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rts/chart1.xml" ContentType="application/vnd.openxmlformats-officedocument.drawingml.chart+xml"/>
  <Override PartName="/ppt/theme/themeOverride2.xml" ContentType="application/vnd.openxmlformats-officedocument.themeOverr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1"/>
  </p:notesMasterIdLst>
  <p:handoutMasterIdLst>
    <p:handoutMasterId r:id="rId52"/>
  </p:handoutMasterIdLst>
  <p:sldIdLst>
    <p:sldId id="285" r:id="rId2"/>
    <p:sldId id="374" r:id="rId3"/>
    <p:sldId id="368" r:id="rId4"/>
    <p:sldId id="370" r:id="rId5"/>
    <p:sldId id="362" r:id="rId6"/>
    <p:sldId id="328" r:id="rId7"/>
    <p:sldId id="329" r:id="rId8"/>
    <p:sldId id="330" r:id="rId9"/>
    <p:sldId id="375" r:id="rId10"/>
    <p:sldId id="371" r:id="rId11"/>
    <p:sldId id="376" r:id="rId12"/>
    <p:sldId id="304" r:id="rId13"/>
    <p:sldId id="365" r:id="rId14"/>
    <p:sldId id="367" r:id="rId15"/>
    <p:sldId id="305" r:id="rId16"/>
    <p:sldId id="306" r:id="rId17"/>
    <p:sldId id="307" r:id="rId18"/>
    <p:sldId id="308" r:id="rId19"/>
    <p:sldId id="280" r:id="rId20"/>
    <p:sldId id="331" r:id="rId21"/>
    <p:sldId id="353" r:id="rId22"/>
    <p:sldId id="282" r:id="rId23"/>
    <p:sldId id="348" r:id="rId24"/>
    <p:sldId id="334" r:id="rId25"/>
    <p:sldId id="269" r:id="rId26"/>
    <p:sldId id="272" r:id="rId27"/>
    <p:sldId id="287" r:id="rId28"/>
    <p:sldId id="338" r:id="rId29"/>
    <p:sldId id="369" r:id="rId30"/>
    <p:sldId id="309" r:id="rId31"/>
    <p:sldId id="339" r:id="rId32"/>
    <p:sldId id="310" r:id="rId33"/>
    <p:sldId id="313" r:id="rId34"/>
    <p:sldId id="314" r:id="rId35"/>
    <p:sldId id="315" r:id="rId36"/>
    <p:sldId id="316" r:id="rId37"/>
    <p:sldId id="317" r:id="rId38"/>
    <p:sldId id="319" r:id="rId39"/>
    <p:sldId id="320" r:id="rId40"/>
    <p:sldId id="321" r:id="rId41"/>
    <p:sldId id="322" r:id="rId42"/>
    <p:sldId id="323" r:id="rId43"/>
    <p:sldId id="325" r:id="rId44"/>
    <p:sldId id="327" r:id="rId45"/>
    <p:sldId id="326" r:id="rId46"/>
    <p:sldId id="340" r:id="rId47"/>
    <p:sldId id="378" r:id="rId48"/>
    <p:sldId id="350" r:id="rId49"/>
    <p:sldId id="363" r:id="rId5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9" clrMode="bw"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787FF"/>
    <a:srgbClr val="7DA4FF"/>
    <a:srgbClr val="0000FF"/>
    <a:srgbClr val="F5F1E7"/>
    <a:srgbClr val="00264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7471" autoAdjust="0"/>
    <p:restoredTop sz="84074" autoAdjust="0"/>
  </p:normalViewPr>
  <p:slideViewPr>
    <p:cSldViewPr snapToGrid="0">
      <p:cViewPr>
        <p:scale>
          <a:sx n="108" d="100"/>
          <a:sy n="108" d="100"/>
        </p:scale>
        <p:origin x="-80" y="-16"/>
      </p:cViewPr>
      <p:guideLst>
        <p:guide orient="horz" pos="2160"/>
        <p:guide pos="3840"/>
      </p:guideLst>
    </p:cSldViewPr>
  </p:slideViewPr>
  <p:notesTextViewPr>
    <p:cViewPr>
      <p:scale>
        <a:sx n="170" d="100"/>
        <a:sy n="170" d="100"/>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2" Type="http://schemas.openxmlformats.org/officeDocument/2006/relationships/oleObject" Target="file:///C:\Users\nverdiglione\Desktop\ilookout%20DATA\Data_Older%20Version\Summary_know_Graphs8.24.14.xlsx" TargetMode="External"/><Relationship Id="rId1" Type="http://schemas.openxmlformats.org/officeDocument/2006/relationships/themeOverride" Target="../theme/themeOverride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600">
                <a:latin typeface="Times New Roman"/>
              </a:defRPr>
            </a:pPr>
            <a:r>
              <a:rPr lang="en-US" sz="2400" b="0" i="0" baseline="0" dirty="0">
                <a:solidFill>
                  <a:schemeClr val="accent1">
                    <a:lumMod val="75000"/>
                  </a:schemeClr>
                </a:solidFill>
                <a:effectLst/>
                <a:latin typeface="Marion Regular"/>
                <a:cs typeface="Marion Regular"/>
              </a:rPr>
              <a:t>How prepared do you feel to report child abuse/</a:t>
            </a:r>
            <a:r>
              <a:rPr lang="en-US" sz="2400" b="0" i="0" baseline="0" dirty="0" smtClean="0">
                <a:solidFill>
                  <a:schemeClr val="accent1">
                    <a:lumMod val="75000"/>
                  </a:schemeClr>
                </a:solidFill>
                <a:effectLst/>
                <a:latin typeface="Marion Regular"/>
                <a:cs typeface="Marion Regular"/>
              </a:rPr>
              <a:t>neglect? </a:t>
            </a:r>
            <a:endParaRPr lang="en-US" sz="2400" b="0" i="0" baseline="0" dirty="0">
              <a:solidFill>
                <a:schemeClr val="accent1">
                  <a:lumMod val="75000"/>
                </a:schemeClr>
              </a:solidFill>
              <a:effectLst/>
              <a:latin typeface="Marion Regular"/>
              <a:cs typeface="Marion Regular"/>
            </a:endParaRPr>
          </a:p>
        </c:rich>
      </c:tx>
      <c:layout>
        <c:manualLayout>
          <c:xMode val="edge"/>
          <c:yMode val="edge"/>
          <c:x val="0.106790713660792"/>
          <c:y val="3.54609929078014E-3"/>
        </c:manualLayout>
      </c:layout>
      <c:overlay val="0"/>
    </c:title>
    <c:autoTitleDeleted val="0"/>
    <c:view3D>
      <c:rotX val="15"/>
      <c:rotY val="20"/>
      <c:rAngAx val="1"/>
    </c:view3D>
    <c:floor>
      <c:thickness val="0"/>
    </c:floor>
    <c:sideWall>
      <c:thickness val="0"/>
    </c:sideWall>
    <c:backWall>
      <c:thickness val="0"/>
    </c:backWall>
    <c:plotArea>
      <c:layout/>
      <c:bar3DChart>
        <c:barDir val="col"/>
        <c:grouping val="clustered"/>
        <c:varyColors val="0"/>
        <c:ser>
          <c:idx val="0"/>
          <c:order val="0"/>
          <c:tx>
            <c:strRef>
              <c:f>Sheet1!$I$311</c:f>
              <c:strCache>
                <c:ptCount val="1"/>
                <c:pt idx="0">
                  <c:v>Pre-Test</c:v>
                </c:pt>
              </c:strCache>
            </c:strRef>
          </c:tx>
          <c:invertIfNegative val="0"/>
          <c:cat>
            <c:strRef>
              <c:f>Sheet1!$H$312:$H$318</c:f>
              <c:strCache>
                <c:ptCount val="7"/>
                <c:pt idx="0">
                  <c:v>Entirely unprepared</c:v>
                </c:pt>
                <c:pt idx="1">
                  <c:v>Unprepared</c:v>
                </c:pt>
                <c:pt idx="2">
                  <c:v>Somewhat unprepared</c:v>
                </c:pt>
                <c:pt idx="3">
                  <c:v>Neither prepared/unprepared</c:v>
                </c:pt>
                <c:pt idx="4">
                  <c:v>Somewhat prepared</c:v>
                </c:pt>
                <c:pt idx="5">
                  <c:v>Prepared</c:v>
                </c:pt>
                <c:pt idx="6">
                  <c:v>Very well prepared</c:v>
                </c:pt>
              </c:strCache>
            </c:strRef>
          </c:cat>
          <c:val>
            <c:numRef>
              <c:f>Sheet1!$I$312:$I$318</c:f>
              <c:numCache>
                <c:formatCode>General</c:formatCode>
                <c:ptCount val="7"/>
                <c:pt idx="0">
                  <c:v>9</c:v>
                </c:pt>
                <c:pt idx="1">
                  <c:v>14</c:v>
                </c:pt>
                <c:pt idx="2">
                  <c:v>46</c:v>
                </c:pt>
                <c:pt idx="3">
                  <c:v>47</c:v>
                </c:pt>
                <c:pt idx="4">
                  <c:v>259</c:v>
                </c:pt>
                <c:pt idx="5">
                  <c:v>282</c:v>
                </c:pt>
                <c:pt idx="6">
                  <c:v>88</c:v>
                </c:pt>
              </c:numCache>
            </c:numRef>
          </c:val>
        </c:ser>
        <c:ser>
          <c:idx val="1"/>
          <c:order val="1"/>
          <c:tx>
            <c:strRef>
              <c:f>Sheet1!$J$311</c:f>
              <c:strCache>
                <c:ptCount val="1"/>
                <c:pt idx="0">
                  <c:v>Post-Test</c:v>
                </c:pt>
              </c:strCache>
            </c:strRef>
          </c:tx>
          <c:invertIfNegative val="0"/>
          <c:cat>
            <c:strRef>
              <c:f>Sheet1!$H$312:$H$318</c:f>
              <c:strCache>
                <c:ptCount val="7"/>
                <c:pt idx="0">
                  <c:v>Entirely unprepared</c:v>
                </c:pt>
                <c:pt idx="1">
                  <c:v>Unprepared</c:v>
                </c:pt>
                <c:pt idx="2">
                  <c:v>Somewhat unprepared</c:v>
                </c:pt>
                <c:pt idx="3">
                  <c:v>Neither prepared/unprepared</c:v>
                </c:pt>
                <c:pt idx="4">
                  <c:v>Somewhat prepared</c:v>
                </c:pt>
                <c:pt idx="5">
                  <c:v>Prepared</c:v>
                </c:pt>
                <c:pt idx="6">
                  <c:v>Very well prepared</c:v>
                </c:pt>
              </c:strCache>
            </c:strRef>
          </c:cat>
          <c:val>
            <c:numRef>
              <c:f>Sheet1!$J$312:$J$318</c:f>
              <c:numCache>
                <c:formatCode>General</c:formatCode>
                <c:ptCount val="7"/>
                <c:pt idx="0">
                  <c:v>5</c:v>
                </c:pt>
                <c:pt idx="1">
                  <c:v>1</c:v>
                </c:pt>
                <c:pt idx="2">
                  <c:v>1</c:v>
                </c:pt>
                <c:pt idx="3">
                  <c:v>20</c:v>
                </c:pt>
                <c:pt idx="4">
                  <c:v>72</c:v>
                </c:pt>
                <c:pt idx="5">
                  <c:v>284</c:v>
                </c:pt>
                <c:pt idx="6">
                  <c:v>352</c:v>
                </c:pt>
              </c:numCache>
            </c:numRef>
          </c:val>
        </c:ser>
        <c:dLbls>
          <c:showLegendKey val="0"/>
          <c:showVal val="0"/>
          <c:showCatName val="0"/>
          <c:showSerName val="0"/>
          <c:showPercent val="0"/>
          <c:showBubbleSize val="0"/>
        </c:dLbls>
        <c:gapWidth val="150"/>
        <c:shape val="box"/>
        <c:axId val="201188280"/>
        <c:axId val="201188672"/>
        <c:axId val="0"/>
      </c:bar3DChart>
      <c:catAx>
        <c:axId val="201188280"/>
        <c:scaling>
          <c:orientation val="minMax"/>
        </c:scaling>
        <c:delete val="0"/>
        <c:axPos val="b"/>
        <c:numFmt formatCode="General" sourceLinked="0"/>
        <c:majorTickMark val="out"/>
        <c:minorTickMark val="none"/>
        <c:tickLblPos val="nextTo"/>
        <c:txPr>
          <a:bodyPr/>
          <a:lstStyle/>
          <a:p>
            <a:pPr>
              <a:defRPr sz="1600" b="0" i="0">
                <a:solidFill>
                  <a:schemeClr val="accent1">
                    <a:lumMod val="75000"/>
                  </a:schemeClr>
                </a:solidFill>
                <a:effectLst/>
                <a:latin typeface="Marion Regular"/>
                <a:cs typeface="Marion Regular"/>
              </a:defRPr>
            </a:pPr>
            <a:endParaRPr lang="en-US"/>
          </a:p>
        </c:txPr>
        <c:crossAx val="201188672"/>
        <c:crosses val="autoZero"/>
        <c:auto val="1"/>
        <c:lblAlgn val="ctr"/>
        <c:lblOffset val="100"/>
        <c:noMultiLvlLbl val="0"/>
      </c:catAx>
      <c:valAx>
        <c:axId val="201188672"/>
        <c:scaling>
          <c:orientation val="minMax"/>
        </c:scaling>
        <c:delete val="0"/>
        <c:axPos val="l"/>
        <c:majorGridlines/>
        <c:numFmt formatCode="General" sourceLinked="1"/>
        <c:majorTickMark val="out"/>
        <c:minorTickMark val="none"/>
        <c:tickLblPos val="nextTo"/>
        <c:txPr>
          <a:bodyPr/>
          <a:lstStyle/>
          <a:p>
            <a:pPr>
              <a:defRPr sz="1600">
                <a:solidFill>
                  <a:schemeClr val="accent1">
                    <a:lumMod val="75000"/>
                  </a:schemeClr>
                </a:solidFill>
                <a:effectLst/>
                <a:latin typeface="Times New Roman"/>
              </a:defRPr>
            </a:pPr>
            <a:endParaRPr lang="en-US"/>
          </a:p>
        </c:txPr>
        <c:crossAx val="201188280"/>
        <c:crosses val="autoZero"/>
        <c:crossBetween val="between"/>
      </c:valAx>
    </c:plotArea>
    <c:legend>
      <c:legendPos val="r"/>
      <c:overlay val="0"/>
      <c:txPr>
        <a:bodyPr/>
        <a:lstStyle/>
        <a:p>
          <a:pPr>
            <a:defRPr sz="1600" b="0" i="0">
              <a:solidFill>
                <a:schemeClr val="accent1">
                  <a:lumMod val="75000"/>
                </a:schemeClr>
              </a:solidFill>
              <a:effectLst/>
              <a:latin typeface="Marion Regular"/>
              <a:cs typeface="Marion Regular"/>
            </a:defRPr>
          </a:pPr>
          <a:endParaRPr lang="en-US"/>
        </a:p>
      </c:txPr>
    </c:legend>
    <c:plotVisOnly val="1"/>
    <c:dispBlanksAs val="gap"/>
    <c:showDLblsOverMax val="0"/>
  </c:chart>
  <c:externalData r:id="rId2">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6F067F21-6956-A24B-B478-2034BF41FBDF}" type="datetimeFigureOut">
              <a:rPr lang="en-US" smtClean="0"/>
              <a:t>1/23/2018</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4DE9C3B-B7F2-B34E-A605-26D12EF49588}" type="slidenum">
              <a:rPr lang="en-US" smtClean="0"/>
              <a:t>‹#›</a:t>
            </a:fld>
            <a:endParaRPr lang="en-US"/>
          </a:p>
        </p:txBody>
      </p:sp>
    </p:spTree>
    <p:extLst>
      <p:ext uri="{BB962C8B-B14F-4D97-AF65-F5344CB8AC3E}">
        <p14:creationId xmlns:p14="http://schemas.microsoft.com/office/powerpoint/2010/main" val="339102486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0CE001A-58F6-41BF-9DED-5FD00FA28043}" type="datetimeFigureOut">
              <a:rPr lang="en-US" smtClean="0"/>
              <a:t>1/23/2018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09BB2C4-BB39-4890-84BE-8FA74E6EAC49}" type="slidenum">
              <a:rPr lang="en-US" smtClean="0"/>
              <a:t>‹#›</a:t>
            </a:fld>
            <a:endParaRPr lang="en-US"/>
          </a:p>
        </p:txBody>
      </p:sp>
    </p:spTree>
    <p:extLst>
      <p:ext uri="{BB962C8B-B14F-4D97-AF65-F5344CB8AC3E}">
        <p14:creationId xmlns:p14="http://schemas.microsoft.com/office/powerpoint/2010/main" val="27887281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www.sciencedirect.com/science/article/pii/S0145213411003140"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p:cNvSpPr>
          <p:nvPr>
            <p:ph type="sldImg"/>
          </p:nvPr>
        </p:nvSpPr>
        <p:spPr>
          <a:ln/>
        </p:spPr>
      </p:sp>
      <p:sp>
        <p:nvSpPr>
          <p:cNvPr id="33795" name="Notes Placeholder 2"/>
          <p:cNvSpPr>
            <a:spLocks noGrp="1"/>
          </p:cNvSpPr>
          <p:nvPr>
            <p:ph type="body" idx="1"/>
          </p:nvPr>
        </p:nvSpPr>
        <p:spPr>
          <a:noFill/>
          <a:ln/>
        </p:spPr>
        <p:txBody>
          <a:bodyPr/>
          <a:lstStyle/>
          <a:p>
            <a:r>
              <a:rPr lang="en-US" dirty="0" smtClean="0">
                <a:latin typeface="+mn-lt"/>
                <a:ea typeface="ＭＳ Ｐゴシック" charset="-128"/>
                <a:cs typeface="ＭＳ Ｐゴシック" charset="-128"/>
              </a:rPr>
              <a:t>The short-term</a:t>
            </a:r>
            <a:r>
              <a:rPr lang="en-US" baseline="0" dirty="0" smtClean="0">
                <a:latin typeface="+mn-lt"/>
                <a:ea typeface="ＭＳ Ｐゴシック" charset="-128"/>
                <a:cs typeface="ＭＳ Ｐゴシック" charset="-128"/>
              </a:rPr>
              <a:t> costs of CA include:  </a:t>
            </a:r>
            <a:endParaRPr lang="en-US" dirty="0" smtClean="0">
              <a:latin typeface="+mn-lt"/>
              <a:ea typeface="ＭＳ Ｐゴシック" charset="-128"/>
              <a:cs typeface="ＭＳ Ｐゴシック" charset="-128"/>
            </a:endParaRPr>
          </a:p>
          <a:p>
            <a:endParaRPr lang="en-US" dirty="0" smtClean="0">
              <a:latin typeface="+mn-lt"/>
              <a:ea typeface="ＭＳ Ｐゴシック" charset="-128"/>
              <a:cs typeface="ＭＳ Ｐゴシック" charset="-128"/>
            </a:endParaRPr>
          </a:p>
          <a:p>
            <a:r>
              <a:rPr lang="en-US" dirty="0" smtClean="0">
                <a:latin typeface="+mn-lt"/>
                <a:ea typeface="ＭＳ Ｐゴシック" charset="-128"/>
                <a:cs typeface="ＭＳ Ｐゴシック" charset="-128"/>
              </a:rPr>
              <a:t>Immediate costs:  Medical care, CYS,</a:t>
            </a:r>
            <a:r>
              <a:rPr lang="en-US" baseline="0" dirty="0" smtClean="0">
                <a:latin typeface="+mn-lt"/>
                <a:ea typeface="ＭＳ Ｐゴシック" charset="-128"/>
                <a:cs typeface="ＭＳ Ｐゴシック" charset="-128"/>
              </a:rPr>
              <a:t> Courts, Foster Care, etc.</a:t>
            </a:r>
            <a:endParaRPr lang="en-US" dirty="0" smtClean="0">
              <a:latin typeface="+mn-lt"/>
              <a:ea typeface="ＭＳ Ｐゴシック" charset="-128"/>
              <a:cs typeface="ＭＳ Ｐゴシック" charset="-128"/>
            </a:endParaRPr>
          </a:p>
          <a:p>
            <a:endParaRPr lang="en-US" dirty="0" smtClean="0">
              <a:latin typeface="+mn-lt"/>
              <a:ea typeface="ＭＳ Ｐゴシック" charset="-128"/>
              <a:cs typeface="ＭＳ Ｐゴシック" charset="-128"/>
            </a:endParaRPr>
          </a:p>
          <a:p>
            <a:r>
              <a:rPr lang="en-US" dirty="0" smtClean="0">
                <a:latin typeface="+mn-lt"/>
                <a:ea typeface="ＭＳ Ｐゴシック" charset="-128"/>
                <a:cs typeface="ＭＳ Ｐゴシック" charset="-128"/>
              </a:rPr>
              <a:t>Direct Costs:  &gt;$33</a:t>
            </a:r>
            <a:r>
              <a:rPr lang="en-US" baseline="0" dirty="0" smtClean="0">
                <a:latin typeface="+mn-lt"/>
                <a:ea typeface="ＭＳ Ｐゴシック" charset="-128"/>
                <a:cs typeface="ＭＳ Ｐゴシック" charset="-128"/>
              </a:rPr>
              <a:t> Billion</a:t>
            </a:r>
          </a:p>
          <a:p>
            <a:pPr marL="0" marR="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smtClean="0">
                <a:solidFill>
                  <a:schemeClr val="tx1"/>
                </a:solidFill>
                <a:latin typeface="Times New Roman" pitchFamily="-112" charset="0"/>
                <a:ea typeface="ＭＳ Ｐゴシック" charset="-128"/>
                <a:cs typeface="ＭＳ Ｐゴシック" charset="-128"/>
              </a:rPr>
              <a:t>Indirect Costs:  $70</a:t>
            </a:r>
            <a:r>
              <a:rPr kumimoji="1" lang="en-US" sz="1200" kern="1200" baseline="0" dirty="0" smtClean="0">
                <a:solidFill>
                  <a:schemeClr val="tx1"/>
                </a:solidFill>
                <a:latin typeface="Times New Roman" pitchFamily="-112" charset="0"/>
                <a:ea typeface="ＭＳ Ｐゴシック" charset="-128"/>
                <a:cs typeface="ＭＳ Ｐゴシック" charset="-128"/>
              </a:rPr>
              <a:t> Billion</a:t>
            </a:r>
            <a:endParaRPr kumimoji="1" lang="en-US" sz="1200" kern="1200" dirty="0" smtClean="0">
              <a:solidFill>
                <a:schemeClr val="tx1"/>
              </a:solidFill>
              <a:latin typeface="Times New Roman" pitchFamily="-112" charset="0"/>
              <a:ea typeface="ＭＳ Ｐゴシック" charset="-128"/>
              <a:cs typeface="ＭＳ Ｐゴシック" charset="-128"/>
            </a:endParaRPr>
          </a:p>
          <a:p>
            <a:r>
              <a:rPr kumimoji="1" lang="en-US" sz="1200" b="0" i="0" u="none" strike="noStrike" kern="1200" baseline="0" dirty="0" smtClean="0">
                <a:solidFill>
                  <a:schemeClr val="tx1"/>
                </a:solidFill>
                <a:latin typeface="Times New Roman" pitchFamily="-112" charset="0"/>
                <a:ea typeface="ＭＳ Ｐゴシック" pitchFamily="-112" charset="-128"/>
                <a:cs typeface="ＭＳ Ｐゴシック" pitchFamily="-112" charset="-128"/>
              </a:rPr>
              <a:t>C.-T. Wang and J. Holton, “Total Estimated Cost of Child Abuse and Neglect in the United States,” Prevent Child Abuse America, Economic Impact Study, 2007, </a:t>
            </a:r>
            <a:r>
              <a:rPr kumimoji="1" lang="en-US" sz="1200" b="0" i="1" u="none" strike="noStrike" kern="1200" baseline="0" dirty="0" smtClean="0">
                <a:solidFill>
                  <a:schemeClr val="tx1"/>
                </a:solidFill>
                <a:latin typeface="Times New Roman" pitchFamily="-112" charset="0"/>
                <a:ea typeface="ＭＳ Ｐゴシック" pitchFamily="-112" charset="-128"/>
                <a:cs typeface="ＭＳ Ｐゴシック" pitchFamily="-112" charset="-128"/>
              </a:rPr>
              <a:t>available at </a:t>
            </a:r>
            <a:r>
              <a:rPr kumimoji="1" lang="en-US" sz="1200" b="0" i="0" u="none" strike="noStrike" kern="1200" baseline="0" dirty="0" smtClean="0">
                <a:solidFill>
                  <a:schemeClr val="tx1"/>
                </a:solidFill>
                <a:latin typeface="Times New Roman" pitchFamily="-112" charset="0"/>
                <a:ea typeface="ＭＳ Ｐゴシック" pitchFamily="-112" charset="-128"/>
                <a:cs typeface="ＭＳ Ｐゴシック" pitchFamily="-112" charset="-128"/>
              </a:rPr>
              <a:t>&lt;http://</a:t>
            </a:r>
            <a:r>
              <a:rPr kumimoji="1" lang="en-US" sz="1200" b="0" i="0" u="none" strike="noStrike" kern="1200" baseline="0" dirty="0" err="1" smtClean="0">
                <a:solidFill>
                  <a:schemeClr val="tx1"/>
                </a:solidFill>
                <a:latin typeface="Times New Roman" pitchFamily="-112" charset="0"/>
                <a:ea typeface="ＭＳ Ｐゴシック" pitchFamily="-112" charset="-128"/>
                <a:cs typeface="ＭＳ Ｐゴシック" pitchFamily="-112" charset="-128"/>
              </a:rPr>
              <a:t>www.preventchildabuse.org</a:t>
            </a:r>
            <a:r>
              <a:rPr kumimoji="1" lang="en-US" sz="1200" b="0" i="0" u="none" strike="noStrike" kern="1200" baseline="0" dirty="0" smtClean="0">
                <a:solidFill>
                  <a:schemeClr val="tx1"/>
                </a:solidFill>
                <a:latin typeface="Times New Roman" pitchFamily="-112" charset="0"/>
                <a:ea typeface="ＭＳ Ｐゴシック" pitchFamily="-112" charset="-128"/>
                <a:cs typeface="ＭＳ Ｐゴシック" pitchFamily="-112" charset="-128"/>
              </a:rPr>
              <a:t>/</a:t>
            </a:r>
            <a:r>
              <a:rPr kumimoji="1" lang="en-US" sz="1200" b="0" i="0" u="none" strike="noStrike" kern="1200" baseline="0" dirty="0" err="1" smtClean="0">
                <a:solidFill>
                  <a:schemeClr val="tx1"/>
                </a:solidFill>
                <a:latin typeface="Times New Roman" pitchFamily="-112" charset="0"/>
                <a:ea typeface="ＭＳ Ｐゴシック" pitchFamily="-112" charset="-128"/>
                <a:cs typeface="ＭＳ Ｐゴシック" pitchFamily="-112" charset="-128"/>
              </a:rPr>
              <a:t>about_us</a:t>
            </a:r>
            <a:r>
              <a:rPr kumimoji="1" lang="en-US" sz="1200" b="0" i="0" u="none" strike="noStrike" kern="1200" baseline="0" dirty="0" smtClean="0">
                <a:solidFill>
                  <a:schemeClr val="tx1"/>
                </a:solidFill>
                <a:latin typeface="Times New Roman" pitchFamily="-112" charset="0"/>
                <a:ea typeface="ＭＳ Ｐゴシック" pitchFamily="-112" charset="-128"/>
                <a:cs typeface="ＭＳ Ｐゴシック" pitchFamily="-112" charset="-128"/>
              </a:rPr>
              <a:t>/</a:t>
            </a:r>
            <a:r>
              <a:rPr kumimoji="1" lang="en-US" sz="1200" b="0" i="0" u="none" strike="noStrike" kern="1200" baseline="0" dirty="0" err="1" smtClean="0">
                <a:solidFill>
                  <a:schemeClr val="tx1"/>
                </a:solidFill>
                <a:latin typeface="Times New Roman" pitchFamily="-112" charset="0"/>
                <a:ea typeface="ＭＳ Ｐゴシック" pitchFamily="-112" charset="-128"/>
                <a:cs typeface="ＭＳ Ｐゴシック" pitchFamily="-112" charset="-128"/>
              </a:rPr>
              <a:t>media_releases</a:t>
            </a:r>
            <a:r>
              <a:rPr kumimoji="1" lang="en-US" sz="1200" b="0" i="0" u="none" strike="noStrike" kern="1200" baseline="0" dirty="0" smtClean="0">
                <a:solidFill>
                  <a:schemeClr val="tx1"/>
                </a:solidFill>
                <a:latin typeface="Times New Roman" pitchFamily="-112" charset="0"/>
                <a:ea typeface="ＭＳ Ｐゴシック" pitchFamily="-112" charset="-128"/>
                <a:cs typeface="ＭＳ Ｐゴシック" pitchFamily="-112" charset="-128"/>
              </a:rPr>
              <a:t>/</a:t>
            </a:r>
            <a:r>
              <a:rPr kumimoji="1" lang="en-US" sz="1200" b="0" i="0" u="none" strike="noStrike" kern="1200" baseline="0" dirty="0" err="1" smtClean="0">
                <a:solidFill>
                  <a:schemeClr val="tx1"/>
                </a:solidFill>
                <a:latin typeface="Times New Roman" pitchFamily="-112" charset="0"/>
                <a:ea typeface="ＭＳ Ｐゴシック" pitchFamily="-112" charset="-128"/>
                <a:cs typeface="ＭＳ Ｐゴシック" pitchFamily="-112" charset="-128"/>
              </a:rPr>
              <a:t>pcaa_pew_economic_impact_study_final.pdf</a:t>
            </a:r>
            <a:r>
              <a:rPr kumimoji="1" lang="en-US" sz="1200" b="0" i="0" u="none" strike="noStrike" kern="1200" baseline="0" dirty="0" smtClean="0">
                <a:solidFill>
                  <a:schemeClr val="tx1"/>
                </a:solidFill>
                <a:latin typeface="Times New Roman" pitchFamily="-112" charset="0"/>
                <a:ea typeface="ＭＳ Ｐゴシック" pitchFamily="-112" charset="-128"/>
                <a:cs typeface="ＭＳ Ｐゴシック" pitchFamily="-112" charset="-128"/>
              </a:rPr>
              <a:t>&gt; (last visited January 10, 2011).</a:t>
            </a:r>
          </a:p>
          <a:p>
            <a:pPr marL="0" marR="0" indent="0" algn="l" defTabSz="914400" rtl="0" eaLnBrk="0" fontAlgn="base" latinLnBrk="0" hangingPunct="0">
              <a:lnSpc>
                <a:spcPct val="100000"/>
              </a:lnSpc>
              <a:spcBef>
                <a:spcPct val="30000"/>
              </a:spcBef>
              <a:spcAft>
                <a:spcPct val="0"/>
              </a:spcAft>
              <a:buClrTx/>
              <a:buSzTx/>
              <a:buFontTx/>
              <a:buNone/>
              <a:tabLst/>
              <a:defRPr/>
            </a:pPr>
            <a:r>
              <a:rPr kumimoji="1" lang="en-US" sz="1200" b="0" i="0" u="none" strike="noStrike" kern="1200" baseline="0" dirty="0" smtClean="0">
                <a:solidFill>
                  <a:schemeClr val="tx1"/>
                </a:solidFill>
                <a:latin typeface="Times New Roman" pitchFamily="-112" charset="0"/>
                <a:ea typeface="ＭＳ Ｐゴシック" pitchFamily="-112" charset="-128"/>
                <a:cs typeface="ＭＳ Ｐゴシック" pitchFamily="-112" charset="-128"/>
              </a:rPr>
              <a:t>See also:  </a:t>
            </a:r>
            <a:r>
              <a:rPr lang="en-US" sz="1200" dirty="0" smtClean="0">
                <a:effectLst>
                  <a:outerShdw blurRad="38100" dist="38100" dir="2700000" algn="tl">
                    <a:srgbClr val="000000">
                      <a:alpha val="43137"/>
                    </a:srgbClr>
                  </a:outerShdw>
                </a:effectLst>
              </a:rPr>
              <a:t>RJ </a:t>
            </a:r>
            <a:r>
              <a:rPr lang="en-US" sz="1200" dirty="0" err="1" smtClean="0">
                <a:effectLst>
                  <a:outerShdw blurRad="38100" dist="38100" dir="2700000" algn="tl">
                    <a:srgbClr val="000000">
                      <a:alpha val="43137"/>
                    </a:srgbClr>
                  </a:outerShdw>
                </a:effectLst>
              </a:rPr>
              <a:t>Gelles</a:t>
            </a:r>
            <a:r>
              <a:rPr lang="en-US" sz="1200" dirty="0" smtClean="0">
                <a:effectLst>
                  <a:outerShdw blurRad="38100" dist="38100" dir="2700000" algn="tl">
                    <a:srgbClr val="000000">
                      <a:alpha val="43137"/>
                    </a:srgbClr>
                  </a:outerShdw>
                </a:effectLst>
              </a:rPr>
              <a:t> &amp; S Perlman. Estimated Annual Cost of Child Abuse and Neglect. Macy Foundation, Prevent Child Abuse America (2012)</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000" dirty="0" smtClean="0">
              <a:solidFill>
                <a:srgbClr val="000000"/>
              </a:solidFill>
              <a:effectLst>
                <a:outerShdw blurRad="38100" dist="38100" dir="2700000" algn="tl">
                  <a:srgbClr val="000000">
                    <a:alpha val="43137"/>
                  </a:srgbClr>
                </a:outerShdw>
              </a:effectLst>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latin typeface="+mn-lt"/>
                <a:ea typeface="+mn-ea"/>
                <a:cs typeface="+mn-cs"/>
              </a:rPr>
              <a:t>Fang, X., et al. The economic burden of child maltreatment in the United States and implications for prevention. Child Abuse &amp; Neglect (2012), doi:10.1016/j.chiabu.2011.10.006 Retrieved from: </a:t>
            </a:r>
            <a:r>
              <a:rPr lang="en-US" sz="1200" u="none" strike="noStrike" kern="1200" dirty="0" smtClean="0">
                <a:solidFill>
                  <a:schemeClr val="tx1"/>
                </a:solidFill>
                <a:effectLst/>
                <a:latin typeface="+mn-lt"/>
                <a:ea typeface="+mn-ea"/>
                <a:cs typeface="+mn-cs"/>
                <a:hlinkClick r:id="rId3"/>
              </a:rPr>
              <a:t>http://www.sciencedirect.com/science/article/pii/S0145213411003140</a:t>
            </a:r>
            <a:endParaRPr lang="en-US" sz="1200" kern="1200" dirty="0" smtClean="0">
              <a:solidFill>
                <a:schemeClr val="tx1"/>
              </a:solidFill>
              <a:effectLst/>
              <a:latin typeface="+mn-lt"/>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000" dirty="0" smtClean="0">
              <a:solidFill>
                <a:srgbClr val="000000"/>
              </a:solidFill>
              <a:effectLst>
                <a:outerShdw blurRad="38100" dist="38100" dir="2700000" algn="tl">
                  <a:srgbClr val="000000">
                    <a:alpha val="43137"/>
                  </a:srgbClr>
                </a:outerShdw>
              </a:effectLst>
            </a:endParaRP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dirty="0" smtClean="0">
              <a:solidFill>
                <a:srgbClr val="000000"/>
              </a:solidFill>
              <a:effectLst>
                <a:outerShdw blurRad="38100" dist="38100" dir="2700000" algn="tl">
                  <a:srgbClr val="000000">
                    <a:alpha val="43137"/>
                  </a:srgbClr>
                </a:outerShdw>
              </a:effectLst>
            </a:endParaRPr>
          </a:p>
          <a:p>
            <a:endParaRPr lang="en-US" dirty="0" smtClean="0">
              <a:solidFill>
                <a:srgbClr val="000000"/>
              </a:solidFill>
              <a:latin typeface="+mn-lt"/>
              <a:ea typeface="ＭＳ Ｐゴシック" charset="-128"/>
              <a:cs typeface="ＭＳ Ｐゴシック" charset="-128"/>
            </a:endParaRPr>
          </a:p>
        </p:txBody>
      </p:sp>
      <p:sp>
        <p:nvSpPr>
          <p:cNvPr id="33796" name="Slide Number Placeholder 3"/>
          <p:cNvSpPr>
            <a:spLocks noGrp="1"/>
          </p:cNvSpPr>
          <p:nvPr>
            <p:ph type="sldNum" sz="quarter" idx="5"/>
          </p:nvPr>
        </p:nvSpPr>
        <p:spPr>
          <a:noFill/>
        </p:spPr>
        <p:txBody>
          <a:bodyPr/>
          <a:lstStyle/>
          <a:p>
            <a:fld id="{5899AFE2-05C8-414C-B33E-904E9067AA30}" type="slidenum">
              <a:rPr lang="en-US" smtClean="0">
                <a:latin typeface="Times New Roman" charset="0"/>
              </a:rPr>
              <a:pPr/>
              <a:t>2</a:t>
            </a:fld>
            <a:endParaRPr lang="en-US" smtClean="0">
              <a:latin typeface="Times New Roman" charset="0"/>
            </a:endParaRPr>
          </a:p>
        </p:txBody>
      </p:sp>
    </p:spTree>
    <p:extLst>
      <p:ext uri="{BB962C8B-B14F-4D97-AF65-F5344CB8AC3E}">
        <p14:creationId xmlns:p14="http://schemas.microsoft.com/office/powerpoint/2010/main" val="8230202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charset="0"/>
                <a:ea typeface="ＭＳ Ｐゴシック" charset="0"/>
                <a:cs typeface="ＭＳ Ｐゴシック" charset="0"/>
              </a:defRPr>
            </a:lvl1pPr>
            <a:lvl2pPr marL="37931725" indent="-37474525">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fld id="{402F081D-1DD4-124C-A022-8E644951040C}" type="slidenum">
              <a:rPr lang="en-US" sz="1200"/>
              <a:pPr/>
              <a:t>6</a:t>
            </a:fld>
            <a:endParaRPr lang="en-US" sz="1200"/>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en-US">
              <a:latin typeface="Times New Roman" charset="0"/>
              <a:ea typeface="ＭＳ Ｐゴシック" charset="0"/>
              <a:cs typeface="ＭＳ Ｐゴシック" charset="0"/>
            </a:endParaRPr>
          </a:p>
        </p:txBody>
      </p:sp>
    </p:spTree>
    <p:extLst>
      <p:ext uri="{BB962C8B-B14F-4D97-AF65-F5344CB8AC3E}">
        <p14:creationId xmlns:p14="http://schemas.microsoft.com/office/powerpoint/2010/main" val="38030621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charset="0"/>
                <a:ea typeface="ＭＳ Ｐゴシック" charset="0"/>
                <a:cs typeface="ＭＳ Ｐゴシック" charset="0"/>
              </a:defRPr>
            </a:lvl1pPr>
            <a:lvl2pPr marL="37931725" indent="-37474525">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fld id="{3D36689E-BB41-3C46-9F19-C1E0D4CC37FB}" type="slidenum">
              <a:rPr lang="en-US" sz="1200"/>
              <a:pPr/>
              <a:t>8</a:t>
            </a:fld>
            <a:endParaRPr lang="en-US" sz="1200"/>
          </a:p>
        </p:txBody>
      </p:sp>
      <p:sp>
        <p:nvSpPr>
          <p:cNvPr id="51203" name="Rectangle 1026"/>
          <p:cNvSpPr>
            <a:spLocks noGrp="1" noRot="1" noChangeAspect="1" noChangeArrowheads="1" noTextEdit="1"/>
          </p:cNvSpPr>
          <p:nvPr>
            <p:ph type="sldImg"/>
          </p:nvPr>
        </p:nvSpPr>
        <p:spPr>
          <a:solidFill>
            <a:srgbClr val="FFFFFF"/>
          </a:solidFill>
          <a:ln/>
        </p:spPr>
      </p:sp>
      <p:sp>
        <p:nvSpPr>
          <p:cNvPr id="51204" name="Rectangle 1027"/>
          <p:cNvSpPr>
            <a:spLocks noGrp="1" noChangeArrowheads="1"/>
          </p:cNvSpPr>
          <p:nvPr>
            <p:ph type="body" idx="1"/>
          </p:nvPr>
        </p:nvSpPr>
        <p:spPr>
          <a:solidFill>
            <a:srgbClr val="FFFFFF"/>
          </a:solidFill>
          <a:ln>
            <a:solidFill>
              <a:srgbClr val="000000"/>
            </a:solidFill>
          </a:ln>
        </p:spPr>
        <p:txBody>
          <a:bodyPr/>
          <a:lstStyle/>
          <a:p>
            <a:r>
              <a:rPr lang="en-US">
                <a:latin typeface="Times New Roman" charset="0"/>
                <a:ea typeface="ＭＳ Ｐゴシック" charset="0"/>
                <a:cs typeface="ＭＳ Ｐゴシック" charset="0"/>
              </a:rPr>
              <a:t>OPTIONAL</a:t>
            </a:r>
          </a:p>
          <a:p>
            <a:endParaRPr lang="en-US">
              <a:latin typeface="Times New Roman" charset="0"/>
              <a:ea typeface="ＭＳ Ｐゴシック" charset="0"/>
              <a:cs typeface="ＭＳ Ｐゴシック" charset="0"/>
            </a:endParaRPr>
          </a:p>
          <a:p>
            <a:r>
              <a:rPr lang="en-US">
                <a:latin typeface="Times New Roman" charset="0"/>
                <a:ea typeface="ＭＳ Ｐゴシック" charset="0"/>
                <a:cs typeface="ＭＳ Ｐゴシック" charset="0"/>
              </a:rPr>
              <a:t>spank.tiff:   </a:t>
            </a:r>
            <a:r>
              <a:rPr kumimoji="0" lang="en-US" sz="1300">
                <a:solidFill>
                  <a:srgbClr val="000000"/>
                </a:solidFill>
                <a:latin typeface="Arial" charset="0"/>
                <a:ea typeface="ＭＳ Ｐゴシック" charset="0"/>
                <a:cs typeface="ＭＳ Ｐゴシック" charset="0"/>
              </a:rPr>
              <a:t> </a:t>
            </a:r>
            <a:r>
              <a:rPr kumimoji="0" lang="en-US" sz="1300" b="1" u="sng">
                <a:solidFill>
                  <a:srgbClr val="0000CC"/>
                </a:solidFill>
                <a:latin typeface="Arial" charset="0"/>
                <a:ea typeface="ＭＳ Ｐゴシック" charset="0"/>
                <a:cs typeface="ＭＳ Ｐゴシック" charset="0"/>
              </a:rPr>
              <a:t>www.bygosh.com/huckfinn/ hf04.htm</a:t>
            </a:r>
          </a:p>
          <a:p>
            <a:endParaRPr kumimoji="0" lang="en-US" sz="1300" b="1" u="sng">
              <a:solidFill>
                <a:srgbClr val="0000CC"/>
              </a:solidFill>
              <a:latin typeface="Arial" charset="0"/>
              <a:ea typeface="ＭＳ Ｐゴシック" charset="0"/>
              <a:cs typeface="ＭＳ Ｐゴシック" charset="0"/>
            </a:endParaRPr>
          </a:p>
          <a:p>
            <a:endParaRPr kumimoji="0" lang="en-US" sz="1300" b="1" u="sng">
              <a:solidFill>
                <a:srgbClr val="0000CC"/>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42463309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anchor="b">
            <a:prstTxWarp prst="textNoShape">
              <a:avLst/>
            </a:prstTxWarp>
          </a:bodyPr>
          <a:lstStyle/>
          <a:p>
            <a:pPr algn="r"/>
            <a:fld id="{06E90FF7-F13F-354B-9317-02B5C71D117D}" type="slidenum">
              <a:rPr lang="en-US" sz="1200"/>
              <a:pPr algn="r"/>
              <a:t>12</a:t>
            </a:fld>
            <a:endParaRPr lang="en-US" sz="1200"/>
          </a:p>
        </p:txBody>
      </p:sp>
      <p:sp>
        <p:nvSpPr>
          <p:cNvPr id="23555" name="Rectangle 2"/>
          <p:cNvSpPr>
            <a:spLocks noGrp="1" noRot="1" noChangeAspect="1" noChangeArrowheads="1"/>
          </p:cNvSpPr>
          <p:nvPr>
            <p:ph type="sldImg"/>
          </p:nvPr>
        </p:nvSpPr>
        <p:spPr>
          <a:solidFill>
            <a:srgbClr val="FFFFFF"/>
          </a:solidFill>
          <a:ln/>
        </p:spPr>
      </p:sp>
      <p:sp>
        <p:nvSpPr>
          <p:cNvPr id="23556" name="Rectangle 3"/>
          <p:cNvSpPr>
            <a:spLocks noGrp="1" noChangeArrowheads="1"/>
          </p:cNvSpPr>
          <p:nvPr>
            <p:ph type="body" idx="1"/>
          </p:nvPr>
        </p:nvSpPr>
        <p:spPr>
          <a:solidFill>
            <a:srgbClr val="FFFFFF"/>
          </a:solidFill>
          <a:ln>
            <a:solidFill>
              <a:srgbClr val="000000"/>
            </a:solidFill>
          </a:ln>
        </p:spPr>
        <p:txBody>
          <a:bodyPr/>
          <a:lstStyle/>
          <a:p>
            <a:r>
              <a:rPr lang="en-US" dirty="0" smtClean="0">
                <a:latin typeface="Times New Roman" charset="0"/>
                <a:ea typeface="ＭＳ Ｐゴシック" charset="-128"/>
                <a:cs typeface="ＭＳ Ｐゴシック" charset="-128"/>
              </a:rPr>
              <a:t>CCPs</a:t>
            </a:r>
            <a:r>
              <a:rPr lang="en-US" baseline="0" dirty="0" smtClean="0">
                <a:latin typeface="Times New Roman" charset="0"/>
                <a:ea typeface="ＭＳ Ｐゴシック" charset="-128"/>
                <a:cs typeface="ＭＳ Ｐゴシック" charset="-128"/>
              </a:rPr>
              <a:t> </a:t>
            </a:r>
            <a:r>
              <a:rPr kumimoji="1" lang="en-US" sz="1200" kern="1200" dirty="0" smtClean="0">
                <a:solidFill>
                  <a:schemeClr val="tx1"/>
                </a:solidFill>
                <a:effectLst/>
                <a:latin typeface="Times New Roman" pitchFamily="-112" charset="0"/>
                <a:ea typeface="ＭＳ Ｐゴシック" pitchFamily="-112" charset="-128"/>
                <a:cs typeface="ＭＳ Ｐゴシック" pitchFamily="-112" charset="-128"/>
              </a:rPr>
              <a:t>may be the only people outside of immediate family to have extended opportunities to observe children on a daily basis.</a:t>
            </a:r>
            <a:endParaRPr lang="en-US" dirty="0">
              <a:latin typeface="Times New Roman" charset="0"/>
              <a:ea typeface="ＭＳ Ｐゴシック" charset="-128"/>
              <a:cs typeface="ＭＳ Ｐゴシック" charset="-128"/>
            </a:endParaRPr>
          </a:p>
        </p:txBody>
      </p:sp>
    </p:spTree>
    <p:extLst>
      <p:ext uri="{BB962C8B-B14F-4D97-AF65-F5344CB8AC3E}">
        <p14:creationId xmlns:p14="http://schemas.microsoft.com/office/powerpoint/2010/main" val="19883400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anchor="b">
            <a:prstTxWarp prst="textNoShape">
              <a:avLst/>
            </a:prstTxWarp>
          </a:bodyPr>
          <a:lstStyle/>
          <a:p>
            <a:pPr algn="r"/>
            <a:fld id="{06E90FF7-F13F-354B-9317-02B5C71D117D}" type="slidenum">
              <a:rPr lang="en-US" sz="1200"/>
              <a:pPr algn="r"/>
              <a:t>15</a:t>
            </a:fld>
            <a:endParaRPr lang="en-US" sz="1200"/>
          </a:p>
        </p:txBody>
      </p:sp>
      <p:sp>
        <p:nvSpPr>
          <p:cNvPr id="23555" name="Rectangle 2"/>
          <p:cNvSpPr>
            <a:spLocks noGrp="1" noRot="1" noChangeAspect="1" noChangeArrowheads="1"/>
          </p:cNvSpPr>
          <p:nvPr>
            <p:ph type="sldImg"/>
          </p:nvPr>
        </p:nvSpPr>
        <p:spPr>
          <a:solidFill>
            <a:srgbClr val="FFFFFF"/>
          </a:solidFill>
          <a:ln/>
        </p:spPr>
      </p:sp>
      <p:sp>
        <p:nvSpPr>
          <p:cNvPr id="23556" name="Rectangle 3"/>
          <p:cNvSpPr>
            <a:spLocks noGrp="1" noChangeArrowheads="1"/>
          </p:cNvSpPr>
          <p:nvPr>
            <p:ph type="body" idx="1"/>
          </p:nvPr>
        </p:nvSpPr>
        <p:spPr>
          <a:solidFill>
            <a:srgbClr val="FFFFFF"/>
          </a:solidFill>
          <a:ln>
            <a:solidFill>
              <a:srgbClr val="000000"/>
            </a:solidFill>
          </a:ln>
        </p:spPr>
        <p:txBody>
          <a:bodyPr/>
          <a:lstStyle/>
          <a:p>
            <a:r>
              <a:rPr lang="en-US" dirty="0" smtClean="0">
                <a:latin typeface="Times New Roman" charset="0"/>
                <a:ea typeface="ＭＳ Ｐゴシック" charset="-128"/>
                <a:cs typeface="ＭＳ Ｐゴシック" charset="-128"/>
              </a:rPr>
              <a:t>Fear</a:t>
            </a:r>
            <a:r>
              <a:rPr lang="en-US" baseline="0" dirty="0" smtClean="0">
                <a:latin typeface="Times New Roman" charset="0"/>
                <a:ea typeface="ＭＳ Ｐゴシック" charset="-128"/>
                <a:cs typeface="ＭＳ Ｐゴシック" charset="-128"/>
              </a:rPr>
              <a:t> of reprisal</a:t>
            </a:r>
          </a:p>
          <a:p>
            <a:r>
              <a:rPr lang="en-US" baseline="0" dirty="0" smtClean="0">
                <a:latin typeface="Times New Roman" charset="0"/>
                <a:ea typeface="ＭＳ Ｐゴシック" charset="-128"/>
                <a:cs typeface="ＭＳ Ｐゴシック" charset="-128"/>
              </a:rPr>
              <a:t>Obligation to children and to employer/client</a:t>
            </a:r>
          </a:p>
          <a:p>
            <a:r>
              <a:rPr lang="en-US" baseline="0" dirty="0" smtClean="0">
                <a:latin typeface="Times New Roman" charset="0"/>
                <a:ea typeface="ＭＳ Ｐゴシック" charset="-128"/>
                <a:cs typeface="ＭＳ Ｐゴシック" charset="-128"/>
              </a:rPr>
              <a:t>14% substantiation vs. other </a:t>
            </a:r>
            <a:endParaRPr lang="en-US" dirty="0">
              <a:latin typeface="Times New Roman" charset="0"/>
              <a:ea typeface="ＭＳ Ｐゴシック" charset="-128"/>
              <a:cs typeface="ＭＳ Ｐゴシック" charset="-128"/>
            </a:endParaRPr>
          </a:p>
        </p:txBody>
      </p:sp>
    </p:spTree>
    <p:extLst>
      <p:ext uri="{BB962C8B-B14F-4D97-AF65-F5344CB8AC3E}">
        <p14:creationId xmlns:p14="http://schemas.microsoft.com/office/powerpoint/2010/main" val="22286716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p:cNvSpPr>
          <p:nvPr>
            <p:ph type="sldImg"/>
          </p:nvPr>
        </p:nvSpPr>
        <p:spPr>
          <a:ln/>
        </p:spPr>
      </p:sp>
      <p:sp>
        <p:nvSpPr>
          <p:cNvPr id="33795" name="Notes Placeholder 2"/>
          <p:cNvSpPr>
            <a:spLocks noGrp="1"/>
          </p:cNvSpPr>
          <p:nvPr>
            <p:ph type="body" idx="1"/>
          </p:nvPr>
        </p:nvSpPr>
        <p:spPr>
          <a:noFill/>
          <a:ln/>
        </p:spPr>
        <p:txBody>
          <a:bodyPr/>
          <a:lstStyle/>
          <a:p>
            <a:r>
              <a:rPr lang="en-US" dirty="0" smtClean="0">
                <a:latin typeface="+mn-lt"/>
                <a:ea typeface="ＭＳ Ｐゴシック" charset="-128"/>
                <a:cs typeface="ＭＳ Ｐゴシック" charset="-128"/>
              </a:rPr>
              <a:t>We know that</a:t>
            </a:r>
            <a:r>
              <a:rPr lang="is-IS" dirty="0" smtClean="0">
                <a:latin typeface="+mn-lt"/>
                <a:ea typeface="ＭＳ Ｐゴシック" charset="-128"/>
                <a:cs typeface="ＭＳ Ｐゴシック" charset="-128"/>
              </a:rPr>
              <a:t>…</a:t>
            </a:r>
            <a:endParaRPr lang="en-US" dirty="0" smtClean="0">
              <a:latin typeface="+mn-lt"/>
              <a:ea typeface="ＭＳ Ｐゴシック" charset="-128"/>
              <a:cs typeface="ＭＳ Ｐゴシック" charset="-128"/>
            </a:endParaRPr>
          </a:p>
        </p:txBody>
      </p:sp>
      <p:sp>
        <p:nvSpPr>
          <p:cNvPr id="33796" name="Slide Number Placeholder 3"/>
          <p:cNvSpPr>
            <a:spLocks noGrp="1"/>
          </p:cNvSpPr>
          <p:nvPr>
            <p:ph type="sldNum" sz="quarter" idx="5"/>
          </p:nvPr>
        </p:nvSpPr>
        <p:spPr>
          <a:noFill/>
        </p:spPr>
        <p:txBody>
          <a:bodyPr/>
          <a:lstStyle/>
          <a:p>
            <a:fld id="{5899AFE2-05C8-414C-B33E-904E9067AA30}" type="slidenum">
              <a:rPr lang="en-US" smtClean="0">
                <a:latin typeface="Times New Roman" charset="0"/>
              </a:rPr>
              <a:pPr/>
              <a:t>16</a:t>
            </a:fld>
            <a:endParaRPr lang="en-US" smtClean="0">
              <a:latin typeface="Times New Roman" charset="0"/>
            </a:endParaRPr>
          </a:p>
        </p:txBody>
      </p:sp>
    </p:spTree>
    <p:extLst>
      <p:ext uri="{BB962C8B-B14F-4D97-AF65-F5344CB8AC3E}">
        <p14:creationId xmlns:p14="http://schemas.microsoft.com/office/powerpoint/2010/main" val="39231804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p:cNvSpPr>
          <p:nvPr>
            <p:ph type="sldImg"/>
          </p:nvPr>
        </p:nvSpPr>
        <p:spPr>
          <a:ln/>
        </p:spPr>
      </p:sp>
      <p:sp>
        <p:nvSpPr>
          <p:cNvPr id="33795" name="Notes Placeholder 2"/>
          <p:cNvSpPr>
            <a:spLocks noGrp="1"/>
          </p:cNvSpPr>
          <p:nvPr>
            <p:ph type="body" idx="1"/>
          </p:nvPr>
        </p:nvSpPr>
        <p:spPr>
          <a:noFill/>
          <a:ln/>
        </p:spPr>
        <p:txBody>
          <a:bodyPr/>
          <a:lstStyle/>
          <a:p>
            <a:endParaRPr lang="en-US" dirty="0" smtClean="0">
              <a:latin typeface="+mn-lt"/>
              <a:ea typeface="ＭＳ Ｐゴシック" charset="-128"/>
              <a:cs typeface="ＭＳ Ｐゴシック" charset="-128"/>
            </a:endParaRPr>
          </a:p>
        </p:txBody>
      </p:sp>
      <p:sp>
        <p:nvSpPr>
          <p:cNvPr id="33796" name="Slide Number Placeholder 3"/>
          <p:cNvSpPr>
            <a:spLocks noGrp="1"/>
          </p:cNvSpPr>
          <p:nvPr>
            <p:ph type="sldNum" sz="quarter" idx="5"/>
          </p:nvPr>
        </p:nvSpPr>
        <p:spPr>
          <a:noFill/>
        </p:spPr>
        <p:txBody>
          <a:bodyPr/>
          <a:lstStyle/>
          <a:p>
            <a:fld id="{5899AFE2-05C8-414C-B33E-904E9067AA30}" type="slidenum">
              <a:rPr lang="en-US" smtClean="0">
                <a:latin typeface="Times New Roman" charset="0"/>
              </a:rPr>
              <a:pPr/>
              <a:t>17</a:t>
            </a:fld>
            <a:endParaRPr lang="en-US" smtClean="0">
              <a:latin typeface="Times New Roman" charset="0"/>
            </a:endParaRPr>
          </a:p>
        </p:txBody>
      </p:sp>
    </p:spTree>
    <p:extLst>
      <p:ext uri="{BB962C8B-B14F-4D97-AF65-F5344CB8AC3E}">
        <p14:creationId xmlns:p14="http://schemas.microsoft.com/office/powerpoint/2010/main" val="17980217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p:cNvSpPr>
          <p:nvPr>
            <p:ph type="sldImg"/>
          </p:nvPr>
        </p:nvSpPr>
        <p:spPr>
          <a:ln/>
        </p:spPr>
      </p:sp>
      <p:sp>
        <p:nvSpPr>
          <p:cNvPr id="33795" name="Notes Placeholder 2"/>
          <p:cNvSpPr>
            <a:spLocks noGrp="1"/>
          </p:cNvSpPr>
          <p:nvPr>
            <p:ph type="body" idx="1"/>
          </p:nvPr>
        </p:nvSpPr>
        <p:spPr>
          <a:noFill/>
          <a:ln/>
        </p:spPr>
        <p:txBody>
          <a:bodyPr/>
          <a:lstStyle/>
          <a:p>
            <a:r>
              <a:rPr lang="en-US" dirty="0" err="1" smtClean="0">
                <a:latin typeface="+mn-lt"/>
                <a:ea typeface="ＭＳ Ｐゴシック" charset="-128"/>
                <a:cs typeface="ＭＳ Ｐゴシック" charset="-128"/>
              </a:rPr>
              <a:t>Gamification</a:t>
            </a:r>
            <a:r>
              <a:rPr lang="en-US" dirty="0" smtClean="0">
                <a:latin typeface="+mn-lt"/>
                <a:ea typeface="ＭＳ Ｐゴシック" charset="-128"/>
                <a:cs typeface="ＭＳ Ｐゴシック" charset="-128"/>
              </a:rPr>
              <a:t> facilitates and motivates individuals by using</a:t>
            </a:r>
            <a:r>
              <a:rPr lang="en-US" baseline="0" dirty="0" smtClean="0">
                <a:latin typeface="+mn-lt"/>
                <a:ea typeface="ＭＳ Ｐゴシック" charset="-128"/>
                <a:cs typeface="ＭＳ Ｐゴシック" charset="-128"/>
              </a:rPr>
              <a:t> game elements, game mechanics, and game-based thinking.</a:t>
            </a:r>
          </a:p>
          <a:p>
            <a:endParaRPr lang="en-US" baseline="0" dirty="0" smtClean="0">
              <a:latin typeface="+mn-lt"/>
              <a:ea typeface="ＭＳ Ｐゴシック" charset="-128"/>
              <a:cs typeface="ＭＳ Ｐゴシック" charset="-128"/>
            </a:endParaRPr>
          </a:p>
        </p:txBody>
      </p:sp>
      <p:sp>
        <p:nvSpPr>
          <p:cNvPr id="33796" name="Slide Number Placeholder 3"/>
          <p:cNvSpPr>
            <a:spLocks noGrp="1"/>
          </p:cNvSpPr>
          <p:nvPr>
            <p:ph type="sldNum" sz="quarter" idx="5"/>
          </p:nvPr>
        </p:nvSpPr>
        <p:spPr>
          <a:noFill/>
        </p:spPr>
        <p:txBody>
          <a:bodyPr/>
          <a:lstStyle/>
          <a:p>
            <a:fld id="{5899AFE2-05C8-414C-B33E-904E9067AA30}" type="slidenum">
              <a:rPr lang="en-US" smtClean="0">
                <a:latin typeface="Times New Roman" charset="0"/>
              </a:rPr>
              <a:pPr/>
              <a:t>18</a:t>
            </a:fld>
            <a:endParaRPr lang="en-US" smtClean="0">
              <a:latin typeface="Times New Roman" charset="0"/>
            </a:endParaRPr>
          </a:p>
        </p:txBody>
      </p:sp>
    </p:spTree>
    <p:extLst>
      <p:ext uri="{BB962C8B-B14F-4D97-AF65-F5344CB8AC3E}">
        <p14:creationId xmlns:p14="http://schemas.microsoft.com/office/powerpoint/2010/main" val="14777175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Red Flags</a:t>
            </a:r>
            <a:r>
              <a:rPr lang="en-US" baseline="0" dirty="0" smtClean="0"/>
              <a:t> for Child Abuse Handout</a:t>
            </a:r>
            <a:endParaRPr lang="en-US" dirty="0"/>
          </a:p>
        </p:txBody>
      </p:sp>
      <p:sp>
        <p:nvSpPr>
          <p:cNvPr id="4" name="Slide Number Placeholder 3"/>
          <p:cNvSpPr>
            <a:spLocks noGrp="1"/>
          </p:cNvSpPr>
          <p:nvPr>
            <p:ph type="sldNum" sz="quarter" idx="10"/>
          </p:nvPr>
        </p:nvSpPr>
        <p:spPr/>
        <p:txBody>
          <a:bodyPr/>
          <a:lstStyle/>
          <a:p>
            <a:fld id="{D09BB2C4-BB39-4890-84BE-8FA74E6EAC49}" type="slidenum">
              <a:rPr lang="en-US" smtClean="0"/>
              <a:t>19</a:t>
            </a:fld>
            <a:endParaRPr lang="en-US"/>
          </a:p>
        </p:txBody>
      </p:sp>
    </p:spTree>
    <p:extLst>
      <p:ext uri="{BB962C8B-B14F-4D97-AF65-F5344CB8AC3E}">
        <p14:creationId xmlns:p14="http://schemas.microsoft.com/office/powerpoint/2010/main" val="12543864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[LM-7]: “POSSIBLE SIGNS OF ABUSE”</a:t>
            </a: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D09BB2C4-BB39-4890-84BE-8FA74E6EAC49}" type="slidenum">
              <a:rPr lang="en-US" smtClean="0"/>
              <a:t>20</a:t>
            </a:fld>
            <a:endParaRPr lang="en-US"/>
          </a:p>
        </p:txBody>
      </p:sp>
    </p:spTree>
    <p:extLst>
      <p:ext uri="{BB962C8B-B14F-4D97-AF65-F5344CB8AC3E}">
        <p14:creationId xmlns:p14="http://schemas.microsoft.com/office/powerpoint/2010/main" val="41005227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We then provide</a:t>
            </a:r>
            <a:r>
              <a:rPr lang="en-US" baseline="0" dirty="0" smtClean="0"/>
              <a:t> the learner with the opportunity to learn more about each child, and remind them that the more one knows about a given situation, the better they’ll be able to figure out when to be concerned.</a:t>
            </a:r>
            <a:endParaRPr lang="en-US" dirty="0" smtClean="0"/>
          </a:p>
          <a:p>
            <a:endParaRPr lang="en-US" dirty="0"/>
          </a:p>
        </p:txBody>
      </p:sp>
      <p:sp>
        <p:nvSpPr>
          <p:cNvPr id="4" name="Slide Number Placeholder 3"/>
          <p:cNvSpPr>
            <a:spLocks noGrp="1"/>
          </p:cNvSpPr>
          <p:nvPr>
            <p:ph type="sldNum" sz="quarter" idx="10"/>
          </p:nvPr>
        </p:nvSpPr>
        <p:spPr/>
        <p:txBody>
          <a:bodyPr/>
          <a:lstStyle/>
          <a:p>
            <a:fld id="{D09BB2C4-BB39-4890-84BE-8FA74E6EAC49}" type="slidenum">
              <a:rPr lang="en-US" smtClean="0"/>
              <a:t>23</a:t>
            </a:fld>
            <a:endParaRPr lang="en-US"/>
          </a:p>
        </p:txBody>
      </p:sp>
    </p:spTree>
    <p:extLst>
      <p:ext uri="{BB962C8B-B14F-4D97-AF65-F5344CB8AC3E}">
        <p14:creationId xmlns:p14="http://schemas.microsoft.com/office/powerpoint/2010/main" val="3542434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endParaRPr lang="en-US" dirty="0"/>
          </a:p>
        </p:txBody>
      </p:sp>
      <p:sp>
        <p:nvSpPr>
          <p:cNvPr id="4" name="Slide Number Placeholder 3"/>
          <p:cNvSpPr>
            <a:spLocks noGrp="1"/>
          </p:cNvSpPr>
          <p:nvPr>
            <p:ph type="sldNum" sz="quarter" idx="10"/>
          </p:nvPr>
        </p:nvSpPr>
        <p:spPr/>
        <p:txBody>
          <a:bodyPr/>
          <a:lstStyle/>
          <a:p>
            <a:fld id="{DD2328AB-6409-4D5C-8B03-788DFE3C3E4D}" type="slidenum">
              <a:rPr lang="en-US" smtClean="0"/>
              <a:t>24</a:t>
            </a:fld>
            <a:endParaRPr lang="en-US" dirty="0"/>
          </a:p>
        </p:txBody>
      </p:sp>
    </p:spTree>
    <p:extLst>
      <p:ext uri="{BB962C8B-B14F-4D97-AF65-F5344CB8AC3E}">
        <p14:creationId xmlns:p14="http://schemas.microsoft.com/office/powerpoint/2010/main" val="10304544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LM-21</a:t>
            </a:r>
            <a:endParaRPr lang="en-US" dirty="0"/>
          </a:p>
        </p:txBody>
      </p:sp>
      <p:sp>
        <p:nvSpPr>
          <p:cNvPr id="4" name="Slide Number Placeholder 3"/>
          <p:cNvSpPr>
            <a:spLocks noGrp="1"/>
          </p:cNvSpPr>
          <p:nvPr>
            <p:ph type="sldNum" sz="quarter" idx="10"/>
          </p:nvPr>
        </p:nvSpPr>
        <p:spPr/>
        <p:txBody>
          <a:bodyPr/>
          <a:lstStyle/>
          <a:p>
            <a:fld id="{D09BB2C4-BB39-4890-84BE-8FA74E6EAC49}" type="slidenum">
              <a:rPr lang="en-US" smtClean="0"/>
              <a:t>26</a:t>
            </a:fld>
            <a:endParaRPr lang="en-US"/>
          </a:p>
        </p:txBody>
      </p:sp>
    </p:spTree>
    <p:extLst>
      <p:ext uri="{BB962C8B-B14F-4D97-AF65-F5344CB8AC3E}">
        <p14:creationId xmlns:p14="http://schemas.microsoft.com/office/powerpoint/2010/main" val="385209688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then walk learners through the </a:t>
            </a:r>
            <a:endParaRPr lang="en-US" dirty="0"/>
          </a:p>
        </p:txBody>
      </p:sp>
      <p:sp>
        <p:nvSpPr>
          <p:cNvPr id="4" name="Slide Number Placeholder 3"/>
          <p:cNvSpPr>
            <a:spLocks noGrp="1"/>
          </p:cNvSpPr>
          <p:nvPr>
            <p:ph type="sldNum" sz="quarter" idx="10"/>
          </p:nvPr>
        </p:nvSpPr>
        <p:spPr/>
        <p:txBody>
          <a:bodyPr/>
          <a:lstStyle/>
          <a:p>
            <a:fld id="{D09BB2C4-BB39-4890-84BE-8FA74E6EAC49}" type="slidenum">
              <a:rPr lang="en-US" smtClean="0"/>
              <a:t>27</a:t>
            </a:fld>
            <a:endParaRPr lang="en-US"/>
          </a:p>
        </p:txBody>
      </p:sp>
    </p:spTree>
    <p:extLst>
      <p:ext uri="{BB962C8B-B14F-4D97-AF65-F5344CB8AC3E}">
        <p14:creationId xmlns:p14="http://schemas.microsoft.com/office/powerpoint/2010/main" val="39740877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LM-21</a:t>
            </a:r>
            <a:endParaRPr lang="en-US" dirty="0"/>
          </a:p>
        </p:txBody>
      </p:sp>
      <p:sp>
        <p:nvSpPr>
          <p:cNvPr id="4" name="Slide Number Placeholder 3"/>
          <p:cNvSpPr>
            <a:spLocks noGrp="1"/>
          </p:cNvSpPr>
          <p:nvPr>
            <p:ph type="sldNum" sz="quarter" idx="10"/>
          </p:nvPr>
        </p:nvSpPr>
        <p:spPr/>
        <p:txBody>
          <a:bodyPr/>
          <a:lstStyle/>
          <a:p>
            <a:fld id="{D09BB2C4-BB39-4890-84BE-8FA74E6EAC49}" type="slidenum">
              <a:rPr lang="en-US" smtClean="0"/>
              <a:t>28</a:t>
            </a:fld>
            <a:endParaRPr lang="en-US"/>
          </a:p>
        </p:txBody>
      </p:sp>
    </p:spTree>
    <p:extLst>
      <p:ext uri="{BB962C8B-B14F-4D97-AF65-F5344CB8AC3E}">
        <p14:creationId xmlns:p14="http://schemas.microsoft.com/office/powerpoint/2010/main" val="38520968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215081A-6A8A-CA46-9B78-A5E4685B1DAC}" type="slidenum">
              <a:rPr lang="en-US" smtClean="0"/>
              <a:pPr/>
              <a:t>30</a:t>
            </a:fld>
            <a:endParaRPr lang="en-US"/>
          </a:p>
        </p:txBody>
      </p:sp>
    </p:spTree>
    <p:extLst>
      <p:ext uri="{BB962C8B-B14F-4D97-AF65-F5344CB8AC3E}">
        <p14:creationId xmlns:p14="http://schemas.microsoft.com/office/powerpoint/2010/main" val="16598860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AU" sz="1200" kern="1200" dirty="0" smtClean="0">
                <a:solidFill>
                  <a:schemeClr val="tx1"/>
                </a:solidFill>
                <a:effectLst/>
                <a:latin typeface="Times New Roman" pitchFamily="-112" charset="0"/>
                <a:ea typeface="ＭＳ Ｐゴシック" pitchFamily="-112" charset="-128"/>
                <a:cs typeface="ＭＳ Ｐゴシック" pitchFamily="-112" charset="-128"/>
              </a:rPr>
              <a:t>baseline knowledge of the legal reporting duty and attitudes towards reporting</a:t>
            </a:r>
            <a:r>
              <a:rPr lang="en-US" dirty="0" smtClean="0">
                <a:effectLst/>
              </a:rPr>
              <a:t> </a:t>
            </a:r>
          </a:p>
          <a:p>
            <a:r>
              <a:rPr lang="en-US" dirty="0" smtClean="0">
                <a:effectLst/>
              </a:rPr>
              <a:t>State-wide mailing lists:  PACCA, Better Kid</a:t>
            </a:r>
            <a:r>
              <a:rPr lang="en-US" baseline="0" dirty="0" smtClean="0">
                <a:effectLst/>
              </a:rPr>
              <a:t> Care, OCDEL</a:t>
            </a:r>
            <a:endParaRPr lang="en-US" dirty="0"/>
          </a:p>
        </p:txBody>
      </p:sp>
      <p:sp>
        <p:nvSpPr>
          <p:cNvPr id="4" name="Slide Number Placeholder 3"/>
          <p:cNvSpPr>
            <a:spLocks noGrp="1"/>
          </p:cNvSpPr>
          <p:nvPr>
            <p:ph type="sldNum" sz="quarter" idx="10"/>
          </p:nvPr>
        </p:nvSpPr>
        <p:spPr/>
        <p:txBody>
          <a:bodyPr/>
          <a:lstStyle/>
          <a:p>
            <a:fld id="{6215081A-6A8A-CA46-9B78-A5E4685B1DAC}" type="slidenum">
              <a:rPr lang="en-US" smtClean="0"/>
              <a:pPr/>
              <a:t>31</a:t>
            </a:fld>
            <a:endParaRPr lang="en-US"/>
          </a:p>
        </p:txBody>
      </p:sp>
    </p:spTree>
    <p:extLst>
      <p:ext uri="{BB962C8B-B14F-4D97-AF65-F5344CB8AC3E}">
        <p14:creationId xmlns:p14="http://schemas.microsoft.com/office/powerpoint/2010/main" val="16598860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dirty="0" smtClean="0"/>
              <a:t>Those who agreed to be re-contacted</a:t>
            </a:r>
            <a:r>
              <a:rPr lang="en-US" baseline="0" dirty="0" smtClean="0"/>
              <a:t> </a:t>
            </a:r>
            <a:r>
              <a:rPr lang="en-US" sz="2800" baseline="0" dirty="0" smtClean="0">
                <a:solidFill>
                  <a:schemeClr val="accent1">
                    <a:lumMod val="75000"/>
                  </a:schemeClr>
                </a:solidFill>
                <a:latin typeface="Marion Regular"/>
                <a:cs typeface="Marion Regular"/>
              </a:rPr>
              <a:t>were more likely to be </a:t>
            </a:r>
            <a:r>
              <a:rPr lang="en-US" sz="2800" dirty="0" smtClean="0">
                <a:solidFill>
                  <a:schemeClr val="accent1">
                    <a:lumMod val="75000"/>
                  </a:schemeClr>
                </a:solidFill>
                <a:latin typeface="Marion Regular"/>
                <a:cs typeface="Marion Regular"/>
              </a:rPr>
              <a:t>&gt;30</a:t>
            </a:r>
            <a:r>
              <a:rPr lang="en-US" sz="2800" baseline="0" dirty="0" smtClean="0">
                <a:solidFill>
                  <a:schemeClr val="accent1">
                    <a:lumMod val="75000"/>
                  </a:schemeClr>
                </a:solidFill>
                <a:latin typeface="Marion Regular"/>
                <a:cs typeface="Marion Regular"/>
              </a:rPr>
              <a:t> (</a:t>
            </a:r>
            <a:r>
              <a:rPr lang="en-US" sz="2800" dirty="0" smtClean="0">
                <a:solidFill>
                  <a:schemeClr val="accent1">
                    <a:lumMod val="75000"/>
                  </a:schemeClr>
                </a:solidFill>
                <a:latin typeface="Marion Regular"/>
                <a:cs typeface="Marion Regular"/>
              </a:rPr>
              <a:t>66% v. 50%)</a:t>
            </a:r>
            <a:r>
              <a:rPr lang="en-US" sz="2800" baseline="0" dirty="0" smtClean="0">
                <a:solidFill>
                  <a:schemeClr val="accent1">
                    <a:lumMod val="75000"/>
                  </a:schemeClr>
                </a:solidFill>
                <a:latin typeface="Marion Regular"/>
                <a:cs typeface="Marion Regular"/>
              </a:rPr>
              <a:t> and be</a:t>
            </a:r>
            <a:r>
              <a:rPr lang="en-US" sz="2800" dirty="0" smtClean="0">
                <a:solidFill>
                  <a:schemeClr val="accent1">
                    <a:lumMod val="75000"/>
                  </a:schemeClr>
                </a:solidFill>
                <a:latin typeface="Marion Regular"/>
                <a:cs typeface="Marion Regular"/>
              </a:rPr>
              <a:t> parents</a:t>
            </a:r>
            <a:r>
              <a:rPr lang="en-US" sz="2800" baseline="0" dirty="0" smtClean="0">
                <a:solidFill>
                  <a:schemeClr val="accent1">
                    <a:lumMod val="75000"/>
                  </a:schemeClr>
                </a:solidFill>
                <a:latin typeface="Marion Regular"/>
                <a:cs typeface="Marion Regular"/>
              </a:rPr>
              <a:t> (</a:t>
            </a:r>
            <a:r>
              <a:rPr lang="en-US" sz="2800" dirty="0" smtClean="0">
                <a:solidFill>
                  <a:schemeClr val="accent1">
                    <a:lumMod val="75000"/>
                  </a:schemeClr>
                </a:solidFill>
                <a:latin typeface="Marion Regular"/>
                <a:cs typeface="Marion Regular"/>
              </a:rPr>
              <a:t>65% v 53%)</a:t>
            </a:r>
          </a:p>
          <a:p>
            <a:endParaRPr lang="en-US" dirty="0"/>
          </a:p>
        </p:txBody>
      </p:sp>
      <p:sp>
        <p:nvSpPr>
          <p:cNvPr id="4" name="Slide Number Placeholder 3"/>
          <p:cNvSpPr>
            <a:spLocks noGrp="1"/>
          </p:cNvSpPr>
          <p:nvPr>
            <p:ph type="sldNum" sz="quarter" idx="10"/>
          </p:nvPr>
        </p:nvSpPr>
        <p:spPr/>
        <p:txBody>
          <a:bodyPr/>
          <a:lstStyle/>
          <a:p>
            <a:fld id="{6215081A-6A8A-CA46-9B78-A5E4685B1DAC}" type="slidenum">
              <a:rPr lang="en-US" smtClean="0"/>
              <a:pPr/>
              <a:t>32</a:t>
            </a:fld>
            <a:endParaRPr lang="en-US"/>
          </a:p>
        </p:txBody>
      </p:sp>
    </p:spTree>
    <p:extLst>
      <p:ext uri="{BB962C8B-B14F-4D97-AF65-F5344CB8AC3E}">
        <p14:creationId xmlns:p14="http://schemas.microsoft.com/office/powerpoint/2010/main" val="16598860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Knowledge: 64%</a:t>
            </a:r>
            <a:r>
              <a:rPr lang="en-US" baseline="0" dirty="0" smtClean="0"/>
              <a:t> correct  ---&gt; to 78% correct</a:t>
            </a:r>
          </a:p>
          <a:p>
            <a:r>
              <a:rPr lang="en-US" sz="1200" b="0" i="0" u="none" strike="noStrike" kern="1200" baseline="0" dirty="0" smtClean="0">
                <a:solidFill>
                  <a:schemeClr val="tx1"/>
                </a:solidFill>
                <a:latin typeface="+mn-lt"/>
                <a:ea typeface="+mn-ea"/>
                <a:cs typeface="+mn-cs"/>
              </a:rPr>
              <a:t>In the intervention group, 1 knowledge item (3c) underwent highly marked change (large effect size 0.87, p </a:t>
            </a:r>
            <a:r>
              <a:rPr lang="en-US" sz="1200" b="0" i="1" u="none" strike="noStrike" kern="1200" baseline="0" dirty="0" smtClean="0">
                <a:solidFill>
                  <a:schemeClr val="tx1"/>
                </a:solidFill>
                <a:latin typeface="+mn-lt"/>
                <a:ea typeface="+mn-ea"/>
                <a:cs typeface="+mn-cs"/>
              </a:rPr>
              <a:t>&lt; </a:t>
            </a:r>
            <a:r>
              <a:rPr lang="en-US" sz="1200" b="0" i="0" u="none" strike="noStrike" kern="1200" baseline="0" dirty="0" smtClean="0">
                <a:solidFill>
                  <a:schemeClr val="tx1"/>
                </a:solidFill>
                <a:latin typeface="+mn-lt"/>
                <a:ea typeface="+mn-ea"/>
                <a:cs typeface="+mn-cs"/>
              </a:rPr>
              <a:t>0.001), 14 items</a:t>
            </a:r>
          </a:p>
          <a:p>
            <a:r>
              <a:rPr lang="en-US" sz="1200" b="0" i="0" u="none" strike="noStrike" kern="1200" baseline="0" dirty="0" smtClean="0">
                <a:solidFill>
                  <a:schemeClr val="tx1"/>
                </a:solidFill>
                <a:latin typeface="+mn-lt"/>
                <a:ea typeface="+mn-ea"/>
                <a:cs typeface="+mn-cs"/>
              </a:rPr>
              <a:t>changed with medium effect sizes 0.22 to 0.77 (items 1d, 1e, 1f, 1g, 2a, 2b, 2c, 2e,3a, 3b, 5, 6, 7, 9; all p </a:t>
            </a:r>
            <a:r>
              <a:rPr lang="en-US" sz="1200" b="0" i="1" u="none" strike="noStrike" kern="1200" baseline="0" dirty="0" smtClean="0">
                <a:solidFill>
                  <a:schemeClr val="tx1"/>
                </a:solidFill>
                <a:latin typeface="+mn-lt"/>
                <a:ea typeface="+mn-ea"/>
                <a:cs typeface="+mn-cs"/>
              </a:rPr>
              <a:t>&lt; </a:t>
            </a:r>
            <a:r>
              <a:rPr lang="en-US" sz="1200" b="0" i="0" u="none" strike="noStrike" kern="1200" baseline="0" dirty="0" smtClean="0">
                <a:solidFill>
                  <a:schemeClr val="tx1"/>
                </a:solidFill>
                <a:latin typeface="+mn-lt"/>
                <a:ea typeface="+mn-ea"/>
                <a:cs typeface="+mn-cs"/>
              </a:rPr>
              <a:t>0.001), and 6 items changed with small effect sizes (items 1a, 1b, 1c,</a:t>
            </a:r>
          </a:p>
          <a:p>
            <a:r>
              <a:rPr lang="en-US" sz="1200" b="0" i="0" u="none" strike="noStrike" kern="1200" baseline="0" dirty="0" smtClean="0">
                <a:solidFill>
                  <a:schemeClr val="tx1"/>
                </a:solidFill>
                <a:latin typeface="+mn-lt"/>
                <a:ea typeface="+mn-ea"/>
                <a:cs typeface="+mn-cs"/>
              </a:rPr>
              <a:t>2d, 4, 8; all p </a:t>
            </a:r>
            <a:r>
              <a:rPr lang="en-US" sz="1200" b="0" i="1" u="none" strike="noStrike" kern="1200" baseline="0" dirty="0" smtClean="0">
                <a:solidFill>
                  <a:schemeClr val="tx1"/>
                </a:solidFill>
                <a:latin typeface="+mn-lt"/>
                <a:ea typeface="+mn-ea"/>
                <a:cs typeface="+mn-cs"/>
              </a:rPr>
              <a:t>&lt; </a:t>
            </a:r>
            <a:r>
              <a:rPr lang="en-US" sz="1200" b="0" i="0" u="none" strike="noStrike" kern="1200" baseline="0" dirty="0" smtClean="0">
                <a:solidFill>
                  <a:schemeClr val="tx1"/>
                </a:solidFill>
                <a:latin typeface="+mn-lt"/>
                <a:ea typeface="+mn-ea"/>
                <a:cs typeface="+mn-cs"/>
              </a:rPr>
              <a:t>0.001).</a:t>
            </a:r>
          </a:p>
          <a:p>
            <a:r>
              <a:rPr lang="en-US" sz="1200" b="0" i="0" u="none" strike="noStrike" kern="1200" baseline="0" dirty="0" smtClean="0">
                <a:solidFill>
                  <a:schemeClr val="tx1"/>
                </a:solidFill>
                <a:latin typeface="+mn-lt"/>
                <a:ea typeface="+mn-ea"/>
                <a:cs typeface="+mn-cs"/>
              </a:rPr>
              <a:t>Effect size: 0.2 = small, 0.5 = medium, 0.8 = large, for both Cohen’s d and Cohen’s h.</a:t>
            </a:r>
            <a:endParaRPr lang="en-US" dirty="0"/>
          </a:p>
        </p:txBody>
      </p:sp>
      <p:sp>
        <p:nvSpPr>
          <p:cNvPr id="4" name="Slide Number Placeholder 3"/>
          <p:cNvSpPr>
            <a:spLocks noGrp="1"/>
          </p:cNvSpPr>
          <p:nvPr>
            <p:ph type="sldNum" sz="quarter" idx="10"/>
          </p:nvPr>
        </p:nvSpPr>
        <p:spPr/>
        <p:txBody>
          <a:bodyPr/>
          <a:lstStyle/>
          <a:p>
            <a:fld id="{6215081A-6A8A-CA46-9B78-A5E4685B1DAC}" type="slidenum">
              <a:rPr lang="en-US" smtClean="0"/>
              <a:pPr/>
              <a:t>33</a:t>
            </a:fld>
            <a:endParaRPr lang="en-US"/>
          </a:p>
        </p:txBody>
      </p:sp>
    </p:spTree>
    <p:extLst>
      <p:ext uri="{BB962C8B-B14F-4D97-AF65-F5344CB8AC3E}">
        <p14:creationId xmlns:p14="http://schemas.microsoft.com/office/powerpoint/2010/main" val="302292490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All 13 Attitudinal items changed positively with medium effect sizes from 0.22 to 0.52 (all p </a:t>
            </a:r>
            <a:r>
              <a:rPr lang="en-US" sz="1200" b="0" i="1" u="none" strike="noStrike" kern="1200" baseline="0" dirty="0" smtClean="0">
                <a:solidFill>
                  <a:schemeClr val="tx1"/>
                </a:solidFill>
                <a:latin typeface="+mn-lt"/>
                <a:ea typeface="+mn-ea"/>
                <a:cs typeface="+mn-cs"/>
              </a:rPr>
              <a:t>&lt; </a:t>
            </a:r>
            <a:r>
              <a:rPr lang="en-US" sz="1200" b="0" i="0" u="none" strike="noStrike" kern="1200" baseline="0" dirty="0" smtClean="0">
                <a:solidFill>
                  <a:schemeClr val="tx1"/>
                </a:solidFill>
                <a:latin typeface="+mn-lt"/>
                <a:ea typeface="+mn-ea"/>
                <a:cs typeface="+mn-cs"/>
              </a:rPr>
              <a:t>0.001), with 3 items (h, </a:t>
            </a:r>
            <a:r>
              <a:rPr lang="en-US" sz="1200" b="0" i="0" u="none" strike="noStrike" kern="1200" baseline="0" dirty="0" err="1" smtClean="0">
                <a:solidFill>
                  <a:schemeClr val="tx1"/>
                </a:solidFill>
                <a:latin typeface="+mn-lt"/>
                <a:ea typeface="+mn-ea"/>
                <a:cs typeface="+mn-cs"/>
              </a:rPr>
              <a:t>i</a:t>
            </a:r>
            <a:r>
              <a:rPr lang="en-US" sz="1200" b="0" i="0" u="none" strike="noStrike" kern="1200" baseline="0" dirty="0" smtClean="0">
                <a:solidFill>
                  <a:schemeClr val="tx1"/>
                </a:solidFill>
                <a:latin typeface="+mn-lt"/>
                <a:ea typeface="+mn-ea"/>
                <a:cs typeface="+mn-cs"/>
              </a:rPr>
              <a:t>, k) changing with effect sizes exceeding 0.5.</a:t>
            </a:r>
          </a:p>
          <a:p>
            <a:r>
              <a:rPr lang="en-US" sz="1200" b="0" i="0" u="none" strike="noStrike" kern="1200" baseline="0" dirty="0" smtClean="0">
                <a:solidFill>
                  <a:schemeClr val="tx1"/>
                </a:solidFill>
                <a:latin typeface="+mn-lt"/>
                <a:ea typeface="+mn-ea"/>
                <a:cs typeface="+mn-cs"/>
              </a:rPr>
              <a:t>Attitudinal average:  Effect size = 0.98 (p&lt;0.001), and at 4 months: 0.56</a:t>
            </a:r>
            <a:endParaRPr lang="en-US" dirty="0"/>
          </a:p>
        </p:txBody>
      </p:sp>
      <p:sp>
        <p:nvSpPr>
          <p:cNvPr id="4" name="Slide Number Placeholder 3"/>
          <p:cNvSpPr>
            <a:spLocks noGrp="1"/>
          </p:cNvSpPr>
          <p:nvPr>
            <p:ph type="sldNum" sz="quarter" idx="10"/>
          </p:nvPr>
        </p:nvSpPr>
        <p:spPr/>
        <p:txBody>
          <a:bodyPr/>
          <a:lstStyle/>
          <a:p>
            <a:fld id="{6215081A-6A8A-CA46-9B78-A5E4685B1DAC}" type="slidenum">
              <a:rPr lang="en-US" smtClean="0"/>
              <a:pPr/>
              <a:t>34</a:t>
            </a:fld>
            <a:endParaRPr lang="en-US"/>
          </a:p>
        </p:txBody>
      </p:sp>
    </p:spTree>
    <p:extLst>
      <p:ext uri="{BB962C8B-B14F-4D97-AF65-F5344CB8AC3E}">
        <p14:creationId xmlns:p14="http://schemas.microsoft.com/office/powerpoint/2010/main" val="99093651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215081A-6A8A-CA46-9B78-A5E4685B1DAC}" type="slidenum">
              <a:rPr lang="en-US" smtClean="0"/>
              <a:pPr/>
              <a:t>36</a:t>
            </a:fld>
            <a:endParaRPr lang="en-US"/>
          </a:p>
        </p:txBody>
      </p:sp>
    </p:spTree>
    <p:extLst>
      <p:ext uri="{BB962C8B-B14F-4D97-AF65-F5344CB8AC3E}">
        <p14:creationId xmlns:p14="http://schemas.microsoft.com/office/powerpoint/2010/main" val="99093651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9BB2C4-BB39-4890-84BE-8FA74E6EAC49}" type="slidenum">
              <a:rPr lang="en-US" smtClean="0"/>
              <a:t>39</a:t>
            </a:fld>
            <a:endParaRPr lang="en-US"/>
          </a:p>
        </p:txBody>
      </p:sp>
    </p:spTree>
    <p:extLst>
      <p:ext uri="{BB962C8B-B14F-4D97-AF65-F5344CB8AC3E}">
        <p14:creationId xmlns:p14="http://schemas.microsoft.com/office/powerpoint/2010/main" val="355767450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p:cNvSpPr>
          <p:nvPr>
            <p:ph type="sldImg"/>
          </p:nvPr>
        </p:nvSpPr>
        <p:spPr>
          <a:ln/>
        </p:spPr>
      </p:sp>
      <p:sp>
        <p:nvSpPr>
          <p:cNvPr id="33795" name="Notes Placeholder 2"/>
          <p:cNvSpPr>
            <a:spLocks noGrp="1"/>
          </p:cNvSpPr>
          <p:nvPr>
            <p:ph type="body" idx="1"/>
          </p:nvPr>
        </p:nvSpPr>
        <p:spPr>
          <a:noFill/>
          <a:ln/>
        </p:spPr>
        <p:txBody>
          <a:bodyPr/>
          <a:lstStyle/>
          <a:p>
            <a:endParaRPr lang="en-US" dirty="0" smtClean="0">
              <a:latin typeface="+mn-lt"/>
              <a:ea typeface="ＭＳ Ｐゴシック" charset="-128"/>
              <a:cs typeface="ＭＳ Ｐゴシック" charset="-128"/>
            </a:endParaRPr>
          </a:p>
        </p:txBody>
      </p:sp>
      <p:sp>
        <p:nvSpPr>
          <p:cNvPr id="33796" name="Slide Number Placeholder 3"/>
          <p:cNvSpPr>
            <a:spLocks noGrp="1"/>
          </p:cNvSpPr>
          <p:nvPr>
            <p:ph type="sldNum" sz="quarter" idx="5"/>
          </p:nvPr>
        </p:nvSpPr>
        <p:spPr>
          <a:noFill/>
        </p:spPr>
        <p:txBody>
          <a:bodyPr/>
          <a:lstStyle/>
          <a:p>
            <a:fld id="{5899AFE2-05C8-414C-B33E-904E9067AA30}" type="slidenum">
              <a:rPr lang="en-US" smtClean="0">
                <a:latin typeface="Times New Roman" charset="0"/>
              </a:rPr>
              <a:pPr/>
              <a:t>40</a:t>
            </a:fld>
            <a:endParaRPr lang="en-US" smtClean="0">
              <a:latin typeface="Times New Roman" charset="0"/>
            </a:endParaRPr>
          </a:p>
        </p:txBody>
      </p:sp>
    </p:spTree>
    <p:extLst>
      <p:ext uri="{BB962C8B-B14F-4D97-AF65-F5344CB8AC3E}">
        <p14:creationId xmlns:p14="http://schemas.microsoft.com/office/powerpoint/2010/main" val="68618512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p:cNvSpPr>
          <p:nvPr>
            <p:ph type="sldImg"/>
          </p:nvPr>
        </p:nvSpPr>
        <p:spPr>
          <a:ln/>
        </p:spPr>
      </p:sp>
      <p:sp>
        <p:nvSpPr>
          <p:cNvPr id="33795" name="Notes Placeholder 2"/>
          <p:cNvSpPr>
            <a:spLocks noGrp="1"/>
          </p:cNvSpPr>
          <p:nvPr>
            <p:ph type="body" idx="1"/>
          </p:nvPr>
        </p:nvSpPr>
        <p:spPr>
          <a:noFill/>
          <a:ln/>
        </p:spPr>
        <p:txBody>
          <a:bodyPr/>
          <a:lstStyle/>
          <a:p>
            <a:endParaRPr lang="en-US" dirty="0" smtClean="0">
              <a:latin typeface="+mn-lt"/>
              <a:ea typeface="ＭＳ Ｐゴシック" charset="-128"/>
              <a:cs typeface="ＭＳ Ｐゴシック" charset="-128"/>
            </a:endParaRPr>
          </a:p>
        </p:txBody>
      </p:sp>
      <p:sp>
        <p:nvSpPr>
          <p:cNvPr id="33796" name="Slide Number Placeholder 3"/>
          <p:cNvSpPr>
            <a:spLocks noGrp="1"/>
          </p:cNvSpPr>
          <p:nvPr>
            <p:ph type="sldNum" sz="quarter" idx="5"/>
          </p:nvPr>
        </p:nvSpPr>
        <p:spPr>
          <a:noFill/>
        </p:spPr>
        <p:txBody>
          <a:bodyPr/>
          <a:lstStyle/>
          <a:p>
            <a:fld id="{5899AFE2-05C8-414C-B33E-904E9067AA30}" type="slidenum">
              <a:rPr lang="en-US" smtClean="0">
                <a:latin typeface="Times New Roman" charset="0"/>
              </a:rPr>
              <a:pPr/>
              <a:t>43</a:t>
            </a:fld>
            <a:endParaRPr lang="en-US" smtClean="0">
              <a:latin typeface="Times New Roman" charset="0"/>
            </a:endParaRPr>
          </a:p>
        </p:txBody>
      </p:sp>
    </p:spTree>
    <p:extLst>
      <p:ext uri="{BB962C8B-B14F-4D97-AF65-F5344CB8AC3E}">
        <p14:creationId xmlns:p14="http://schemas.microsoft.com/office/powerpoint/2010/main" val="60981915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p:cNvSpPr>
          <p:nvPr>
            <p:ph type="sldImg"/>
          </p:nvPr>
        </p:nvSpPr>
        <p:spPr>
          <a:ln/>
        </p:spPr>
      </p:sp>
      <p:sp>
        <p:nvSpPr>
          <p:cNvPr id="33795" name="Notes Placeholder 2"/>
          <p:cNvSpPr>
            <a:spLocks noGrp="1"/>
          </p:cNvSpPr>
          <p:nvPr>
            <p:ph type="body" idx="1"/>
          </p:nvPr>
        </p:nvSpPr>
        <p:spPr>
          <a:noFill/>
          <a:ln/>
        </p:spPr>
        <p:txBody>
          <a:bodyPr/>
          <a:lstStyle/>
          <a:p>
            <a:r>
              <a:rPr lang="en-US" dirty="0" smtClean="0">
                <a:latin typeface="+mn-lt"/>
                <a:ea typeface="ＭＳ Ｐゴシック" charset="-128"/>
                <a:cs typeface="ＭＳ Ｐゴシック" charset="-128"/>
              </a:rPr>
              <a:t>Type</a:t>
            </a:r>
            <a:r>
              <a:rPr lang="en-US" baseline="0" dirty="0" smtClean="0">
                <a:latin typeface="+mn-lt"/>
                <a:ea typeface="ＭＳ Ｐゴシック" charset="-128"/>
                <a:cs typeface="ＭＳ Ｐゴシック" charset="-128"/>
              </a:rPr>
              <a:t> (Family, Head Start, Center, Nursery School, Preschool)</a:t>
            </a:r>
          </a:p>
          <a:p>
            <a:r>
              <a:rPr lang="en-US" baseline="0" dirty="0" err="1" smtClean="0">
                <a:latin typeface="+mn-lt"/>
                <a:ea typeface="ＭＳ Ｐゴシック" charset="-128"/>
                <a:cs typeface="ＭＳ Ｐゴシック" charset="-128"/>
              </a:rPr>
              <a:t>Rurality</a:t>
            </a:r>
            <a:r>
              <a:rPr lang="en-US" baseline="0" dirty="0" smtClean="0">
                <a:latin typeface="+mn-lt"/>
                <a:ea typeface="ＭＳ Ｐゴシック" charset="-128"/>
                <a:cs typeface="ＭＳ Ｐゴシック" charset="-128"/>
              </a:rPr>
              <a:t> (distance from services) = RUCA</a:t>
            </a:r>
          </a:p>
          <a:p>
            <a:r>
              <a:rPr lang="en-US" baseline="0" dirty="0" err="1" smtClean="0">
                <a:latin typeface="+mn-lt"/>
                <a:ea typeface="ＭＳ Ｐゴシック" charset="-128"/>
                <a:cs typeface="ＭＳ Ｐゴシック" charset="-128"/>
              </a:rPr>
              <a:t>Rurality</a:t>
            </a:r>
            <a:r>
              <a:rPr lang="en-US" baseline="0" dirty="0" smtClean="0">
                <a:latin typeface="+mn-lt"/>
                <a:ea typeface="ＭＳ Ｐゴシック" charset="-128"/>
                <a:cs typeface="ＭＳ Ｐゴシック" charset="-128"/>
              </a:rPr>
              <a:t> (US census)</a:t>
            </a:r>
          </a:p>
          <a:p>
            <a:r>
              <a:rPr lang="en-US" baseline="0" dirty="0" smtClean="0">
                <a:latin typeface="+mn-lt"/>
                <a:ea typeface="ＭＳ Ｐゴシック" charset="-128"/>
                <a:cs typeface="ＭＳ Ｐゴシック" charset="-128"/>
              </a:rPr>
              <a:t>Size (</a:t>
            </a:r>
            <a:r>
              <a:rPr lang="en-US" u="sng" baseline="0" dirty="0" smtClean="0">
                <a:latin typeface="+mn-lt"/>
                <a:ea typeface="ＭＳ Ｐゴシック" charset="-128"/>
                <a:cs typeface="ＭＳ Ｐゴシック" charset="-128"/>
              </a:rPr>
              <a:t>&lt;</a:t>
            </a:r>
            <a:r>
              <a:rPr lang="en-US" baseline="0" dirty="0" smtClean="0">
                <a:latin typeface="+mn-lt"/>
                <a:ea typeface="ＭＳ Ｐゴシック" charset="-128"/>
                <a:cs typeface="ＭＳ Ｐゴシック" charset="-128"/>
              </a:rPr>
              <a:t>10, 11-25, &gt; 25)</a:t>
            </a:r>
          </a:p>
          <a:p>
            <a:r>
              <a:rPr lang="en-US" baseline="0" dirty="0" smtClean="0">
                <a:latin typeface="+mn-lt"/>
                <a:ea typeface="ＭＳ Ｐゴシック" charset="-128"/>
                <a:cs typeface="ＭＳ Ｐゴシック" charset="-128"/>
              </a:rPr>
              <a:t>QRIS rating</a:t>
            </a:r>
            <a:endParaRPr lang="en-US" dirty="0" smtClean="0">
              <a:latin typeface="+mn-lt"/>
              <a:ea typeface="ＭＳ Ｐゴシック" charset="-128"/>
              <a:cs typeface="ＭＳ Ｐゴシック" charset="-128"/>
            </a:endParaRPr>
          </a:p>
        </p:txBody>
      </p:sp>
      <p:sp>
        <p:nvSpPr>
          <p:cNvPr id="33796" name="Slide Number Placeholder 3"/>
          <p:cNvSpPr>
            <a:spLocks noGrp="1"/>
          </p:cNvSpPr>
          <p:nvPr>
            <p:ph type="sldNum" sz="quarter" idx="5"/>
          </p:nvPr>
        </p:nvSpPr>
        <p:spPr>
          <a:noFill/>
        </p:spPr>
        <p:txBody>
          <a:bodyPr/>
          <a:lstStyle/>
          <a:p>
            <a:fld id="{5899AFE2-05C8-414C-B33E-904E9067AA30}" type="slidenum">
              <a:rPr lang="en-US" smtClean="0">
                <a:latin typeface="Times New Roman" charset="0"/>
              </a:rPr>
              <a:pPr/>
              <a:t>44</a:t>
            </a:fld>
            <a:endParaRPr lang="en-US" smtClean="0">
              <a:latin typeface="Times New Roman" charset="0"/>
            </a:endParaRPr>
          </a:p>
        </p:txBody>
      </p:sp>
    </p:spTree>
    <p:extLst>
      <p:ext uri="{BB962C8B-B14F-4D97-AF65-F5344CB8AC3E}">
        <p14:creationId xmlns:p14="http://schemas.microsoft.com/office/powerpoint/2010/main" val="358887554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p:cNvSpPr>
          <p:nvPr>
            <p:ph type="sldImg"/>
          </p:nvPr>
        </p:nvSpPr>
        <p:spPr>
          <a:ln/>
        </p:spPr>
      </p:sp>
      <p:sp>
        <p:nvSpPr>
          <p:cNvPr id="33795" name="Notes Placeholder 2"/>
          <p:cNvSpPr>
            <a:spLocks noGrp="1"/>
          </p:cNvSpPr>
          <p:nvPr>
            <p:ph type="body" idx="1"/>
          </p:nvPr>
        </p:nvSpPr>
        <p:spPr>
          <a:noFill/>
          <a:ln/>
        </p:spPr>
        <p:txBody>
          <a:bodyPr/>
          <a:lstStyle/>
          <a:p>
            <a:endParaRPr lang="en-US" dirty="0" smtClean="0">
              <a:latin typeface="+mn-lt"/>
              <a:ea typeface="ＭＳ Ｐゴシック" charset="-128"/>
              <a:cs typeface="ＭＳ Ｐゴシック" charset="-128"/>
            </a:endParaRPr>
          </a:p>
        </p:txBody>
      </p:sp>
      <p:sp>
        <p:nvSpPr>
          <p:cNvPr id="33796" name="Slide Number Placeholder 3"/>
          <p:cNvSpPr>
            <a:spLocks noGrp="1"/>
          </p:cNvSpPr>
          <p:nvPr>
            <p:ph type="sldNum" sz="quarter" idx="5"/>
          </p:nvPr>
        </p:nvSpPr>
        <p:spPr>
          <a:noFill/>
        </p:spPr>
        <p:txBody>
          <a:bodyPr/>
          <a:lstStyle/>
          <a:p>
            <a:fld id="{5899AFE2-05C8-414C-B33E-904E9067AA30}" type="slidenum">
              <a:rPr lang="en-US" smtClean="0">
                <a:latin typeface="Times New Roman" charset="0"/>
              </a:rPr>
              <a:pPr/>
              <a:t>45</a:t>
            </a:fld>
            <a:endParaRPr lang="en-US" smtClean="0">
              <a:latin typeface="Times New Roman" charset="0"/>
            </a:endParaRPr>
          </a:p>
        </p:txBody>
      </p:sp>
    </p:spTree>
    <p:extLst>
      <p:ext uri="{BB962C8B-B14F-4D97-AF65-F5344CB8AC3E}">
        <p14:creationId xmlns:p14="http://schemas.microsoft.com/office/powerpoint/2010/main" val="82417822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that’s the 3-hour </a:t>
            </a:r>
            <a:r>
              <a:rPr lang="en-US" dirty="0" err="1" smtClean="0"/>
              <a:t>iLookOut</a:t>
            </a:r>
            <a:r>
              <a:rPr lang="en-US" baseline="0" dirty="0" smtClean="0"/>
              <a:t> learning program.  </a:t>
            </a:r>
            <a:endParaRPr lang="en-US" dirty="0"/>
          </a:p>
        </p:txBody>
      </p:sp>
      <p:sp>
        <p:nvSpPr>
          <p:cNvPr id="4" name="Slide Number Placeholder 3"/>
          <p:cNvSpPr>
            <a:spLocks noGrp="1"/>
          </p:cNvSpPr>
          <p:nvPr>
            <p:ph type="sldNum" sz="quarter" idx="10"/>
          </p:nvPr>
        </p:nvSpPr>
        <p:spPr/>
        <p:txBody>
          <a:bodyPr/>
          <a:lstStyle/>
          <a:p>
            <a:fld id="{D09BB2C4-BB39-4890-84BE-8FA74E6EAC49}" type="slidenum">
              <a:rPr lang="en-US" smtClean="0"/>
              <a:t>46</a:t>
            </a:fld>
            <a:endParaRPr lang="en-US"/>
          </a:p>
        </p:txBody>
      </p:sp>
    </p:spTree>
    <p:extLst>
      <p:ext uri="{BB962C8B-B14F-4D97-AF65-F5344CB8AC3E}">
        <p14:creationId xmlns:p14="http://schemas.microsoft.com/office/powerpoint/2010/main" val="22585428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9D42FEE-C32E-406D-8FF2-CC9D96827E32}" type="datetimeFigureOut">
              <a:rPr lang="en-US" smtClean="0"/>
              <a:t>1/23/2018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63B10F-278A-4354-BE0B-7409B3CEEAE4}" type="slidenum">
              <a:rPr lang="en-US" smtClean="0"/>
              <a:t>‹#›</a:t>
            </a:fld>
            <a:endParaRPr lang="en-US"/>
          </a:p>
        </p:txBody>
      </p:sp>
    </p:spTree>
    <p:extLst>
      <p:ext uri="{BB962C8B-B14F-4D97-AF65-F5344CB8AC3E}">
        <p14:creationId xmlns:p14="http://schemas.microsoft.com/office/powerpoint/2010/main" val="5032400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9D42FEE-C32E-406D-8FF2-CC9D96827E32}" type="datetimeFigureOut">
              <a:rPr lang="en-US" smtClean="0"/>
              <a:t>1/23/2018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63B10F-278A-4354-BE0B-7409B3CEEAE4}" type="slidenum">
              <a:rPr lang="en-US" smtClean="0"/>
              <a:t>‹#›</a:t>
            </a:fld>
            <a:endParaRPr lang="en-US"/>
          </a:p>
        </p:txBody>
      </p:sp>
    </p:spTree>
    <p:extLst>
      <p:ext uri="{BB962C8B-B14F-4D97-AF65-F5344CB8AC3E}">
        <p14:creationId xmlns:p14="http://schemas.microsoft.com/office/powerpoint/2010/main" val="27199745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9D42FEE-C32E-406D-8FF2-CC9D96827E32}" type="datetimeFigureOut">
              <a:rPr lang="en-US" smtClean="0"/>
              <a:t>1/23/2018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63B10F-278A-4354-BE0B-7409B3CEEAE4}" type="slidenum">
              <a:rPr lang="en-US" smtClean="0"/>
              <a:t>‹#›</a:t>
            </a:fld>
            <a:endParaRPr lang="en-US"/>
          </a:p>
        </p:txBody>
      </p:sp>
    </p:spTree>
    <p:extLst>
      <p:ext uri="{BB962C8B-B14F-4D97-AF65-F5344CB8AC3E}">
        <p14:creationId xmlns:p14="http://schemas.microsoft.com/office/powerpoint/2010/main" val="7788393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9D42FEE-C32E-406D-8FF2-CC9D96827E32}" type="datetimeFigureOut">
              <a:rPr lang="en-US" smtClean="0"/>
              <a:t>1/23/2018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C63B10F-278A-4354-BE0B-7409B3CEEAE4}" type="slidenum">
              <a:rPr lang="en-US" smtClean="0"/>
              <a:t>‹#›</a:t>
            </a:fld>
            <a:endParaRPr lang="en-US"/>
          </a:p>
        </p:txBody>
      </p:sp>
    </p:spTree>
    <p:extLst>
      <p:ext uri="{BB962C8B-B14F-4D97-AF65-F5344CB8AC3E}">
        <p14:creationId xmlns:p14="http://schemas.microsoft.com/office/powerpoint/2010/main" val="20174287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9D42FEE-C32E-406D-8FF2-CC9D96827E32}" type="datetimeFigureOut">
              <a:rPr lang="en-US" smtClean="0"/>
              <a:t>1/23/2018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C63B10F-278A-4354-BE0B-7409B3CEEAE4}" type="slidenum">
              <a:rPr lang="en-US" smtClean="0"/>
              <a:t>‹#›</a:t>
            </a:fld>
            <a:endParaRPr lang="en-US"/>
          </a:p>
        </p:txBody>
      </p:sp>
    </p:spTree>
    <p:extLst>
      <p:ext uri="{BB962C8B-B14F-4D97-AF65-F5344CB8AC3E}">
        <p14:creationId xmlns:p14="http://schemas.microsoft.com/office/powerpoint/2010/main" val="24056855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9D42FEE-C32E-406D-8FF2-CC9D96827E32}" type="datetimeFigureOut">
              <a:rPr lang="en-US" smtClean="0"/>
              <a:t>1/23/2018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C63B10F-278A-4354-BE0B-7409B3CEEAE4}" type="slidenum">
              <a:rPr lang="en-US" smtClean="0"/>
              <a:t>‹#›</a:t>
            </a:fld>
            <a:endParaRPr lang="en-US"/>
          </a:p>
        </p:txBody>
      </p:sp>
    </p:spTree>
    <p:extLst>
      <p:ext uri="{BB962C8B-B14F-4D97-AF65-F5344CB8AC3E}">
        <p14:creationId xmlns:p14="http://schemas.microsoft.com/office/powerpoint/2010/main" val="4048101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9D42FEE-C32E-406D-8FF2-CC9D96827E32}" type="datetimeFigureOut">
              <a:rPr lang="en-US" smtClean="0"/>
              <a:t>1/23/2018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C63B10F-278A-4354-BE0B-7409B3CEEAE4}" type="slidenum">
              <a:rPr lang="en-US" smtClean="0"/>
              <a:t>‹#›</a:t>
            </a:fld>
            <a:endParaRPr lang="en-US"/>
          </a:p>
        </p:txBody>
      </p:sp>
    </p:spTree>
    <p:extLst>
      <p:ext uri="{BB962C8B-B14F-4D97-AF65-F5344CB8AC3E}">
        <p14:creationId xmlns:p14="http://schemas.microsoft.com/office/powerpoint/2010/main" val="2703546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9D42FEE-C32E-406D-8FF2-CC9D96827E32}" type="datetimeFigureOut">
              <a:rPr lang="en-US" smtClean="0"/>
              <a:t>1/23/2018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C63B10F-278A-4354-BE0B-7409B3CEEAE4}" type="slidenum">
              <a:rPr lang="en-US" smtClean="0"/>
              <a:t>‹#›</a:t>
            </a:fld>
            <a:endParaRPr lang="en-US"/>
          </a:p>
        </p:txBody>
      </p:sp>
    </p:spTree>
    <p:extLst>
      <p:ext uri="{BB962C8B-B14F-4D97-AF65-F5344CB8AC3E}">
        <p14:creationId xmlns:p14="http://schemas.microsoft.com/office/powerpoint/2010/main" val="16912822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9D42FEE-C32E-406D-8FF2-CC9D96827E32}" type="datetimeFigureOut">
              <a:rPr lang="en-US" smtClean="0"/>
              <a:t>1/23/2018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C63B10F-278A-4354-BE0B-7409B3CEEAE4}" type="slidenum">
              <a:rPr lang="en-US" smtClean="0"/>
              <a:t>‹#›</a:t>
            </a:fld>
            <a:endParaRPr lang="en-US"/>
          </a:p>
        </p:txBody>
      </p:sp>
    </p:spTree>
    <p:extLst>
      <p:ext uri="{BB962C8B-B14F-4D97-AF65-F5344CB8AC3E}">
        <p14:creationId xmlns:p14="http://schemas.microsoft.com/office/powerpoint/2010/main" val="17232258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9D42FEE-C32E-406D-8FF2-CC9D96827E32}" type="datetimeFigureOut">
              <a:rPr lang="en-US" smtClean="0"/>
              <a:t>1/23/2018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63B10F-278A-4354-BE0B-7409B3CEEAE4}" type="slidenum">
              <a:rPr lang="en-US" smtClean="0"/>
              <a:t>‹#›</a:t>
            </a:fld>
            <a:endParaRPr lang="en-US"/>
          </a:p>
        </p:txBody>
      </p:sp>
    </p:spTree>
    <p:extLst>
      <p:ext uri="{BB962C8B-B14F-4D97-AF65-F5344CB8AC3E}">
        <p14:creationId xmlns:p14="http://schemas.microsoft.com/office/powerpoint/2010/main" val="335172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9D42FEE-C32E-406D-8FF2-CC9D96827E32}" type="datetimeFigureOut">
              <a:rPr lang="en-US" smtClean="0"/>
              <a:t>1/23/2018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63B10F-278A-4354-BE0B-7409B3CEEAE4}" type="slidenum">
              <a:rPr lang="en-US" smtClean="0"/>
              <a:t>‹#›</a:t>
            </a:fld>
            <a:endParaRPr lang="en-US"/>
          </a:p>
        </p:txBody>
      </p:sp>
    </p:spTree>
    <p:extLst>
      <p:ext uri="{BB962C8B-B14F-4D97-AF65-F5344CB8AC3E}">
        <p14:creationId xmlns:p14="http://schemas.microsoft.com/office/powerpoint/2010/main" val="21357852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D42FEE-C32E-406D-8FF2-CC9D96827E32}" type="datetimeFigureOut">
              <a:rPr lang="en-US" smtClean="0"/>
              <a:t>1/23/2018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C63B10F-278A-4354-BE0B-7409B3CEEAE4}" type="slidenum">
              <a:rPr lang="en-US" smtClean="0"/>
              <a:t>‹#›</a:t>
            </a:fld>
            <a:endParaRPr lang="en-US"/>
          </a:p>
        </p:txBody>
      </p:sp>
    </p:spTree>
    <p:extLst>
      <p:ext uri="{BB962C8B-B14F-4D97-AF65-F5344CB8AC3E}">
        <p14:creationId xmlns:p14="http://schemas.microsoft.com/office/powerpoint/2010/main" val="22604411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7.emf"/></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5.jpeg"/><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8" Type="http://schemas.openxmlformats.org/officeDocument/2006/relationships/image" Target="../media/image22.png"/><Relationship Id="rId13" Type="http://schemas.openxmlformats.org/officeDocument/2006/relationships/image" Target="../media/image27.png"/><Relationship Id="rId3" Type="http://schemas.openxmlformats.org/officeDocument/2006/relationships/image" Target="../media/image17.png"/><Relationship Id="rId7" Type="http://schemas.openxmlformats.org/officeDocument/2006/relationships/image" Target="../media/image21.png"/><Relationship Id="rId12" Type="http://schemas.openxmlformats.org/officeDocument/2006/relationships/image" Target="../media/image26.png"/><Relationship Id="rId17" Type="http://schemas.openxmlformats.org/officeDocument/2006/relationships/image" Target="../media/image3.png"/><Relationship Id="rId2" Type="http://schemas.openxmlformats.org/officeDocument/2006/relationships/image" Target="../media/image16.jpg"/><Relationship Id="rId16" Type="http://schemas.openxmlformats.org/officeDocument/2006/relationships/image" Target="../media/image30.png"/><Relationship Id="rId1" Type="http://schemas.openxmlformats.org/officeDocument/2006/relationships/slideLayout" Target="../slideLayouts/slideLayout7.xml"/><Relationship Id="rId6" Type="http://schemas.openxmlformats.org/officeDocument/2006/relationships/image" Target="../media/image20.png"/><Relationship Id="rId11" Type="http://schemas.openxmlformats.org/officeDocument/2006/relationships/image" Target="../media/image25.png"/><Relationship Id="rId5" Type="http://schemas.openxmlformats.org/officeDocument/2006/relationships/image" Target="../media/image19.png"/><Relationship Id="rId15" Type="http://schemas.openxmlformats.org/officeDocument/2006/relationships/image" Target="../media/image29.png"/><Relationship Id="rId10" Type="http://schemas.openxmlformats.org/officeDocument/2006/relationships/image" Target="../media/image24.png"/><Relationship Id="rId4" Type="http://schemas.openxmlformats.org/officeDocument/2006/relationships/image" Target="../media/image18.png"/><Relationship Id="rId9" Type="http://schemas.openxmlformats.org/officeDocument/2006/relationships/image" Target="../media/image23.png"/><Relationship Id="rId14" Type="http://schemas.openxmlformats.org/officeDocument/2006/relationships/image" Target="../media/image28.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33.png"/><Relationship Id="rId4" Type="http://schemas.openxmlformats.org/officeDocument/2006/relationships/image" Target="../media/image32.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0.tiff"/><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41.emf"/><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3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3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3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xml"/><Relationship Id="rId4" Type="http://schemas.openxmlformats.org/officeDocument/2006/relationships/chart" Target="../charts/char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44.png"/><Relationship Id="rId4" Type="http://schemas.openxmlformats.org/officeDocument/2006/relationships/image" Target="../media/image43.pn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46.emf"/><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5104" y="378377"/>
            <a:ext cx="11685104" cy="1325563"/>
          </a:xfrm>
        </p:spPr>
        <p:txBody>
          <a:bodyPr>
            <a:normAutofit fontScale="90000"/>
          </a:bodyPr>
          <a:lstStyle/>
          <a:p>
            <a:pPr algn="ctr">
              <a:spcAft>
                <a:spcPts val="4800"/>
              </a:spcAft>
            </a:pPr>
            <a:r>
              <a:rPr lang="en-US" sz="5400" b="1" i="1" dirty="0" err="1" smtClean="0">
                <a:solidFill>
                  <a:srgbClr val="0070C0"/>
                </a:solidFill>
                <a:latin typeface="Times New Roman"/>
                <a:cs typeface="Times New Roman"/>
              </a:rPr>
              <a:t>iLookOut</a:t>
            </a:r>
            <a:r>
              <a:rPr lang="en-US" sz="5400" b="1" dirty="0" smtClean="0">
                <a:solidFill>
                  <a:srgbClr val="0070C0"/>
                </a:solidFill>
                <a:latin typeface="Times New Roman"/>
                <a:cs typeface="Times New Roman"/>
              </a:rPr>
              <a:t> for Child Abuse</a:t>
            </a:r>
            <a:r>
              <a:rPr lang="en-US" b="1" dirty="0" smtClean="0">
                <a:solidFill>
                  <a:srgbClr val="0070C0"/>
                </a:solidFill>
                <a:latin typeface="Times New Roman"/>
                <a:cs typeface="Times New Roman"/>
              </a:rPr>
              <a:t/>
            </a:r>
            <a:br>
              <a:rPr lang="en-US" b="1" dirty="0" smtClean="0">
                <a:solidFill>
                  <a:srgbClr val="0070C0"/>
                </a:solidFill>
                <a:latin typeface="Times New Roman"/>
                <a:cs typeface="Times New Roman"/>
              </a:rPr>
            </a:br>
            <a:r>
              <a:rPr lang="en-US" sz="1600" b="1" dirty="0" smtClean="0">
                <a:solidFill>
                  <a:srgbClr val="0070C0"/>
                </a:solidFill>
                <a:latin typeface="Times New Roman"/>
                <a:cs typeface="Times New Roman"/>
              </a:rPr>
              <a:t> </a:t>
            </a:r>
            <a:br>
              <a:rPr lang="en-US" sz="1600" b="1" dirty="0" smtClean="0">
                <a:solidFill>
                  <a:srgbClr val="0070C0"/>
                </a:solidFill>
                <a:latin typeface="Times New Roman"/>
                <a:cs typeface="Times New Roman"/>
              </a:rPr>
            </a:br>
            <a:r>
              <a:rPr lang="en-US" b="1" dirty="0" smtClean="0">
                <a:solidFill>
                  <a:srgbClr val="0070C0"/>
                </a:solidFill>
                <a:latin typeface="Times New Roman"/>
                <a:cs typeface="Times New Roman"/>
              </a:rPr>
              <a:t>An Online </a:t>
            </a:r>
            <a:r>
              <a:rPr lang="en-US" b="1" dirty="0">
                <a:solidFill>
                  <a:srgbClr val="0070C0"/>
                </a:solidFill>
                <a:latin typeface="Times New Roman"/>
                <a:cs typeface="Times New Roman"/>
              </a:rPr>
              <a:t>Learning Program</a:t>
            </a: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666471" y="2340676"/>
            <a:ext cx="3846688" cy="3730967"/>
          </a:xfr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09863" y="5199777"/>
            <a:ext cx="4478924" cy="1563261"/>
          </a:xfrm>
          <a:prstGeom prst="rect">
            <a:avLst/>
          </a:prstGeom>
        </p:spPr>
      </p:pic>
      <p:sp>
        <p:nvSpPr>
          <p:cNvPr id="3" name="TextBox 2"/>
          <p:cNvSpPr txBox="1"/>
          <p:nvPr/>
        </p:nvSpPr>
        <p:spPr>
          <a:xfrm>
            <a:off x="7145866" y="4120056"/>
            <a:ext cx="4441411" cy="523220"/>
          </a:xfrm>
          <a:prstGeom prst="rect">
            <a:avLst/>
          </a:prstGeom>
          <a:noFill/>
        </p:spPr>
        <p:txBody>
          <a:bodyPr wrap="none" rtlCol="0">
            <a:spAutoFit/>
          </a:bodyPr>
          <a:lstStyle/>
          <a:p>
            <a:pPr>
              <a:spcAft>
                <a:spcPts val="600"/>
              </a:spcAft>
            </a:pPr>
            <a:r>
              <a:rPr lang="en-US" sz="2800" dirty="0" smtClean="0">
                <a:solidFill>
                  <a:srgbClr val="0070C0"/>
                </a:solidFill>
                <a:latin typeface="Marion Regular"/>
                <a:ea typeface="+mj-ea"/>
                <a:cs typeface="Marion Regular"/>
              </a:rPr>
              <a:t>Benjamin H. Levi, MD PhD</a:t>
            </a:r>
          </a:p>
        </p:txBody>
      </p:sp>
    </p:spTree>
    <p:extLst>
      <p:ext uri="{BB962C8B-B14F-4D97-AF65-F5344CB8AC3E}">
        <p14:creationId xmlns:p14="http://schemas.microsoft.com/office/powerpoint/2010/main" val="212150895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55964" y="341608"/>
            <a:ext cx="10515600" cy="1325563"/>
          </a:xfrm>
        </p:spPr>
        <p:txBody>
          <a:bodyPr>
            <a:normAutofit fontScale="90000"/>
          </a:bodyPr>
          <a:lstStyle/>
          <a:p>
            <a:pPr>
              <a:defRPr/>
            </a:pPr>
            <a:r>
              <a:rPr lang="en-US" sz="5400" b="1" spc="200" dirty="0">
                <a:solidFill>
                  <a:srgbClr val="800000"/>
                </a:solidFill>
                <a:latin typeface="Marion Regular"/>
                <a:cs typeface="Marion Regular"/>
              </a:rPr>
              <a:t>Consequences of Child Abuse</a:t>
            </a:r>
          </a:p>
        </p:txBody>
      </p:sp>
      <p:sp>
        <p:nvSpPr>
          <p:cNvPr id="3" name="Content Placeholder 2"/>
          <p:cNvSpPr>
            <a:spLocks noGrp="1"/>
          </p:cNvSpPr>
          <p:nvPr>
            <p:ph idx="1"/>
          </p:nvPr>
        </p:nvSpPr>
        <p:spPr>
          <a:xfrm>
            <a:off x="597840" y="1700832"/>
            <a:ext cx="8292589" cy="3849063"/>
          </a:xfrm>
        </p:spPr>
        <p:txBody>
          <a:bodyPr>
            <a:normAutofit lnSpcReduction="10000"/>
          </a:bodyPr>
          <a:lstStyle/>
          <a:p>
            <a:pPr>
              <a:spcAft>
                <a:spcPts val="600"/>
              </a:spcAft>
              <a:buClr>
                <a:srgbClr val="800000"/>
              </a:buClr>
              <a:buSzPct val="90000"/>
              <a:defRPr/>
            </a:pPr>
            <a:r>
              <a:rPr lang="en-US" sz="3200" dirty="0">
                <a:solidFill>
                  <a:srgbClr val="0070C0"/>
                </a:solidFill>
                <a:latin typeface="Marion Regular"/>
                <a:ea typeface="+mj-ea"/>
                <a:cs typeface="Marion Regular"/>
              </a:rPr>
              <a:t>Bruises, burns, broken bones</a:t>
            </a:r>
          </a:p>
          <a:p>
            <a:pPr marL="228600" lvl="1">
              <a:spcBef>
                <a:spcPts val="1000"/>
              </a:spcBef>
              <a:spcAft>
                <a:spcPts val="600"/>
              </a:spcAft>
              <a:buClr>
                <a:srgbClr val="800000"/>
              </a:buClr>
              <a:buSzPct val="90000"/>
              <a:defRPr/>
            </a:pPr>
            <a:r>
              <a:rPr lang="en-US" sz="3200" dirty="0">
                <a:solidFill>
                  <a:srgbClr val="0070C0"/>
                </a:solidFill>
                <a:latin typeface="Marion Regular"/>
                <a:ea typeface="+mj-ea"/>
                <a:cs typeface="Marion Regular"/>
              </a:rPr>
              <a:t>Developmental delays, psychological trauma</a:t>
            </a:r>
          </a:p>
          <a:p>
            <a:pPr marL="228600" lvl="1">
              <a:spcBef>
                <a:spcPts val="1000"/>
              </a:spcBef>
              <a:spcAft>
                <a:spcPts val="600"/>
              </a:spcAft>
              <a:buClr>
                <a:srgbClr val="800000"/>
              </a:buClr>
              <a:buSzPct val="90000"/>
              <a:defRPr/>
            </a:pPr>
            <a:r>
              <a:rPr lang="en-US" sz="3200" dirty="0">
                <a:solidFill>
                  <a:srgbClr val="0070C0"/>
                </a:solidFill>
                <a:latin typeface="Marion Regular"/>
                <a:ea typeface="+mj-ea"/>
                <a:cs typeface="Marion Regular"/>
              </a:rPr>
              <a:t>Family disruption, societal costs:</a:t>
            </a:r>
          </a:p>
          <a:p>
            <a:pPr marL="914400" lvl="2" indent="-457200">
              <a:spcBef>
                <a:spcPts val="1000"/>
              </a:spcBef>
              <a:buClr>
                <a:srgbClr val="800000"/>
              </a:buClr>
              <a:buSzPct val="90000"/>
              <a:buFont typeface="Lucida Grande"/>
              <a:buChar char="⏤"/>
              <a:defRPr/>
            </a:pPr>
            <a:r>
              <a:rPr lang="en-US" sz="3200" dirty="0" smtClean="0">
                <a:ea typeface="ＭＳ Ｐゴシック" pitchFamily="-111" charset="-128"/>
                <a:cs typeface="ＭＳ Ｐゴシック" pitchFamily="-111" charset="-128"/>
              </a:rPr>
              <a:t> </a:t>
            </a:r>
            <a:r>
              <a:rPr lang="en-US" sz="2800" dirty="0">
                <a:solidFill>
                  <a:srgbClr val="0070C0"/>
                </a:solidFill>
                <a:latin typeface="Marion Regular"/>
                <a:ea typeface="+mj-ea"/>
                <a:cs typeface="Marion Regular"/>
              </a:rPr>
              <a:t>Physical and mental disabilities</a:t>
            </a:r>
          </a:p>
          <a:p>
            <a:pPr marL="914400" lvl="2" indent="-457200">
              <a:spcBef>
                <a:spcPts val="1000"/>
              </a:spcBef>
              <a:buClr>
                <a:srgbClr val="800000"/>
              </a:buClr>
              <a:buSzPct val="90000"/>
              <a:buFont typeface="Lucida Grande"/>
              <a:buChar char="⏤"/>
              <a:defRPr/>
            </a:pPr>
            <a:r>
              <a:rPr lang="en-US" sz="2800" dirty="0">
                <a:solidFill>
                  <a:srgbClr val="0070C0"/>
                </a:solidFill>
                <a:latin typeface="Marion Regular"/>
                <a:ea typeface="+mj-ea"/>
                <a:cs typeface="Marion Regular"/>
              </a:rPr>
              <a:t> Depression, alcoholism, anger, crime,</a:t>
            </a:r>
          </a:p>
          <a:p>
            <a:pPr marL="914400" lvl="2" indent="-457200">
              <a:spcBef>
                <a:spcPts val="1000"/>
              </a:spcBef>
              <a:spcAft>
                <a:spcPts val="600"/>
              </a:spcAft>
              <a:buClr>
                <a:srgbClr val="800000"/>
              </a:buClr>
              <a:buSzPct val="90000"/>
              <a:buFont typeface="Lucida Grande"/>
              <a:buChar char="⏤"/>
              <a:defRPr/>
            </a:pPr>
            <a:r>
              <a:rPr lang="en-US" sz="2800" dirty="0">
                <a:solidFill>
                  <a:srgbClr val="0070C0"/>
                </a:solidFill>
                <a:latin typeface="Marion Regular"/>
                <a:ea typeface="+mj-ea"/>
                <a:cs typeface="Marion Regular"/>
              </a:rPr>
              <a:t> Cycle of violence, societal costs</a:t>
            </a:r>
          </a:p>
        </p:txBody>
      </p:sp>
      <p:sp>
        <p:nvSpPr>
          <p:cNvPr id="5" name="Slide Number Placeholder 3"/>
          <p:cNvSpPr>
            <a:spLocks noGrp="1"/>
          </p:cNvSpPr>
          <p:nvPr>
            <p:ph type="sldNum" sz="quarter" idx="12"/>
          </p:nvPr>
        </p:nvSpPr>
        <p:spPr>
          <a:xfrm>
            <a:off x="8737600" y="6248400"/>
            <a:ext cx="2844800" cy="476250"/>
          </a:xfrm>
        </p:spPr>
        <p:txBody>
          <a:bodyPr/>
          <a:lstStyle/>
          <a:p>
            <a:fld id="{8F4612C5-5AF5-354B-9EB4-2988C6FC4C28}" type="slidenum">
              <a:rPr lang="en-US" smtClean="0"/>
              <a:pPr/>
              <a:t>2</a:t>
            </a:fld>
            <a:endParaRPr lang="en-US" dirty="0"/>
          </a:p>
        </p:txBody>
      </p:sp>
      <p:sp>
        <p:nvSpPr>
          <p:cNvPr id="4" name="TextBox 3"/>
          <p:cNvSpPr txBox="1"/>
          <p:nvPr/>
        </p:nvSpPr>
        <p:spPr>
          <a:xfrm>
            <a:off x="1540414" y="5451715"/>
            <a:ext cx="3351674" cy="1031051"/>
          </a:xfrm>
          <a:prstGeom prst="rect">
            <a:avLst/>
          </a:prstGeom>
          <a:noFill/>
        </p:spPr>
        <p:txBody>
          <a:bodyPr wrap="square" rtlCol="0">
            <a:spAutoFit/>
          </a:bodyPr>
          <a:lstStyle/>
          <a:p>
            <a:pPr>
              <a:spcAft>
                <a:spcPts val="600"/>
              </a:spcAft>
            </a:pPr>
            <a:r>
              <a:rPr lang="en-US" sz="2800" b="1" u="sng" spc="100" dirty="0" smtClean="0">
                <a:solidFill>
                  <a:srgbClr val="800000"/>
                </a:solidFill>
                <a:effectLst>
                  <a:outerShdw blurRad="38100" dist="38100" dir="2700000" algn="tl">
                    <a:srgbClr val="000000">
                      <a:alpha val="43137"/>
                    </a:srgbClr>
                  </a:outerShdw>
                </a:effectLst>
                <a:latin typeface="Marion Regular"/>
                <a:cs typeface="Marion Regular"/>
              </a:rPr>
              <a:t>Lifetime cost</a:t>
            </a:r>
            <a:endParaRPr lang="en-US" sz="2800" b="1" spc="100" dirty="0" smtClean="0">
              <a:solidFill>
                <a:srgbClr val="800000"/>
              </a:solidFill>
              <a:effectLst>
                <a:outerShdw blurRad="38100" dist="38100" dir="2700000" algn="tl">
                  <a:srgbClr val="000000">
                    <a:alpha val="43137"/>
                  </a:srgbClr>
                </a:outerShdw>
              </a:effectLst>
              <a:latin typeface="Marion Regular"/>
              <a:cs typeface="Marion Regular"/>
            </a:endParaRPr>
          </a:p>
          <a:p>
            <a:pPr algn="ctr"/>
            <a:r>
              <a:rPr lang="en-US" sz="2800" b="1" spc="100" dirty="0" smtClean="0">
                <a:solidFill>
                  <a:srgbClr val="800000"/>
                </a:solidFill>
                <a:effectLst>
                  <a:outerShdw blurRad="38100" dist="38100" dir="2700000" algn="tl">
                    <a:srgbClr val="000000">
                      <a:alpha val="43137"/>
                    </a:srgbClr>
                  </a:outerShdw>
                </a:effectLst>
                <a:latin typeface="Marion Regular"/>
                <a:cs typeface="Marion Regular"/>
              </a:rPr>
              <a:t>$210,000 /child </a:t>
            </a:r>
            <a:endParaRPr lang="en-US" sz="2800" b="1" spc="100" dirty="0">
              <a:solidFill>
                <a:srgbClr val="800000"/>
              </a:solidFill>
              <a:effectLst>
                <a:outerShdw blurRad="38100" dist="38100" dir="2700000" algn="tl">
                  <a:srgbClr val="000000">
                    <a:alpha val="43137"/>
                  </a:srgbClr>
                </a:outerShdw>
              </a:effectLst>
              <a:latin typeface="Marion Regular"/>
              <a:cs typeface="Marion Regular"/>
            </a:endParaRPr>
          </a:p>
        </p:txBody>
      </p:sp>
      <p:sp>
        <p:nvSpPr>
          <p:cNvPr id="6" name="TextBox 5"/>
          <p:cNvSpPr txBox="1"/>
          <p:nvPr/>
        </p:nvSpPr>
        <p:spPr>
          <a:xfrm>
            <a:off x="5291324" y="5451261"/>
            <a:ext cx="3740223" cy="1031051"/>
          </a:xfrm>
          <a:prstGeom prst="rect">
            <a:avLst/>
          </a:prstGeom>
          <a:noFill/>
        </p:spPr>
        <p:txBody>
          <a:bodyPr wrap="square" rtlCol="0">
            <a:spAutoFit/>
          </a:bodyPr>
          <a:lstStyle/>
          <a:p>
            <a:pPr>
              <a:spcAft>
                <a:spcPts val="600"/>
              </a:spcAft>
            </a:pPr>
            <a:r>
              <a:rPr lang="en-US" sz="2800" b="1" u="sng" spc="100" dirty="0" smtClean="0">
                <a:solidFill>
                  <a:srgbClr val="800000"/>
                </a:solidFill>
                <a:effectLst>
                  <a:outerShdw blurRad="38100" dist="38100" dir="2700000" algn="tl">
                    <a:srgbClr val="000000">
                      <a:alpha val="43137"/>
                    </a:srgbClr>
                  </a:outerShdw>
                </a:effectLst>
                <a:latin typeface="Marion Regular"/>
                <a:cs typeface="Marion Regular"/>
              </a:rPr>
              <a:t>Annual cost to U.S.</a:t>
            </a:r>
            <a:endParaRPr lang="en-US" sz="2800" b="1" spc="100" dirty="0" smtClean="0">
              <a:solidFill>
                <a:srgbClr val="800000"/>
              </a:solidFill>
              <a:effectLst>
                <a:outerShdw blurRad="38100" dist="38100" dir="2700000" algn="tl">
                  <a:srgbClr val="000000">
                    <a:alpha val="43137"/>
                  </a:srgbClr>
                </a:outerShdw>
              </a:effectLst>
              <a:latin typeface="Marion Regular"/>
              <a:cs typeface="Marion Regular"/>
            </a:endParaRPr>
          </a:p>
          <a:p>
            <a:pPr algn="ctr"/>
            <a:r>
              <a:rPr lang="en-US" sz="2800" b="1" spc="100" dirty="0" smtClean="0">
                <a:solidFill>
                  <a:srgbClr val="800000"/>
                </a:solidFill>
                <a:effectLst>
                  <a:outerShdw blurRad="38100" dist="38100" dir="2700000" algn="tl">
                    <a:srgbClr val="000000">
                      <a:alpha val="43137"/>
                    </a:srgbClr>
                  </a:outerShdw>
                </a:effectLst>
                <a:latin typeface="Marion Regular"/>
                <a:cs typeface="Marion Regular"/>
              </a:rPr>
              <a:t>$585 Billion </a:t>
            </a:r>
            <a:endParaRPr lang="en-US" sz="2800" b="1" spc="100" dirty="0">
              <a:solidFill>
                <a:srgbClr val="800000"/>
              </a:solidFill>
              <a:effectLst>
                <a:outerShdw blurRad="38100" dist="38100" dir="2700000" algn="tl">
                  <a:srgbClr val="000000">
                    <a:alpha val="43137"/>
                  </a:srgbClr>
                </a:outerShdw>
              </a:effectLst>
              <a:latin typeface="Marion Regular"/>
              <a:cs typeface="Marion Regular"/>
            </a:endParaRPr>
          </a:p>
        </p:txBody>
      </p:sp>
    </p:spTree>
    <p:extLst>
      <p:ext uri="{BB962C8B-B14F-4D97-AF65-F5344CB8AC3E}">
        <p14:creationId xmlns:p14="http://schemas.microsoft.com/office/powerpoint/2010/main" val="285475615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700">
        <p14:prism isContent="1"/>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75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75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750"/>
                                        <p:tgtEl>
                                          <p:spTgt spid="3">
                                            <p:txEl>
                                              <p:pRg st="0" end="0"/>
                                            </p:txEl>
                                          </p:spTgt>
                                        </p:tgtEl>
                                      </p:cBhvr>
                                    </p:animEffect>
                                    <p:anim calcmode="lin" valueType="num">
                                      <p:cBhvr>
                                        <p:cTn id="10" dur="750" fill="hold"/>
                                        <p:tgtEl>
                                          <p:spTgt spid="3">
                                            <p:txEl>
                                              <p:pRg st="0" end="0"/>
                                            </p:txEl>
                                          </p:spTgt>
                                        </p:tgtEl>
                                        <p:attrNameLst>
                                          <p:attrName>ppt_x</p:attrName>
                                        </p:attrNameLst>
                                      </p:cBhvr>
                                      <p:tavLst>
                                        <p:tav tm="0">
                                          <p:val>
                                            <p:fltVal val="0.5"/>
                                          </p:val>
                                        </p:tav>
                                        <p:tav tm="100000">
                                          <p:val>
                                            <p:strVal val="#ppt_x"/>
                                          </p:val>
                                        </p:tav>
                                      </p:tavLst>
                                    </p:anim>
                                    <p:anim calcmode="lin" valueType="num">
                                      <p:cBhvr>
                                        <p:cTn id="11" dur="750" fill="hold"/>
                                        <p:tgtEl>
                                          <p:spTgt spid="3">
                                            <p:txEl>
                                              <p:pRg st="0" end="0"/>
                                            </p:txEl>
                                          </p:spTgt>
                                        </p:tgtEl>
                                        <p:attrNameLst>
                                          <p:attrName>ppt_y</p:attrName>
                                        </p:attrNameLst>
                                      </p:cBhvr>
                                      <p:tavLst>
                                        <p:tav tm="0">
                                          <p:val>
                                            <p:fltVal val="0.5"/>
                                          </p:val>
                                        </p:tav>
                                        <p:tav tm="100000">
                                          <p:val>
                                            <p:strVal val="#ppt_y"/>
                                          </p:val>
                                        </p:tav>
                                      </p:tavLst>
                                    </p:anim>
                                  </p:childTnLst>
                                </p:cTn>
                              </p:par>
                              <p:par>
                                <p:cTn id="12" presetID="53" presetClass="entr" presetSubtype="528" fill="hold" grpId="0" nodeType="with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75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75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750"/>
                                        <p:tgtEl>
                                          <p:spTgt spid="3">
                                            <p:txEl>
                                              <p:pRg st="1" end="1"/>
                                            </p:txEl>
                                          </p:spTgt>
                                        </p:tgtEl>
                                      </p:cBhvr>
                                    </p:animEffect>
                                    <p:anim calcmode="lin" valueType="num">
                                      <p:cBhvr>
                                        <p:cTn id="17" dur="750" fill="hold"/>
                                        <p:tgtEl>
                                          <p:spTgt spid="3">
                                            <p:txEl>
                                              <p:pRg st="1" end="1"/>
                                            </p:txEl>
                                          </p:spTgt>
                                        </p:tgtEl>
                                        <p:attrNameLst>
                                          <p:attrName>ppt_x</p:attrName>
                                        </p:attrNameLst>
                                      </p:cBhvr>
                                      <p:tavLst>
                                        <p:tav tm="0">
                                          <p:val>
                                            <p:fltVal val="0.5"/>
                                          </p:val>
                                        </p:tav>
                                        <p:tav tm="100000">
                                          <p:val>
                                            <p:strVal val="#ppt_x"/>
                                          </p:val>
                                        </p:tav>
                                      </p:tavLst>
                                    </p:anim>
                                    <p:anim calcmode="lin" valueType="num">
                                      <p:cBhvr>
                                        <p:cTn id="18" dur="750" fill="hold"/>
                                        <p:tgtEl>
                                          <p:spTgt spid="3">
                                            <p:txEl>
                                              <p:pRg st="1" end="1"/>
                                            </p:txEl>
                                          </p:spTgt>
                                        </p:tgtEl>
                                        <p:attrNameLst>
                                          <p:attrName>ppt_y</p:attrName>
                                        </p:attrNameLst>
                                      </p:cBhvr>
                                      <p:tavLst>
                                        <p:tav tm="0">
                                          <p:val>
                                            <p:fltVal val="0.5"/>
                                          </p:val>
                                        </p:tav>
                                        <p:tav tm="100000">
                                          <p:val>
                                            <p:strVal val="#ppt_y"/>
                                          </p:val>
                                        </p:tav>
                                      </p:tavLst>
                                    </p:anim>
                                  </p:childTnLst>
                                </p:cTn>
                              </p:par>
                              <p:par>
                                <p:cTn id="19" presetID="53" presetClass="entr" presetSubtype="528" fill="hold" grpId="0" nodeType="with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75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75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3" dur="750"/>
                                        <p:tgtEl>
                                          <p:spTgt spid="3">
                                            <p:txEl>
                                              <p:pRg st="2" end="2"/>
                                            </p:txEl>
                                          </p:spTgt>
                                        </p:tgtEl>
                                      </p:cBhvr>
                                    </p:animEffect>
                                    <p:anim calcmode="lin" valueType="num">
                                      <p:cBhvr>
                                        <p:cTn id="24" dur="750" fill="hold"/>
                                        <p:tgtEl>
                                          <p:spTgt spid="3">
                                            <p:txEl>
                                              <p:pRg st="2" end="2"/>
                                            </p:txEl>
                                          </p:spTgt>
                                        </p:tgtEl>
                                        <p:attrNameLst>
                                          <p:attrName>ppt_x</p:attrName>
                                        </p:attrNameLst>
                                      </p:cBhvr>
                                      <p:tavLst>
                                        <p:tav tm="0">
                                          <p:val>
                                            <p:fltVal val="0.5"/>
                                          </p:val>
                                        </p:tav>
                                        <p:tav tm="100000">
                                          <p:val>
                                            <p:strVal val="#ppt_x"/>
                                          </p:val>
                                        </p:tav>
                                      </p:tavLst>
                                    </p:anim>
                                    <p:anim calcmode="lin" valueType="num">
                                      <p:cBhvr>
                                        <p:cTn id="25" dur="750" fill="hold"/>
                                        <p:tgtEl>
                                          <p:spTgt spid="3">
                                            <p:txEl>
                                              <p:pRg st="2" end="2"/>
                                            </p:txEl>
                                          </p:spTgt>
                                        </p:tgtEl>
                                        <p:attrNameLst>
                                          <p:attrName>ppt_y</p:attrName>
                                        </p:attrNameLst>
                                      </p:cBhvr>
                                      <p:tavLst>
                                        <p:tav tm="0">
                                          <p:val>
                                            <p:fltVal val="0.5"/>
                                          </p:val>
                                        </p:tav>
                                        <p:tav tm="100000">
                                          <p:val>
                                            <p:strVal val="#ppt_y"/>
                                          </p:val>
                                        </p:tav>
                                      </p:tavLst>
                                    </p:anim>
                                  </p:childTnLst>
                                </p:cTn>
                              </p:par>
                              <p:par>
                                <p:cTn id="26" presetID="53" presetClass="entr" presetSubtype="528" fill="hold" grpId="0" nodeType="with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750" fill="hold"/>
                                        <p:tgtEl>
                                          <p:spTgt spid="3">
                                            <p:txEl>
                                              <p:pRg st="3" end="3"/>
                                            </p:txEl>
                                          </p:spTgt>
                                        </p:tgtEl>
                                        <p:attrNameLst>
                                          <p:attrName>ppt_w</p:attrName>
                                        </p:attrNameLst>
                                      </p:cBhvr>
                                      <p:tavLst>
                                        <p:tav tm="0">
                                          <p:val>
                                            <p:fltVal val="0"/>
                                          </p:val>
                                        </p:tav>
                                        <p:tav tm="100000">
                                          <p:val>
                                            <p:strVal val="#ppt_w"/>
                                          </p:val>
                                        </p:tav>
                                      </p:tavLst>
                                    </p:anim>
                                    <p:anim calcmode="lin" valueType="num">
                                      <p:cBhvr>
                                        <p:cTn id="29" dur="75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0" dur="750"/>
                                        <p:tgtEl>
                                          <p:spTgt spid="3">
                                            <p:txEl>
                                              <p:pRg st="3" end="3"/>
                                            </p:txEl>
                                          </p:spTgt>
                                        </p:tgtEl>
                                      </p:cBhvr>
                                    </p:animEffect>
                                    <p:anim calcmode="lin" valueType="num">
                                      <p:cBhvr>
                                        <p:cTn id="31" dur="750" fill="hold"/>
                                        <p:tgtEl>
                                          <p:spTgt spid="3">
                                            <p:txEl>
                                              <p:pRg st="3" end="3"/>
                                            </p:txEl>
                                          </p:spTgt>
                                        </p:tgtEl>
                                        <p:attrNameLst>
                                          <p:attrName>ppt_x</p:attrName>
                                        </p:attrNameLst>
                                      </p:cBhvr>
                                      <p:tavLst>
                                        <p:tav tm="0">
                                          <p:val>
                                            <p:fltVal val="0.5"/>
                                          </p:val>
                                        </p:tav>
                                        <p:tav tm="100000">
                                          <p:val>
                                            <p:strVal val="#ppt_x"/>
                                          </p:val>
                                        </p:tav>
                                      </p:tavLst>
                                    </p:anim>
                                    <p:anim calcmode="lin" valueType="num">
                                      <p:cBhvr>
                                        <p:cTn id="32" dur="750" fill="hold"/>
                                        <p:tgtEl>
                                          <p:spTgt spid="3">
                                            <p:txEl>
                                              <p:pRg st="3" end="3"/>
                                            </p:txEl>
                                          </p:spTgt>
                                        </p:tgtEl>
                                        <p:attrNameLst>
                                          <p:attrName>ppt_y</p:attrName>
                                        </p:attrNameLst>
                                      </p:cBhvr>
                                      <p:tavLst>
                                        <p:tav tm="0">
                                          <p:val>
                                            <p:fltVal val="0.5"/>
                                          </p:val>
                                        </p:tav>
                                        <p:tav tm="100000">
                                          <p:val>
                                            <p:strVal val="#ppt_y"/>
                                          </p:val>
                                        </p:tav>
                                      </p:tavLst>
                                    </p:anim>
                                  </p:childTnLst>
                                </p:cTn>
                              </p:par>
                              <p:par>
                                <p:cTn id="33" presetID="53" presetClass="entr" presetSubtype="528" fill="hold" grpId="0" nodeType="with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750" fill="hold"/>
                                        <p:tgtEl>
                                          <p:spTgt spid="3">
                                            <p:txEl>
                                              <p:pRg st="4" end="4"/>
                                            </p:txEl>
                                          </p:spTgt>
                                        </p:tgtEl>
                                        <p:attrNameLst>
                                          <p:attrName>ppt_w</p:attrName>
                                        </p:attrNameLst>
                                      </p:cBhvr>
                                      <p:tavLst>
                                        <p:tav tm="0">
                                          <p:val>
                                            <p:fltVal val="0"/>
                                          </p:val>
                                        </p:tav>
                                        <p:tav tm="100000">
                                          <p:val>
                                            <p:strVal val="#ppt_w"/>
                                          </p:val>
                                        </p:tav>
                                      </p:tavLst>
                                    </p:anim>
                                    <p:anim calcmode="lin" valueType="num">
                                      <p:cBhvr>
                                        <p:cTn id="36" dur="75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37" dur="750"/>
                                        <p:tgtEl>
                                          <p:spTgt spid="3">
                                            <p:txEl>
                                              <p:pRg st="4" end="4"/>
                                            </p:txEl>
                                          </p:spTgt>
                                        </p:tgtEl>
                                      </p:cBhvr>
                                    </p:animEffect>
                                    <p:anim calcmode="lin" valueType="num">
                                      <p:cBhvr>
                                        <p:cTn id="38" dur="750" fill="hold"/>
                                        <p:tgtEl>
                                          <p:spTgt spid="3">
                                            <p:txEl>
                                              <p:pRg st="4" end="4"/>
                                            </p:txEl>
                                          </p:spTgt>
                                        </p:tgtEl>
                                        <p:attrNameLst>
                                          <p:attrName>ppt_x</p:attrName>
                                        </p:attrNameLst>
                                      </p:cBhvr>
                                      <p:tavLst>
                                        <p:tav tm="0">
                                          <p:val>
                                            <p:fltVal val="0.5"/>
                                          </p:val>
                                        </p:tav>
                                        <p:tav tm="100000">
                                          <p:val>
                                            <p:strVal val="#ppt_x"/>
                                          </p:val>
                                        </p:tav>
                                      </p:tavLst>
                                    </p:anim>
                                    <p:anim calcmode="lin" valueType="num">
                                      <p:cBhvr>
                                        <p:cTn id="39" dur="750" fill="hold"/>
                                        <p:tgtEl>
                                          <p:spTgt spid="3">
                                            <p:txEl>
                                              <p:pRg st="4" end="4"/>
                                            </p:txEl>
                                          </p:spTgt>
                                        </p:tgtEl>
                                        <p:attrNameLst>
                                          <p:attrName>ppt_y</p:attrName>
                                        </p:attrNameLst>
                                      </p:cBhvr>
                                      <p:tavLst>
                                        <p:tav tm="0">
                                          <p:val>
                                            <p:fltVal val="0.5"/>
                                          </p:val>
                                        </p:tav>
                                        <p:tav tm="100000">
                                          <p:val>
                                            <p:strVal val="#ppt_y"/>
                                          </p:val>
                                        </p:tav>
                                      </p:tavLst>
                                    </p:anim>
                                  </p:childTnLst>
                                </p:cTn>
                              </p:par>
                              <p:par>
                                <p:cTn id="40" presetID="53" presetClass="entr" presetSubtype="528" fill="hold" grpId="0" nodeType="with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 calcmode="lin" valueType="num">
                                      <p:cBhvr>
                                        <p:cTn id="42" dur="750" fill="hold"/>
                                        <p:tgtEl>
                                          <p:spTgt spid="3">
                                            <p:txEl>
                                              <p:pRg st="5" end="5"/>
                                            </p:txEl>
                                          </p:spTgt>
                                        </p:tgtEl>
                                        <p:attrNameLst>
                                          <p:attrName>ppt_w</p:attrName>
                                        </p:attrNameLst>
                                      </p:cBhvr>
                                      <p:tavLst>
                                        <p:tav tm="0">
                                          <p:val>
                                            <p:fltVal val="0"/>
                                          </p:val>
                                        </p:tav>
                                        <p:tav tm="100000">
                                          <p:val>
                                            <p:strVal val="#ppt_w"/>
                                          </p:val>
                                        </p:tav>
                                      </p:tavLst>
                                    </p:anim>
                                    <p:anim calcmode="lin" valueType="num">
                                      <p:cBhvr>
                                        <p:cTn id="43" dur="75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44" dur="750"/>
                                        <p:tgtEl>
                                          <p:spTgt spid="3">
                                            <p:txEl>
                                              <p:pRg st="5" end="5"/>
                                            </p:txEl>
                                          </p:spTgt>
                                        </p:tgtEl>
                                      </p:cBhvr>
                                    </p:animEffect>
                                    <p:anim calcmode="lin" valueType="num">
                                      <p:cBhvr>
                                        <p:cTn id="45" dur="750" fill="hold"/>
                                        <p:tgtEl>
                                          <p:spTgt spid="3">
                                            <p:txEl>
                                              <p:pRg st="5" end="5"/>
                                            </p:txEl>
                                          </p:spTgt>
                                        </p:tgtEl>
                                        <p:attrNameLst>
                                          <p:attrName>ppt_x</p:attrName>
                                        </p:attrNameLst>
                                      </p:cBhvr>
                                      <p:tavLst>
                                        <p:tav tm="0">
                                          <p:val>
                                            <p:fltVal val="0.5"/>
                                          </p:val>
                                        </p:tav>
                                        <p:tav tm="100000">
                                          <p:val>
                                            <p:strVal val="#ppt_x"/>
                                          </p:val>
                                        </p:tav>
                                      </p:tavLst>
                                    </p:anim>
                                    <p:anim calcmode="lin" valueType="num">
                                      <p:cBhvr>
                                        <p:cTn id="46" dur="750" fill="hold"/>
                                        <p:tgtEl>
                                          <p:spTgt spid="3">
                                            <p:txEl>
                                              <p:pRg st="5" end="5"/>
                                            </p:txEl>
                                          </p:spTgt>
                                        </p:tgtEl>
                                        <p:attrNameLst>
                                          <p:attrName>ppt_y</p:attrName>
                                        </p:attrNameLst>
                                      </p:cBhvr>
                                      <p:tavLst>
                                        <p:tav tm="0">
                                          <p:val>
                                            <p:fltVal val="0.5"/>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53" presetClass="entr" presetSubtype="16" fill="hold" nodeType="clickEffect">
                                  <p:stCondLst>
                                    <p:cond delay="0"/>
                                  </p:stCondLst>
                                  <p:childTnLst>
                                    <p:set>
                                      <p:cBhvr>
                                        <p:cTn id="50" dur="1" fill="hold">
                                          <p:stCondLst>
                                            <p:cond delay="0"/>
                                          </p:stCondLst>
                                        </p:cTn>
                                        <p:tgtEl>
                                          <p:spTgt spid="4">
                                            <p:txEl>
                                              <p:pRg st="0" end="0"/>
                                            </p:txEl>
                                          </p:spTgt>
                                        </p:tgtEl>
                                        <p:attrNameLst>
                                          <p:attrName>style.visibility</p:attrName>
                                        </p:attrNameLst>
                                      </p:cBhvr>
                                      <p:to>
                                        <p:strVal val="visible"/>
                                      </p:to>
                                    </p:set>
                                    <p:anim calcmode="lin" valueType="num">
                                      <p:cBhvr>
                                        <p:cTn id="51"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52"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53" dur="500"/>
                                        <p:tgtEl>
                                          <p:spTgt spid="4">
                                            <p:txEl>
                                              <p:pRg st="0" end="0"/>
                                            </p:txEl>
                                          </p:spTgt>
                                        </p:tgtEl>
                                      </p:cBhvr>
                                    </p:animEffect>
                                  </p:childTnLst>
                                </p:cTn>
                              </p:par>
                            </p:childTnLst>
                          </p:cTn>
                        </p:par>
                      </p:childTnLst>
                    </p:cTn>
                  </p:par>
                  <p:par>
                    <p:cTn id="54" fill="hold">
                      <p:stCondLst>
                        <p:cond delay="indefinite"/>
                      </p:stCondLst>
                      <p:childTnLst>
                        <p:par>
                          <p:cTn id="55" fill="hold">
                            <p:stCondLst>
                              <p:cond delay="0"/>
                            </p:stCondLst>
                            <p:childTnLst>
                              <p:par>
                                <p:cTn id="56" presetID="53" presetClass="entr" presetSubtype="16" fill="hold" nodeType="clickEffect">
                                  <p:stCondLst>
                                    <p:cond delay="0"/>
                                  </p:stCondLst>
                                  <p:childTnLst>
                                    <p:set>
                                      <p:cBhvr>
                                        <p:cTn id="57" dur="1" fill="hold">
                                          <p:stCondLst>
                                            <p:cond delay="0"/>
                                          </p:stCondLst>
                                        </p:cTn>
                                        <p:tgtEl>
                                          <p:spTgt spid="4">
                                            <p:txEl>
                                              <p:pRg st="1" end="1"/>
                                            </p:txEl>
                                          </p:spTgt>
                                        </p:tgtEl>
                                        <p:attrNameLst>
                                          <p:attrName>style.visibility</p:attrName>
                                        </p:attrNameLst>
                                      </p:cBhvr>
                                      <p:to>
                                        <p:strVal val="visible"/>
                                      </p:to>
                                    </p:set>
                                    <p:anim calcmode="lin" valueType="num">
                                      <p:cBhvr>
                                        <p:cTn id="58" dur="500" fill="hold"/>
                                        <p:tgtEl>
                                          <p:spTgt spid="4">
                                            <p:txEl>
                                              <p:pRg st="1" end="1"/>
                                            </p:txEl>
                                          </p:spTgt>
                                        </p:tgtEl>
                                        <p:attrNameLst>
                                          <p:attrName>ppt_w</p:attrName>
                                        </p:attrNameLst>
                                      </p:cBhvr>
                                      <p:tavLst>
                                        <p:tav tm="0">
                                          <p:val>
                                            <p:fltVal val="0"/>
                                          </p:val>
                                        </p:tav>
                                        <p:tav tm="100000">
                                          <p:val>
                                            <p:strVal val="#ppt_w"/>
                                          </p:val>
                                        </p:tav>
                                      </p:tavLst>
                                    </p:anim>
                                    <p:anim calcmode="lin" valueType="num">
                                      <p:cBhvr>
                                        <p:cTn id="59" dur="500" fill="hold"/>
                                        <p:tgtEl>
                                          <p:spTgt spid="4">
                                            <p:txEl>
                                              <p:pRg st="1" end="1"/>
                                            </p:txEl>
                                          </p:spTgt>
                                        </p:tgtEl>
                                        <p:attrNameLst>
                                          <p:attrName>ppt_h</p:attrName>
                                        </p:attrNameLst>
                                      </p:cBhvr>
                                      <p:tavLst>
                                        <p:tav tm="0">
                                          <p:val>
                                            <p:fltVal val="0"/>
                                          </p:val>
                                        </p:tav>
                                        <p:tav tm="100000">
                                          <p:val>
                                            <p:strVal val="#ppt_h"/>
                                          </p:val>
                                        </p:tav>
                                      </p:tavLst>
                                    </p:anim>
                                    <p:animEffect transition="in" filter="fade">
                                      <p:cBhvr>
                                        <p:cTn id="60" dur="500"/>
                                        <p:tgtEl>
                                          <p:spTgt spid="4">
                                            <p:txEl>
                                              <p:pRg st="1" end="1"/>
                                            </p:txEl>
                                          </p:spTgt>
                                        </p:tgtEl>
                                      </p:cBhvr>
                                    </p:animEffect>
                                  </p:childTnLst>
                                </p:cTn>
                              </p:par>
                            </p:childTnLst>
                          </p:cTn>
                        </p:par>
                      </p:childTnLst>
                    </p:cTn>
                  </p:par>
                  <p:par>
                    <p:cTn id="61" fill="hold">
                      <p:stCondLst>
                        <p:cond delay="indefinite"/>
                      </p:stCondLst>
                      <p:childTnLst>
                        <p:par>
                          <p:cTn id="62" fill="hold">
                            <p:stCondLst>
                              <p:cond delay="0"/>
                            </p:stCondLst>
                            <p:childTnLst>
                              <p:par>
                                <p:cTn id="63" presetID="53" presetClass="entr" presetSubtype="16" fill="hold" nodeType="clickEffect">
                                  <p:stCondLst>
                                    <p:cond delay="0"/>
                                  </p:stCondLst>
                                  <p:childTnLst>
                                    <p:set>
                                      <p:cBhvr>
                                        <p:cTn id="64" dur="1" fill="hold">
                                          <p:stCondLst>
                                            <p:cond delay="0"/>
                                          </p:stCondLst>
                                        </p:cTn>
                                        <p:tgtEl>
                                          <p:spTgt spid="6">
                                            <p:txEl>
                                              <p:pRg st="0" end="0"/>
                                            </p:txEl>
                                          </p:spTgt>
                                        </p:tgtEl>
                                        <p:attrNameLst>
                                          <p:attrName>style.visibility</p:attrName>
                                        </p:attrNameLst>
                                      </p:cBhvr>
                                      <p:to>
                                        <p:strVal val="visible"/>
                                      </p:to>
                                    </p:set>
                                    <p:anim calcmode="lin" valueType="num">
                                      <p:cBhvr>
                                        <p:cTn id="65" dur="500" fill="hold"/>
                                        <p:tgtEl>
                                          <p:spTgt spid="6">
                                            <p:txEl>
                                              <p:pRg st="0" end="0"/>
                                            </p:txEl>
                                          </p:spTgt>
                                        </p:tgtEl>
                                        <p:attrNameLst>
                                          <p:attrName>ppt_w</p:attrName>
                                        </p:attrNameLst>
                                      </p:cBhvr>
                                      <p:tavLst>
                                        <p:tav tm="0">
                                          <p:val>
                                            <p:fltVal val="0"/>
                                          </p:val>
                                        </p:tav>
                                        <p:tav tm="100000">
                                          <p:val>
                                            <p:strVal val="#ppt_w"/>
                                          </p:val>
                                        </p:tav>
                                      </p:tavLst>
                                    </p:anim>
                                    <p:anim calcmode="lin" valueType="num">
                                      <p:cBhvr>
                                        <p:cTn id="66" dur="500" fill="hold"/>
                                        <p:tgtEl>
                                          <p:spTgt spid="6">
                                            <p:txEl>
                                              <p:pRg st="0" end="0"/>
                                            </p:txEl>
                                          </p:spTgt>
                                        </p:tgtEl>
                                        <p:attrNameLst>
                                          <p:attrName>ppt_h</p:attrName>
                                        </p:attrNameLst>
                                      </p:cBhvr>
                                      <p:tavLst>
                                        <p:tav tm="0">
                                          <p:val>
                                            <p:fltVal val="0"/>
                                          </p:val>
                                        </p:tav>
                                        <p:tav tm="100000">
                                          <p:val>
                                            <p:strVal val="#ppt_h"/>
                                          </p:val>
                                        </p:tav>
                                      </p:tavLst>
                                    </p:anim>
                                    <p:animEffect transition="in" filter="fade">
                                      <p:cBhvr>
                                        <p:cTn id="67" dur="500"/>
                                        <p:tgtEl>
                                          <p:spTgt spid="6">
                                            <p:txEl>
                                              <p:pRg st="0" end="0"/>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53" presetClass="entr" presetSubtype="16" fill="hold" nodeType="clickEffect">
                                  <p:stCondLst>
                                    <p:cond delay="0"/>
                                  </p:stCondLst>
                                  <p:childTnLst>
                                    <p:set>
                                      <p:cBhvr>
                                        <p:cTn id="71" dur="1" fill="hold">
                                          <p:stCondLst>
                                            <p:cond delay="0"/>
                                          </p:stCondLst>
                                        </p:cTn>
                                        <p:tgtEl>
                                          <p:spTgt spid="6">
                                            <p:txEl>
                                              <p:pRg st="1" end="1"/>
                                            </p:txEl>
                                          </p:spTgt>
                                        </p:tgtEl>
                                        <p:attrNameLst>
                                          <p:attrName>style.visibility</p:attrName>
                                        </p:attrNameLst>
                                      </p:cBhvr>
                                      <p:to>
                                        <p:strVal val="visible"/>
                                      </p:to>
                                    </p:set>
                                    <p:anim calcmode="lin" valueType="num">
                                      <p:cBhvr>
                                        <p:cTn id="72" dur="500" fill="hold"/>
                                        <p:tgtEl>
                                          <p:spTgt spid="6">
                                            <p:txEl>
                                              <p:pRg st="1" end="1"/>
                                            </p:txEl>
                                          </p:spTgt>
                                        </p:tgtEl>
                                        <p:attrNameLst>
                                          <p:attrName>ppt_w</p:attrName>
                                        </p:attrNameLst>
                                      </p:cBhvr>
                                      <p:tavLst>
                                        <p:tav tm="0">
                                          <p:val>
                                            <p:fltVal val="0"/>
                                          </p:val>
                                        </p:tav>
                                        <p:tav tm="100000">
                                          <p:val>
                                            <p:strVal val="#ppt_w"/>
                                          </p:val>
                                        </p:tav>
                                      </p:tavLst>
                                    </p:anim>
                                    <p:anim calcmode="lin" valueType="num">
                                      <p:cBhvr>
                                        <p:cTn id="73" dur="500" fill="hold"/>
                                        <p:tgtEl>
                                          <p:spTgt spid="6">
                                            <p:txEl>
                                              <p:pRg st="1" end="1"/>
                                            </p:txEl>
                                          </p:spTgt>
                                        </p:tgtEl>
                                        <p:attrNameLst>
                                          <p:attrName>ppt_h</p:attrName>
                                        </p:attrNameLst>
                                      </p:cBhvr>
                                      <p:tavLst>
                                        <p:tav tm="0">
                                          <p:val>
                                            <p:fltVal val="0"/>
                                          </p:val>
                                        </p:tav>
                                        <p:tav tm="100000">
                                          <p:val>
                                            <p:strVal val="#ppt_h"/>
                                          </p:val>
                                        </p:tav>
                                      </p:tavLst>
                                    </p:anim>
                                    <p:animEffect transition="in" filter="fade">
                                      <p:cBhvr>
                                        <p:cTn id="74" dur="5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41120" y="1822524"/>
            <a:ext cx="9266743" cy="3915503"/>
          </a:xfrm>
          <a:prstGeom prst="rect">
            <a:avLst/>
          </a:prstGeom>
        </p:spPr>
      </p:pic>
      <p:sp>
        <p:nvSpPr>
          <p:cNvPr id="3" name="Rectangle 2"/>
          <p:cNvSpPr txBox="1">
            <a:spLocks noRot="1" noChangeArrowheads="1"/>
          </p:cNvSpPr>
          <p:nvPr/>
        </p:nvSpPr>
        <p:spPr>
          <a:xfrm>
            <a:off x="379566" y="412159"/>
            <a:ext cx="11192103"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en-US" sz="6600" b="1" spc="200" dirty="0" smtClean="0">
                <a:solidFill>
                  <a:srgbClr val="800000"/>
                </a:solidFill>
                <a:latin typeface="Marion Regular"/>
                <a:cs typeface="Marion Regular"/>
              </a:rPr>
              <a:t>Circuitous Path of Inquiry</a:t>
            </a:r>
            <a:endParaRPr lang="en-US" sz="6600" b="1" spc="200" dirty="0">
              <a:solidFill>
                <a:srgbClr val="800000"/>
              </a:solidFill>
              <a:latin typeface="Marion Regular"/>
              <a:cs typeface="Marion Regular"/>
            </a:endParaRPr>
          </a:p>
        </p:txBody>
      </p:sp>
      <p:sp>
        <p:nvSpPr>
          <p:cNvPr id="4" name="TextBox 3"/>
          <p:cNvSpPr txBox="1"/>
          <p:nvPr/>
        </p:nvSpPr>
        <p:spPr>
          <a:xfrm>
            <a:off x="270480" y="1963628"/>
            <a:ext cx="4421695" cy="584776"/>
          </a:xfrm>
          <a:prstGeom prst="rect">
            <a:avLst/>
          </a:prstGeom>
          <a:noFill/>
        </p:spPr>
        <p:txBody>
          <a:bodyPr wrap="square" rtlCol="0">
            <a:spAutoFit/>
          </a:bodyPr>
          <a:lstStyle/>
          <a:p>
            <a:pPr algn="ctr">
              <a:defRPr/>
            </a:pPr>
            <a:r>
              <a:rPr lang="en-US" sz="3200" b="1" spc="200" dirty="0">
                <a:solidFill>
                  <a:srgbClr val="6787FF"/>
                </a:solidFill>
                <a:latin typeface="Marion Regular"/>
                <a:cs typeface="Marion Regular"/>
              </a:rPr>
              <a:t>Conceptual analysis</a:t>
            </a:r>
          </a:p>
        </p:txBody>
      </p:sp>
      <p:sp>
        <p:nvSpPr>
          <p:cNvPr id="11" name="TextBox 10"/>
          <p:cNvSpPr txBox="1"/>
          <p:nvPr/>
        </p:nvSpPr>
        <p:spPr>
          <a:xfrm>
            <a:off x="5068011" y="2409985"/>
            <a:ext cx="6468378" cy="1261884"/>
          </a:xfrm>
          <a:prstGeom prst="rect">
            <a:avLst/>
          </a:prstGeom>
          <a:noFill/>
        </p:spPr>
        <p:txBody>
          <a:bodyPr wrap="square" rtlCol="0">
            <a:spAutoFit/>
          </a:bodyPr>
          <a:lstStyle/>
          <a:p>
            <a:pPr>
              <a:defRPr/>
            </a:pPr>
            <a:r>
              <a:rPr lang="en-US" sz="2800" b="1" i="1" spc="200" dirty="0" smtClean="0">
                <a:solidFill>
                  <a:srgbClr val="800000"/>
                </a:solidFill>
                <a:latin typeface="Marion Regular"/>
                <a:cs typeface="Marion Regular"/>
              </a:rPr>
              <a:t>“Index of Suspicion”</a:t>
            </a:r>
          </a:p>
          <a:p>
            <a:pPr>
              <a:defRPr/>
            </a:pPr>
            <a:r>
              <a:rPr lang="en-US" sz="2400" u="sng" spc="200" dirty="0">
                <a:solidFill>
                  <a:srgbClr val="800000"/>
                </a:solidFill>
                <a:latin typeface="Marion Regular"/>
                <a:cs typeface="Marion Regular"/>
              </a:rPr>
              <a:t>Theoretical Medicine </a:t>
            </a:r>
            <a:r>
              <a:rPr lang="en-US" sz="2400" u="sng" spc="200" dirty="0" smtClean="0">
                <a:solidFill>
                  <a:srgbClr val="800000"/>
                </a:solidFill>
                <a:latin typeface="Marion Regular"/>
                <a:cs typeface="Marion Regular"/>
              </a:rPr>
              <a:t>&amp;Bioethics</a:t>
            </a:r>
            <a:r>
              <a:rPr lang="en-US" sz="2400" spc="200" dirty="0" smtClean="0">
                <a:solidFill>
                  <a:srgbClr val="800000"/>
                </a:solidFill>
                <a:latin typeface="Marion Regular"/>
                <a:cs typeface="Marion Regular"/>
              </a:rPr>
              <a:t> (2004)</a:t>
            </a:r>
            <a:endParaRPr lang="en-US" sz="2400" b="1" i="1" spc="200" dirty="0">
              <a:solidFill>
                <a:srgbClr val="800000"/>
              </a:solidFill>
              <a:latin typeface="Marion Regular"/>
              <a:cs typeface="Marion Regular"/>
            </a:endParaRPr>
          </a:p>
          <a:p>
            <a:pPr>
              <a:defRPr/>
            </a:pPr>
            <a:endParaRPr lang="en-US" sz="2400" b="1" i="1" spc="200" dirty="0">
              <a:solidFill>
                <a:srgbClr val="800000"/>
              </a:solidFill>
              <a:latin typeface="Marion Regular"/>
              <a:cs typeface="Marion Regular"/>
            </a:endParaRPr>
          </a:p>
        </p:txBody>
      </p:sp>
      <p:pic>
        <p:nvPicPr>
          <p:cNvPr id="12" name="Picture 11" descr="Question Mark.png"/>
          <p:cNvPicPr>
            <a:picLocks noChangeAspect="1"/>
          </p:cNvPicPr>
          <p:nvPr/>
        </p:nvPicPr>
        <p:blipFill rotWithShape="1">
          <a:blip r:embed="rId3">
            <a:extLst>
              <a:ext uri="{28A0092B-C50C-407E-A947-70E740481C1C}">
                <a14:useLocalDpi xmlns:a14="http://schemas.microsoft.com/office/drawing/2010/main" val="0"/>
              </a:ext>
            </a:extLst>
          </a:blip>
          <a:srcRect l="7966" b="45670"/>
          <a:stretch/>
        </p:blipFill>
        <p:spPr>
          <a:xfrm>
            <a:off x="9690097" y="4313112"/>
            <a:ext cx="2069729" cy="2036344"/>
          </a:xfrm>
          <a:prstGeom prst="rect">
            <a:avLst/>
          </a:prstGeom>
        </p:spPr>
      </p:pic>
      <p:sp>
        <p:nvSpPr>
          <p:cNvPr id="13" name="TextBox 12"/>
          <p:cNvSpPr txBox="1"/>
          <p:nvPr/>
        </p:nvSpPr>
        <p:spPr>
          <a:xfrm>
            <a:off x="952076" y="3973832"/>
            <a:ext cx="3881220" cy="584776"/>
          </a:xfrm>
          <a:prstGeom prst="rect">
            <a:avLst/>
          </a:prstGeom>
          <a:noFill/>
        </p:spPr>
        <p:txBody>
          <a:bodyPr wrap="square" rtlCol="0">
            <a:spAutoFit/>
          </a:bodyPr>
          <a:lstStyle/>
          <a:p>
            <a:pPr algn="ctr">
              <a:defRPr/>
            </a:pPr>
            <a:r>
              <a:rPr lang="en-US" sz="3200" b="1" spc="200" dirty="0">
                <a:solidFill>
                  <a:srgbClr val="6787FF"/>
                </a:solidFill>
                <a:latin typeface="Marion Regular"/>
                <a:cs typeface="Marion Regular"/>
              </a:rPr>
              <a:t>Empirical studies</a:t>
            </a:r>
          </a:p>
        </p:txBody>
      </p:sp>
    </p:spTree>
    <p:extLst>
      <p:ext uri="{BB962C8B-B14F-4D97-AF65-F5344CB8AC3E}">
        <p14:creationId xmlns:p14="http://schemas.microsoft.com/office/powerpoint/2010/main" val="3701053699"/>
      </p:ext>
    </p:extLst>
  </p:cSld>
  <p:clrMapOvr>
    <a:masterClrMapping/>
  </p:clrMapOvr>
  <mc:AlternateContent xmlns:mc="http://schemas.openxmlformats.org/markup-compatibility/2006" xmlns:p14="http://schemas.microsoft.com/office/powerpoint/2010/main">
    <mc:Choice Requires="p14">
      <p:transition spd="slow" p14:dur="1700">
        <p14:prism isContent="1"/>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8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up)">
                                      <p:cBhvr>
                                        <p:cTn id="12" dur="8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wipe(left)">
                                      <p:cBhvr>
                                        <p:cTn id="17" dur="8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1" grpId="0"/>
      <p:bldP spid="1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99917" y="0"/>
            <a:ext cx="11677508" cy="2175276"/>
          </a:xfrm>
          <a:prstGeom prst="rect">
            <a:avLst/>
          </a:prstGeom>
        </p:spPr>
      </p:pic>
      <p:sp>
        <p:nvSpPr>
          <p:cNvPr id="3" name="Rectangle 2"/>
          <p:cNvSpPr txBox="1">
            <a:spLocks noRot="1" noChangeArrowheads="1"/>
          </p:cNvSpPr>
          <p:nvPr/>
        </p:nvSpPr>
        <p:spPr>
          <a:xfrm>
            <a:off x="2308177" y="529741"/>
            <a:ext cx="8146308"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n-US" sz="6600" b="1" spc="200" dirty="0" smtClean="0">
                <a:solidFill>
                  <a:srgbClr val="800000"/>
                </a:solidFill>
                <a:latin typeface="Marion Regular"/>
                <a:cs typeface="Marion Regular"/>
              </a:rPr>
              <a:t>Empirical Studies</a:t>
            </a:r>
            <a:endParaRPr lang="en-US" sz="6600" b="1" spc="200" dirty="0">
              <a:solidFill>
                <a:srgbClr val="800000"/>
              </a:solidFill>
              <a:latin typeface="Marion Regular"/>
              <a:cs typeface="Marion Regular"/>
            </a:endParaRPr>
          </a:p>
        </p:txBody>
      </p:sp>
      <p:sp>
        <p:nvSpPr>
          <p:cNvPr id="11" name="Rectangle 10"/>
          <p:cNvSpPr/>
          <p:nvPr/>
        </p:nvSpPr>
        <p:spPr>
          <a:xfrm>
            <a:off x="376315" y="2706054"/>
            <a:ext cx="11383511" cy="584776"/>
          </a:xfrm>
          <a:prstGeom prst="rect">
            <a:avLst/>
          </a:prstGeom>
        </p:spPr>
        <p:txBody>
          <a:bodyPr wrap="square">
            <a:spAutoFit/>
          </a:bodyPr>
          <a:lstStyle/>
          <a:p>
            <a:r>
              <a:rPr lang="en-US" sz="3200" dirty="0">
                <a:solidFill>
                  <a:srgbClr val="0070C0"/>
                </a:solidFill>
                <a:latin typeface="Marion Regular"/>
                <a:ea typeface="+mj-ea"/>
                <a:cs typeface="Marion Regular"/>
              </a:rPr>
              <a:t>How</a:t>
            </a:r>
            <a:r>
              <a:rPr lang="en-US" sz="3200" dirty="0" smtClean="0">
                <a:latin typeface="Marion Regular"/>
                <a:cs typeface="Marion Regular"/>
              </a:rPr>
              <a:t> </a:t>
            </a:r>
            <a:r>
              <a:rPr lang="en-US" sz="3200" dirty="0">
                <a:solidFill>
                  <a:srgbClr val="0070C0"/>
                </a:solidFill>
                <a:latin typeface="Marion Regular"/>
                <a:ea typeface="+mj-ea"/>
                <a:cs typeface="Marion Regular"/>
              </a:rPr>
              <a:t>do professionals understand and interpret </a:t>
            </a:r>
            <a:r>
              <a:rPr lang="en-US" sz="3200" i="1" dirty="0">
                <a:solidFill>
                  <a:srgbClr val="0070C0"/>
                </a:solidFill>
                <a:latin typeface="Marion Regular"/>
                <a:ea typeface="+mj-ea"/>
                <a:cs typeface="Marion Regular"/>
              </a:rPr>
              <a:t>reasonable suspicion</a:t>
            </a:r>
            <a:r>
              <a:rPr lang="en-US" sz="3200" dirty="0">
                <a:solidFill>
                  <a:srgbClr val="0070C0"/>
                </a:solidFill>
                <a:latin typeface="Marion Regular"/>
                <a:ea typeface="+mj-ea"/>
                <a:cs typeface="Marion Regular"/>
              </a:rPr>
              <a:t>?</a:t>
            </a:r>
          </a:p>
        </p:txBody>
      </p:sp>
      <p:sp>
        <p:nvSpPr>
          <p:cNvPr id="12" name="Rectangle 11"/>
          <p:cNvSpPr/>
          <p:nvPr/>
        </p:nvSpPr>
        <p:spPr>
          <a:xfrm>
            <a:off x="743597" y="4213710"/>
            <a:ext cx="4791827" cy="1384995"/>
          </a:xfrm>
          <a:prstGeom prst="rect">
            <a:avLst/>
          </a:prstGeom>
        </p:spPr>
        <p:txBody>
          <a:bodyPr wrap="square">
            <a:spAutoFit/>
          </a:bodyPr>
          <a:lstStyle/>
          <a:p>
            <a:r>
              <a:rPr lang="en-US" sz="2800" dirty="0">
                <a:solidFill>
                  <a:srgbClr val="0070C0"/>
                </a:solidFill>
                <a:latin typeface="Marion Regular"/>
                <a:ea typeface="+mj-ea"/>
                <a:cs typeface="Marion Regular"/>
              </a:rPr>
              <a:t>What are the signs/symptoms</a:t>
            </a:r>
          </a:p>
          <a:p>
            <a:r>
              <a:rPr lang="en-US" sz="2800" dirty="0">
                <a:solidFill>
                  <a:srgbClr val="0070C0"/>
                </a:solidFill>
                <a:latin typeface="Marion Regular"/>
                <a:ea typeface="+mj-ea"/>
                <a:cs typeface="Marion Regular"/>
              </a:rPr>
              <a:t>Risk factors</a:t>
            </a:r>
          </a:p>
          <a:p>
            <a:r>
              <a:rPr lang="en-US" sz="2800" dirty="0">
                <a:solidFill>
                  <a:srgbClr val="0070C0"/>
                </a:solidFill>
                <a:latin typeface="Marion Regular"/>
                <a:ea typeface="+mj-ea"/>
                <a:cs typeface="Marion Regular"/>
              </a:rPr>
              <a:t>Red flags</a:t>
            </a:r>
          </a:p>
        </p:txBody>
      </p:sp>
      <p:sp>
        <p:nvSpPr>
          <p:cNvPr id="13" name="Rectangle 12"/>
          <p:cNvSpPr/>
          <p:nvPr/>
        </p:nvSpPr>
        <p:spPr>
          <a:xfrm>
            <a:off x="602472" y="3738178"/>
            <a:ext cx="832229" cy="523220"/>
          </a:xfrm>
          <a:prstGeom prst="rect">
            <a:avLst/>
          </a:prstGeom>
        </p:spPr>
        <p:txBody>
          <a:bodyPr wrap="square">
            <a:spAutoFit/>
          </a:bodyPr>
          <a:lstStyle/>
          <a:p>
            <a:r>
              <a:rPr lang="en-US" sz="2800" u="sng" dirty="0">
                <a:solidFill>
                  <a:srgbClr val="800000"/>
                </a:solidFill>
                <a:latin typeface="Marion Regular"/>
                <a:cs typeface="Marion Regular"/>
              </a:rPr>
              <a:t>Not</a:t>
            </a:r>
          </a:p>
        </p:txBody>
      </p:sp>
    </p:spTree>
    <p:extLst>
      <p:ext uri="{BB962C8B-B14F-4D97-AF65-F5344CB8AC3E}">
        <p14:creationId xmlns:p14="http://schemas.microsoft.com/office/powerpoint/2010/main" val="3178346551"/>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xmlns:p14="http://schemas.microsoft.com/office/powerpoint/2010/mai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700"/>
                                        <p:tgtEl>
                                          <p:spTgt spid="13"/>
                                        </p:tgtEl>
                                      </p:cBhvr>
                                    </p:animEffect>
                                  </p:childTnLst>
                                </p:cTn>
                              </p:par>
                            </p:childTnLst>
                          </p:cTn>
                        </p:par>
                        <p:par>
                          <p:cTn id="8" fill="hold">
                            <p:stCondLst>
                              <p:cond delay="700"/>
                            </p:stCondLst>
                            <p:childTnLst>
                              <p:par>
                                <p:cTn id="9" presetID="22" presetClass="entr" presetSubtype="8"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left)">
                                      <p:cBhvr>
                                        <p:cTn id="11" dur="7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05675" y="2431540"/>
            <a:ext cx="7055893" cy="4093429"/>
          </a:xfrm>
          <a:prstGeom prst="rect">
            <a:avLst/>
          </a:prstGeom>
        </p:spPr>
        <p:txBody>
          <a:bodyPr wrap="square" numCol="1">
            <a:spAutoFit/>
          </a:bodyPr>
          <a:lstStyle/>
          <a:p>
            <a:pPr>
              <a:spcAft>
                <a:spcPts val="1200"/>
              </a:spcAft>
            </a:pPr>
            <a:r>
              <a:rPr lang="en-US" sz="2800" b="1" dirty="0">
                <a:solidFill>
                  <a:srgbClr val="0070C0"/>
                </a:solidFill>
                <a:latin typeface="Marion Regular"/>
                <a:ea typeface="+mj-ea"/>
                <a:cs typeface="Marion Regular"/>
              </a:rPr>
              <a:t>Pennsylvania</a:t>
            </a:r>
            <a:r>
              <a:rPr lang="en-US" sz="2800" b="1" dirty="0">
                <a:solidFill>
                  <a:srgbClr val="0000FF"/>
                </a:solidFill>
                <a:latin typeface="Marion Regular"/>
                <a:cs typeface="Marion Regular"/>
              </a:rPr>
              <a:t> </a:t>
            </a:r>
            <a:r>
              <a:rPr lang="en-US" sz="2800" b="1" dirty="0">
                <a:solidFill>
                  <a:srgbClr val="0070C0"/>
                </a:solidFill>
                <a:latin typeface="Marion Regular"/>
                <a:ea typeface="+mj-ea"/>
                <a:cs typeface="Marion Regular"/>
              </a:rPr>
              <a:t>pediatricians</a:t>
            </a:r>
            <a:r>
              <a:rPr lang="en-US" sz="2800" b="1" dirty="0" smtClean="0">
                <a:solidFill>
                  <a:srgbClr val="0000FF"/>
                </a:solidFill>
                <a:latin typeface="Marion Regular"/>
                <a:cs typeface="Marion Regular"/>
              </a:rPr>
              <a:t> </a:t>
            </a:r>
            <a:r>
              <a:rPr lang="en-US" sz="2400" dirty="0" smtClean="0">
                <a:latin typeface="Marion Regular"/>
                <a:cs typeface="Marion Regular"/>
              </a:rPr>
              <a:t>(n=1249, RR=61%)</a:t>
            </a:r>
          </a:p>
          <a:p>
            <a:pPr>
              <a:spcAft>
                <a:spcPts val="1200"/>
              </a:spcAft>
            </a:pPr>
            <a:r>
              <a:rPr lang="en-US" sz="2800" b="1" dirty="0" err="1">
                <a:solidFill>
                  <a:srgbClr val="0070C0"/>
                </a:solidFill>
                <a:latin typeface="Marion Regular"/>
                <a:ea typeface="+mj-ea"/>
                <a:cs typeface="Marion Regular"/>
              </a:rPr>
              <a:t>Helfer</a:t>
            </a:r>
            <a:r>
              <a:rPr lang="en-US" sz="2800" b="1" dirty="0">
                <a:solidFill>
                  <a:srgbClr val="0070C0"/>
                </a:solidFill>
                <a:latin typeface="Marion Regular"/>
                <a:ea typeface="+mj-ea"/>
                <a:cs typeface="Marion Regular"/>
              </a:rPr>
              <a:t> Society </a:t>
            </a:r>
            <a:r>
              <a:rPr lang="en-US" sz="2400" dirty="0" smtClean="0">
                <a:latin typeface="Marion Regular"/>
                <a:cs typeface="Marion Regular"/>
              </a:rPr>
              <a:t>(n=81</a:t>
            </a:r>
            <a:r>
              <a:rPr lang="en-US" sz="2400" dirty="0">
                <a:latin typeface="Marion Regular"/>
                <a:cs typeface="Marion Regular"/>
              </a:rPr>
              <a:t>, </a:t>
            </a:r>
            <a:r>
              <a:rPr lang="en-US" sz="2000" dirty="0">
                <a:latin typeface="Marion Regular"/>
                <a:cs typeface="Marion Regular"/>
              </a:rPr>
              <a:t>RR</a:t>
            </a:r>
            <a:r>
              <a:rPr lang="en-US" sz="2400" dirty="0" smtClean="0">
                <a:latin typeface="Marion Regular"/>
                <a:cs typeface="Marion Regular"/>
              </a:rPr>
              <a:t>=63%</a:t>
            </a:r>
            <a:r>
              <a:rPr lang="en-US" sz="2400" dirty="0">
                <a:latin typeface="Marion Regular"/>
                <a:cs typeface="Marion Regular"/>
              </a:rPr>
              <a:t>)</a:t>
            </a:r>
            <a:endParaRPr lang="en-US" sz="2400" dirty="0" smtClean="0">
              <a:latin typeface="Marion Regular"/>
              <a:cs typeface="Marion Regular"/>
            </a:endParaRPr>
          </a:p>
          <a:p>
            <a:pPr>
              <a:spcAft>
                <a:spcPts val="1200"/>
              </a:spcAft>
            </a:pPr>
            <a:r>
              <a:rPr lang="en-US" sz="2800" b="1" dirty="0">
                <a:solidFill>
                  <a:srgbClr val="0070C0"/>
                </a:solidFill>
                <a:latin typeface="Marion Regular"/>
                <a:ea typeface="+mj-ea"/>
                <a:cs typeface="Marion Regular"/>
              </a:rPr>
              <a:t>Nurses</a:t>
            </a:r>
            <a:r>
              <a:rPr lang="en-US" sz="2400" dirty="0" smtClean="0">
                <a:latin typeface="Marion Regular"/>
                <a:cs typeface="Marion Regular"/>
              </a:rPr>
              <a:t> (n=334</a:t>
            </a:r>
            <a:r>
              <a:rPr lang="en-US" sz="2400" dirty="0">
                <a:latin typeface="Marion Regular"/>
                <a:cs typeface="Marion Regular"/>
              </a:rPr>
              <a:t>, </a:t>
            </a:r>
            <a:r>
              <a:rPr lang="en-US" sz="2000" dirty="0">
                <a:latin typeface="Marion Regular"/>
                <a:cs typeface="Marion Regular"/>
              </a:rPr>
              <a:t>RR</a:t>
            </a:r>
            <a:r>
              <a:rPr lang="en-US" sz="2400" dirty="0" smtClean="0">
                <a:latin typeface="Marion Regular"/>
                <a:cs typeface="Marion Regular"/>
              </a:rPr>
              <a:t>=60%</a:t>
            </a:r>
            <a:r>
              <a:rPr lang="en-US" sz="2400" dirty="0">
                <a:latin typeface="Marion Regular"/>
                <a:cs typeface="Marion Regular"/>
              </a:rPr>
              <a:t>)</a:t>
            </a:r>
            <a:endParaRPr lang="en-US" sz="2400" dirty="0" smtClean="0">
              <a:latin typeface="Marion Regular"/>
              <a:cs typeface="Marion Regular"/>
            </a:endParaRPr>
          </a:p>
          <a:p>
            <a:pPr>
              <a:spcAft>
                <a:spcPts val="1200"/>
              </a:spcAft>
            </a:pPr>
            <a:r>
              <a:rPr lang="en-US" sz="2800" b="1" dirty="0">
                <a:solidFill>
                  <a:srgbClr val="0070C0"/>
                </a:solidFill>
                <a:latin typeface="Marion Regular"/>
                <a:ea typeface="+mj-ea"/>
                <a:cs typeface="Marion Regular"/>
              </a:rPr>
              <a:t>Childcare providers </a:t>
            </a:r>
            <a:r>
              <a:rPr lang="en-US" sz="2400" dirty="0" smtClean="0">
                <a:latin typeface="Marion Regular"/>
                <a:cs typeface="Marion Regular"/>
              </a:rPr>
              <a:t>(n=353</a:t>
            </a:r>
            <a:r>
              <a:rPr lang="en-US" sz="2400" dirty="0">
                <a:latin typeface="Marion Regular"/>
                <a:cs typeface="Marion Regular"/>
              </a:rPr>
              <a:t>, </a:t>
            </a:r>
            <a:r>
              <a:rPr lang="en-US" sz="2000" dirty="0">
                <a:latin typeface="Marion Regular"/>
                <a:cs typeface="Marion Regular"/>
              </a:rPr>
              <a:t>RR</a:t>
            </a:r>
            <a:r>
              <a:rPr lang="en-US" sz="2400" dirty="0" smtClean="0">
                <a:latin typeface="Marion Regular"/>
                <a:cs typeface="Marion Regular"/>
              </a:rPr>
              <a:t>=64%</a:t>
            </a:r>
            <a:r>
              <a:rPr lang="en-US" sz="2400" dirty="0">
                <a:latin typeface="Marion Regular"/>
                <a:cs typeface="Marion Regular"/>
              </a:rPr>
              <a:t>)</a:t>
            </a:r>
            <a:endParaRPr lang="en-US" sz="2400" dirty="0" smtClean="0">
              <a:latin typeface="Marion Regular"/>
              <a:cs typeface="Marion Regular"/>
            </a:endParaRPr>
          </a:p>
          <a:p>
            <a:pPr>
              <a:spcAft>
                <a:spcPts val="1200"/>
              </a:spcAft>
            </a:pPr>
            <a:r>
              <a:rPr lang="en-US" sz="2800" b="1" dirty="0">
                <a:solidFill>
                  <a:srgbClr val="0070C0"/>
                </a:solidFill>
                <a:latin typeface="Marion Regular"/>
                <a:ea typeface="+mj-ea"/>
                <a:cs typeface="Marion Regular"/>
              </a:rPr>
              <a:t>PSU undergraduates </a:t>
            </a:r>
            <a:r>
              <a:rPr lang="en-US" sz="2400" dirty="0" smtClean="0">
                <a:latin typeface="Marion Regular"/>
                <a:cs typeface="Marion Regular"/>
              </a:rPr>
              <a:t>(n=767</a:t>
            </a:r>
            <a:r>
              <a:rPr lang="en-US" sz="2400" dirty="0">
                <a:latin typeface="Marion Regular"/>
                <a:cs typeface="Marion Regular"/>
              </a:rPr>
              <a:t>, </a:t>
            </a:r>
            <a:r>
              <a:rPr lang="en-US" sz="2000" dirty="0">
                <a:latin typeface="Marion Regular"/>
                <a:cs typeface="Marion Regular"/>
              </a:rPr>
              <a:t>RR</a:t>
            </a:r>
            <a:r>
              <a:rPr lang="en-US" sz="2400" dirty="0" smtClean="0">
                <a:latin typeface="Marion Regular"/>
                <a:cs typeface="Marion Regular"/>
              </a:rPr>
              <a:t>=90%</a:t>
            </a:r>
            <a:r>
              <a:rPr lang="en-US" sz="2400" dirty="0">
                <a:latin typeface="Marion Regular"/>
                <a:cs typeface="Marion Regular"/>
              </a:rPr>
              <a:t>)</a:t>
            </a:r>
            <a:endParaRPr lang="en-US" sz="2400" dirty="0" smtClean="0">
              <a:latin typeface="Marion Regular"/>
              <a:cs typeface="Marion Regular"/>
            </a:endParaRPr>
          </a:p>
          <a:p>
            <a:pPr>
              <a:spcAft>
                <a:spcPts val="1200"/>
              </a:spcAft>
            </a:pPr>
            <a:r>
              <a:rPr lang="en-US" sz="2800" b="1" dirty="0">
                <a:solidFill>
                  <a:srgbClr val="0070C0"/>
                </a:solidFill>
                <a:latin typeface="Marion Regular"/>
                <a:ea typeface="+mj-ea"/>
                <a:cs typeface="Marion Regular"/>
              </a:rPr>
              <a:t>Community MRs</a:t>
            </a:r>
            <a:r>
              <a:rPr lang="en-US" sz="2400" dirty="0" smtClean="0">
                <a:latin typeface="Marion Regular"/>
                <a:cs typeface="Marion Regular"/>
              </a:rPr>
              <a:t>, (n=1223</a:t>
            </a:r>
            <a:r>
              <a:rPr lang="en-US" sz="2400" dirty="0">
                <a:latin typeface="Marion Regular"/>
                <a:cs typeface="Marion Regular"/>
              </a:rPr>
              <a:t>, </a:t>
            </a:r>
            <a:r>
              <a:rPr lang="en-US" sz="2000" dirty="0">
                <a:latin typeface="Marion Regular"/>
                <a:cs typeface="Marion Regular"/>
              </a:rPr>
              <a:t>RR</a:t>
            </a:r>
            <a:r>
              <a:rPr lang="en-US" sz="2400" dirty="0" smtClean="0">
                <a:latin typeface="Marion Regular"/>
                <a:cs typeface="Marion Regular"/>
              </a:rPr>
              <a:t>=88%</a:t>
            </a:r>
            <a:r>
              <a:rPr lang="en-US" sz="2400" dirty="0">
                <a:latin typeface="Marion Regular"/>
                <a:cs typeface="Marion Regular"/>
              </a:rPr>
              <a:t>)</a:t>
            </a:r>
            <a:endParaRPr lang="en-US" sz="2400" dirty="0" smtClean="0">
              <a:latin typeface="Marion Regular"/>
              <a:cs typeface="Marion Regular"/>
            </a:endParaRPr>
          </a:p>
          <a:p>
            <a:pPr>
              <a:spcAft>
                <a:spcPts val="1200"/>
              </a:spcAft>
            </a:pPr>
            <a:r>
              <a:rPr lang="en-US" sz="2800" b="1" dirty="0">
                <a:solidFill>
                  <a:srgbClr val="0070C0"/>
                </a:solidFill>
                <a:latin typeface="Marion Regular"/>
                <a:ea typeface="+mj-ea"/>
                <a:cs typeface="Marion Regular"/>
              </a:rPr>
              <a:t>Nursing Students </a:t>
            </a:r>
            <a:r>
              <a:rPr lang="en-US" sz="2400" dirty="0" smtClean="0">
                <a:latin typeface="Marion Regular"/>
                <a:cs typeface="Marion Regular"/>
              </a:rPr>
              <a:t>(n =252</a:t>
            </a:r>
            <a:r>
              <a:rPr lang="en-US" sz="2400" dirty="0">
                <a:latin typeface="Marion Regular"/>
                <a:cs typeface="Marion Regular"/>
              </a:rPr>
              <a:t>, </a:t>
            </a:r>
            <a:r>
              <a:rPr lang="en-US" sz="2000" dirty="0">
                <a:latin typeface="Marion Regular"/>
                <a:cs typeface="Marion Regular"/>
              </a:rPr>
              <a:t>RR</a:t>
            </a:r>
            <a:r>
              <a:rPr lang="en-US" sz="2400" dirty="0" smtClean="0">
                <a:latin typeface="Marion Regular"/>
                <a:cs typeface="Marion Regular"/>
              </a:rPr>
              <a:t>=98%</a:t>
            </a:r>
            <a:r>
              <a:rPr lang="en-US" sz="2400" dirty="0">
                <a:latin typeface="Marion Regular"/>
                <a:cs typeface="Marion Regular"/>
              </a:rPr>
              <a:t>)</a:t>
            </a:r>
          </a:p>
        </p:txBody>
      </p:sp>
      <p:sp>
        <p:nvSpPr>
          <p:cNvPr id="5" name="Rectangle 4"/>
          <p:cNvSpPr/>
          <p:nvPr/>
        </p:nvSpPr>
        <p:spPr>
          <a:xfrm>
            <a:off x="7940087" y="4609535"/>
            <a:ext cx="3655101" cy="1754327"/>
          </a:xfrm>
          <a:prstGeom prst="rect">
            <a:avLst/>
          </a:prstGeom>
        </p:spPr>
        <p:txBody>
          <a:bodyPr wrap="square">
            <a:spAutoFit/>
          </a:bodyPr>
          <a:lstStyle/>
          <a:p>
            <a:r>
              <a:rPr lang="en-US" dirty="0">
                <a:latin typeface="Marion Regular"/>
                <a:cs typeface="Marion Regular"/>
              </a:rPr>
              <a:t>Levi, Crowell, et al., CYCF, 2015</a:t>
            </a:r>
          </a:p>
          <a:p>
            <a:r>
              <a:rPr lang="en-US" dirty="0">
                <a:latin typeface="Marion Regular"/>
                <a:cs typeface="Marion Regular"/>
              </a:rPr>
              <a:t>Levi &amp; </a:t>
            </a:r>
            <a:r>
              <a:rPr lang="en-US" dirty="0" err="1">
                <a:latin typeface="Marion Regular"/>
                <a:cs typeface="Marion Regular"/>
              </a:rPr>
              <a:t>Dellasega</a:t>
            </a:r>
            <a:r>
              <a:rPr lang="en-US" dirty="0">
                <a:latin typeface="Marion Regular"/>
                <a:cs typeface="Marion Regular"/>
              </a:rPr>
              <a:t>, JPCW, 2012</a:t>
            </a:r>
          </a:p>
          <a:p>
            <a:r>
              <a:rPr lang="en-US" dirty="0">
                <a:latin typeface="Marion Regular"/>
                <a:cs typeface="Marion Regular"/>
              </a:rPr>
              <a:t>Crowell &amp; Levi, CWJ, 2012</a:t>
            </a:r>
          </a:p>
          <a:p>
            <a:r>
              <a:rPr lang="en-US" dirty="0">
                <a:latin typeface="Marion Regular"/>
                <a:cs typeface="Marion Regular"/>
              </a:rPr>
              <a:t>Levi &amp; Crowell, </a:t>
            </a:r>
            <a:r>
              <a:rPr lang="en-US" dirty="0" err="1">
                <a:latin typeface="Marion Regular"/>
                <a:cs typeface="Marion Regular"/>
              </a:rPr>
              <a:t>Clin</a:t>
            </a:r>
            <a:r>
              <a:rPr lang="en-US" dirty="0">
                <a:latin typeface="Marion Regular"/>
                <a:cs typeface="Marion Regular"/>
              </a:rPr>
              <a:t> </a:t>
            </a:r>
            <a:r>
              <a:rPr lang="en-US" dirty="0" err="1">
                <a:latin typeface="Marion Regular"/>
                <a:cs typeface="Marion Regular"/>
              </a:rPr>
              <a:t>Ped</a:t>
            </a:r>
            <a:r>
              <a:rPr lang="en-US" dirty="0">
                <a:latin typeface="Marion Regular"/>
                <a:cs typeface="Marion Regular"/>
              </a:rPr>
              <a:t>, 2011</a:t>
            </a:r>
          </a:p>
          <a:p>
            <a:r>
              <a:rPr lang="en-US" dirty="0">
                <a:latin typeface="Marion Regular"/>
                <a:cs typeface="Marion Regular"/>
              </a:rPr>
              <a:t>Levi, Brown, &amp; </a:t>
            </a:r>
            <a:r>
              <a:rPr lang="en-US" dirty="0" err="1">
                <a:latin typeface="Marion Regular"/>
                <a:cs typeface="Marion Regular"/>
              </a:rPr>
              <a:t>Erb</a:t>
            </a:r>
            <a:r>
              <a:rPr lang="en-US" dirty="0">
                <a:latin typeface="Marion Regular"/>
                <a:cs typeface="Marion Regular"/>
              </a:rPr>
              <a:t> CA&amp;N, 2006</a:t>
            </a:r>
          </a:p>
          <a:p>
            <a:r>
              <a:rPr lang="en-US" dirty="0">
                <a:latin typeface="Marion Regular"/>
                <a:cs typeface="Marion Regular"/>
              </a:rPr>
              <a:t>Levi &amp; Brown, Pediatrics, 2005</a:t>
            </a:r>
          </a:p>
        </p:txBody>
      </p:sp>
      <p:pic>
        <p:nvPicPr>
          <p:cNvPr id="6" name="Picture 5"/>
          <p:cNvPicPr>
            <a:picLocks noChangeAspect="1"/>
          </p:cNvPicPr>
          <p:nvPr/>
        </p:nvPicPr>
        <p:blipFill>
          <a:blip r:embed="rId2"/>
          <a:stretch>
            <a:fillRect/>
          </a:stretch>
        </p:blipFill>
        <p:spPr>
          <a:xfrm>
            <a:off x="199917" y="0"/>
            <a:ext cx="11677508" cy="2175276"/>
          </a:xfrm>
          <a:prstGeom prst="rect">
            <a:avLst/>
          </a:prstGeom>
        </p:spPr>
      </p:pic>
      <p:sp>
        <p:nvSpPr>
          <p:cNvPr id="7" name="Rectangle 2"/>
          <p:cNvSpPr txBox="1">
            <a:spLocks noRot="1" noChangeArrowheads="1"/>
          </p:cNvSpPr>
          <p:nvPr/>
        </p:nvSpPr>
        <p:spPr>
          <a:xfrm>
            <a:off x="2308177" y="529741"/>
            <a:ext cx="8146308"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n-US" sz="6600" b="1" spc="200" dirty="0" smtClean="0">
                <a:solidFill>
                  <a:srgbClr val="800000"/>
                </a:solidFill>
                <a:latin typeface="Marion Regular"/>
                <a:cs typeface="Marion Regular"/>
              </a:rPr>
              <a:t>Empirical Studies</a:t>
            </a:r>
            <a:endParaRPr lang="en-US" sz="6600" b="1" spc="200" dirty="0">
              <a:solidFill>
                <a:srgbClr val="800000"/>
              </a:solidFill>
              <a:latin typeface="Marion Regular"/>
              <a:cs typeface="Marion Regular"/>
            </a:endParaRPr>
          </a:p>
        </p:txBody>
      </p:sp>
    </p:spTree>
    <p:extLst>
      <p:ext uri="{BB962C8B-B14F-4D97-AF65-F5344CB8AC3E}">
        <p14:creationId xmlns:p14="http://schemas.microsoft.com/office/powerpoint/2010/main" val="2006411071"/>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xmlns:p14="http://schemas.microsoft.com/office/powerpoint/2010/main" spd="slow">
        <p:blinds dir="vert"/>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8" name="TextBox 7"/>
          <p:cNvSpPr txBox="1">
            <a:spLocks noChangeArrowheads="1"/>
          </p:cNvSpPr>
          <p:nvPr/>
        </p:nvSpPr>
        <p:spPr bwMode="auto">
          <a:xfrm>
            <a:off x="711200" y="3175976"/>
            <a:ext cx="10668000" cy="1384995"/>
          </a:xfrm>
          <a:prstGeom prst="rect">
            <a:avLst/>
          </a:prstGeom>
          <a:noFill/>
          <a:ln w="9525">
            <a:noFill/>
            <a:miter lim="800000"/>
            <a:headEnd/>
            <a:tailEnd/>
          </a:ln>
          <a:effectLst>
            <a:outerShdw blurRad="50800" dist="38100" dir="2700000">
              <a:srgbClr val="000000">
                <a:alpha val="43000"/>
              </a:srgbClr>
            </a:outerShdw>
          </a:effectLst>
        </p:spPr>
        <p:txBody>
          <a:bodyPr>
            <a:spAutoFit/>
          </a:bodyPr>
          <a:lstStyle>
            <a:lvl1pPr marL="173038" indent="-173038">
              <a:defRPr sz="2400">
                <a:solidFill>
                  <a:schemeClr val="tx1"/>
                </a:solidFill>
                <a:latin typeface="Times New Roman" charset="0"/>
                <a:ea typeface="ＭＳ Ｐゴシック" charset="0"/>
                <a:cs typeface="ＭＳ Ｐゴシック" charset="0"/>
              </a:defRPr>
            </a:lvl1pPr>
            <a:lvl2pPr marL="37931725" indent="-37474525">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pPr algn="just"/>
            <a:r>
              <a:rPr lang="en-US" sz="2800" dirty="0" smtClean="0">
                <a:solidFill>
                  <a:srgbClr val="800000"/>
                </a:solidFill>
                <a:latin typeface="Marion Regular"/>
                <a:cs typeface="Marion Regular"/>
              </a:rPr>
              <a:t>Q: </a:t>
            </a:r>
            <a:r>
              <a:rPr lang="en-US" sz="2800" dirty="0">
                <a:latin typeface="Marion Regular"/>
                <a:cs typeface="Marion Regular"/>
              </a:rPr>
              <a:t>How great would the likelihood of abuse have to be for you to feel you had reasonable suspicion that the child</a:t>
            </a:r>
            <a:r>
              <a:rPr lang="ja-JP" altLang="en-US" sz="2800" dirty="0">
                <a:latin typeface="Marion Regular"/>
                <a:cs typeface="Marion Regular"/>
              </a:rPr>
              <a:t>’</a:t>
            </a:r>
            <a:r>
              <a:rPr lang="en-US" sz="2800" dirty="0">
                <a:latin typeface="Marion Regular"/>
                <a:cs typeface="Marion Regular"/>
              </a:rPr>
              <a:t>s injury or condition was caused by abuse</a:t>
            </a:r>
            <a:r>
              <a:rPr lang="en-US" sz="2800" dirty="0" smtClean="0">
                <a:latin typeface="Marion Regular"/>
                <a:cs typeface="Marion Regular"/>
              </a:rPr>
              <a:t>?</a:t>
            </a:r>
            <a:endParaRPr lang="en-US" dirty="0">
              <a:latin typeface="Marion Regular"/>
              <a:cs typeface="Marion Regular"/>
            </a:endParaRPr>
          </a:p>
        </p:txBody>
      </p:sp>
      <p:sp>
        <p:nvSpPr>
          <p:cNvPr id="69641" name="TextBox 10"/>
          <p:cNvSpPr txBox="1">
            <a:spLocks noChangeArrowheads="1"/>
          </p:cNvSpPr>
          <p:nvPr/>
        </p:nvSpPr>
        <p:spPr bwMode="auto">
          <a:xfrm>
            <a:off x="8982525" y="5595853"/>
            <a:ext cx="1351652" cy="830997"/>
          </a:xfrm>
          <a:prstGeom prst="rect">
            <a:avLst/>
          </a:prstGeom>
          <a:noFill/>
          <a:ln w="9525">
            <a:noFill/>
            <a:miter lim="800000"/>
            <a:headEnd/>
            <a:tailEnd/>
          </a:ln>
          <a:effectLst>
            <a:outerShdw blurRad="50800" dist="38100" dir="2700000">
              <a:srgbClr val="000000">
                <a:alpha val="43000"/>
              </a:srgbClr>
            </a:outerShdw>
          </a:effectLst>
        </p:spPr>
        <p:txBody>
          <a:bodyPr wrap="none">
            <a:spAutoFit/>
          </a:bodyPr>
          <a:lstStyle>
            <a:lvl1pPr>
              <a:defRPr sz="2400">
                <a:solidFill>
                  <a:schemeClr val="tx1"/>
                </a:solidFill>
                <a:latin typeface="Times New Roman" charset="0"/>
                <a:ea typeface="ＭＳ Ｐゴシック" charset="0"/>
                <a:cs typeface="ＭＳ Ｐゴシック" charset="0"/>
              </a:defRPr>
            </a:lvl1pPr>
            <a:lvl2pPr marL="37931725" indent="-37474525">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pPr algn="ctr"/>
            <a:r>
              <a:rPr lang="en-US" dirty="0">
                <a:effectLst>
                  <a:outerShdw blurRad="38100" dist="38100" dir="2700000" algn="tl">
                    <a:srgbClr val="000000"/>
                  </a:outerShdw>
                </a:effectLst>
                <a:latin typeface="Marion Regular"/>
                <a:cs typeface="Marion Regular"/>
              </a:rPr>
              <a:t>100%</a:t>
            </a:r>
          </a:p>
          <a:p>
            <a:pPr algn="ctr"/>
            <a:r>
              <a:rPr lang="en-US" dirty="0">
                <a:effectLst>
                  <a:outerShdw blurRad="38100" dist="38100" dir="2700000" algn="tl">
                    <a:srgbClr val="000000"/>
                  </a:outerShdw>
                </a:effectLst>
                <a:latin typeface="Marion Regular"/>
                <a:cs typeface="Marion Regular"/>
              </a:rPr>
              <a:t>Certainty</a:t>
            </a:r>
          </a:p>
        </p:txBody>
      </p:sp>
      <p:cxnSp>
        <p:nvCxnSpPr>
          <p:cNvPr id="69642" name="Straight Connector 12"/>
          <p:cNvCxnSpPr>
            <a:cxnSpLocks noChangeShapeType="1"/>
          </p:cNvCxnSpPr>
          <p:nvPr/>
        </p:nvCxnSpPr>
        <p:spPr bwMode="auto">
          <a:xfrm>
            <a:off x="2133600" y="5407830"/>
            <a:ext cx="7416800" cy="1587"/>
          </a:xfrm>
          <a:prstGeom prst="line">
            <a:avLst/>
          </a:prstGeom>
          <a:noFill/>
          <a:ln w="25400">
            <a:solidFill>
              <a:schemeClr val="tx1"/>
            </a:solidFill>
            <a:round/>
            <a:headEnd/>
            <a:tailEnd/>
          </a:ln>
          <a:effectLst>
            <a:outerShdw blurRad="50800" dist="38100" dir="2700000">
              <a:srgbClr val="000000">
                <a:alpha val="43000"/>
              </a:srgbClr>
            </a:outerShdw>
          </a:effectLst>
        </p:spPr>
      </p:cxnSp>
      <p:sp>
        <p:nvSpPr>
          <p:cNvPr id="9" name="TextBox 3"/>
          <p:cNvSpPr txBox="1">
            <a:spLocks noChangeArrowheads="1"/>
          </p:cNvSpPr>
          <p:nvPr/>
        </p:nvSpPr>
        <p:spPr bwMode="auto">
          <a:xfrm>
            <a:off x="508000" y="1266686"/>
            <a:ext cx="11277600" cy="1384995"/>
          </a:xfrm>
          <a:prstGeom prst="rect">
            <a:avLst/>
          </a:prstGeom>
          <a:noFill/>
          <a:ln w="9525">
            <a:noFill/>
            <a:miter lim="800000"/>
            <a:headEnd/>
            <a:tailEnd/>
          </a:ln>
          <a:effectLst>
            <a:outerShdw blurRad="50800" dist="38100" dir="2700000">
              <a:srgbClr val="000000">
                <a:alpha val="43000"/>
              </a:srgbClr>
            </a:outerShdw>
          </a:effectLst>
        </p:spPr>
        <p:txBody>
          <a:bodyPr>
            <a:spAutoFit/>
          </a:bodyPr>
          <a:lstStyle>
            <a:lvl1pPr>
              <a:defRPr sz="2400">
                <a:solidFill>
                  <a:schemeClr val="tx1"/>
                </a:solidFill>
                <a:latin typeface="Times New Roman" charset="0"/>
                <a:ea typeface="ＭＳ Ｐゴシック" charset="0"/>
                <a:cs typeface="ＭＳ Ｐゴシック" charset="0"/>
              </a:defRPr>
            </a:lvl1pPr>
            <a:lvl2pPr marL="37931725" indent="-37474525">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pPr algn="just"/>
            <a:r>
              <a:rPr lang="en-US" sz="2800" dirty="0">
                <a:latin typeface="Marion Regular"/>
                <a:cs typeface="Marion Regular"/>
              </a:rPr>
              <a:t>Imagine that you encountered a child who has an injury (or condition) that might have been caused by abuse AND you have gathered as much information as you feel is possible, given the sources readily available.</a:t>
            </a:r>
          </a:p>
        </p:txBody>
      </p:sp>
      <p:sp>
        <p:nvSpPr>
          <p:cNvPr id="76807" name="TextBox 9"/>
          <p:cNvSpPr txBox="1">
            <a:spLocks noChangeArrowheads="1"/>
          </p:cNvSpPr>
          <p:nvPr/>
        </p:nvSpPr>
        <p:spPr bwMode="auto">
          <a:xfrm>
            <a:off x="2658554" y="269982"/>
            <a:ext cx="6660798" cy="830997"/>
          </a:xfrm>
          <a:prstGeom prst="rect">
            <a:avLst/>
          </a:prstGeom>
          <a:noFill/>
          <a:ln w="9525">
            <a:noFill/>
            <a:miter lim="800000"/>
            <a:headEnd/>
            <a:tailEnd/>
          </a:ln>
        </p:spPr>
        <p:txBody>
          <a:bodyPr wrap="none">
            <a:spAutoFit/>
          </a:bodyPr>
          <a:lstStyle>
            <a:lvl1pPr>
              <a:defRPr sz="2400">
                <a:solidFill>
                  <a:schemeClr val="tx1"/>
                </a:solidFill>
                <a:latin typeface="Times New Roman" charset="0"/>
                <a:ea typeface="ＭＳ Ｐゴシック" charset="0"/>
                <a:cs typeface="ＭＳ Ｐゴシック" charset="0"/>
              </a:defRPr>
            </a:lvl1pPr>
            <a:lvl2pPr marL="37931725" indent="-37474525">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sz="4800" b="1" spc="200" dirty="0">
                <a:solidFill>
                  <a:srgbClr val="800000"/>
                </a:solidFill>
                <a:latin typeface="Marion Regular"/>
                <a:ea typeface="+mj-ea"/>
                <a:cs typeface="Marion Regular"/>
              </a:rPr>
              <a:t>Estimated Probability</a:t>
            </a:r>
          </a:p>
        </p:txBody>
      </p:sp>
      <p:sp>
        <p:nvSpPr>
          <p:cNvPr id="8" name="TextBox 7"/>
          <p:cNvSpPr txBox="1"/>
          <p:nvPr/>
        </p:nvSpPr>
        <p:spPr>
          <a:xfrm>
            <a:off x="1987552" y="5334001"/>
            <a:ext cx="441146" cy="707886"/>
          </a:xfrm>
          <a:prstGeom prst="rect">
            <a:avLst/>
          </a:prstGeom>
          <a:noFill/>
        </p:spPr>
        <p:txBody>
          <a:bodyPr wrap="none">
            <a:spAutoFit/>
          </a:bodyPr>
          <a:lstStyle>
            <a:lvl1pPr>
              <a:defRPr sz="2400">
                <a:solidFill>
                  <a:schemeClr val="tx1"/>
                </a:solidFill>
                <a:latin typeface="Times New Roman" charset="0"/>
                <a:ea typeface="ＭＳ Ｐゴシック" charset="0"/>
                <a:cs typeface="ＭＳ Ｐゴシック" charset="0"/>
              </a:defRPr>
            </a:lvl1pPr>
            <a:lvl2pPr marL="37931725" indent="-37474525">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sz="4000" b="1">
                <a:solidFill>
                  <a:srgbClr val="FFFFFF"/>
                </a:solidFill>
              </a:rPr>
              <a:t>x</a:t>
            </a:r>
          </a:p>
        </p:txBody>
      </p:sp>
      <p:sp>
        <p:nvSpPr>
          <p:cNvPr id="10" name="TextBox 9"/>
          <p:cNvSpPr txBox="1"/>
          <p:nvPr/>
        </p:nvSpPr>
        <p:spPr>
          <a:xfrm>
            <a:off x="4826481" y="4816657"/>
            <a:ext cx="530915" cy="923330"/>
          </a:xfrm>
          <a:prstGeom prst="rect">
            <a:avLst/>
          </a:prstGeom>
          <a:noFill/>
        </p:spPr>
        <p:txBody>
          <a:bodyPr wrap="none">
            <a:spAutoFit/>
          </a:bodyPr>
          <a:lstStyle>
            <a:lvl1pPr>
              <a:defRPr sz="2400">
                <a:solidFill>
                  <a:schemeClr val="tx1"/>
                </a:solidFill>
                <a:latin typeface="Times New Roman" charset="0"/>
                <a:ea typeface="ＭＳ Ｐゴシック" charset="0"/>
                <a:cs typeface="ＭＳ Ｐゴシック" charset="0"/>
              </a:defRPr>
            </a:lvl1pPr>
            <a:lvl2pPr marL="37931725" indent="-37474525">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sz="5400" b="1" dirty="0">
                <a:solidFill>
                  <a:srgbClr val="800000"/>
                </a:solidFill>
              </a:rPr>
              <a:t>x</a:t>
            </a:r>
          </a:p>
        </p:txBody>
      </p:sp>
      <p:sp>
        <p:nvSpPr>
          <p:cNvPr id="11" name="TextBox 10"/>
          <p:cNvSpPr txBox="1"/>
          <p:nvPr/>
        </p:nvSpPr>
        <p:spPr>
          <a:xfrm>
            <a:off x="9098435" y="4797983"/>
            <a:ext cx="530915" cy="923330"/>
          </a:xfrm>
          <a:prstGeom prst="rect">
            <a:avLst/>
          </a:prstGeom>
          <a:noFill/>
        </p:spPr>
        <p:txBody>
          <a:bodyPr wrap="none">
            <a:spAutoFit/>
          </a:bodyPr>
          <a:lstStyle>
            <a:lvl1pPr>
              <a:defRPr sz="2400">
                <a:solidFill>
                  <a:schemeClr val="tx1"/>
                </a:solidFill>
                <a:latin typeface="Times New Roman" charset="0"/>
                <a:ea typeface="ＭＳ Ｐゴシック" charset="0"/>
                <a:cs typeface="ＭＳ Ｐゴシック" charset="0"/>
              </a:defRPr>
            </a:lvl1pPr>
            <a:lvl2pPr marL="37931725" indent="-37474525">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sz="5400" b="1" dirty="0">
                <a:solidFill>
                  <a:srgbClr val="800000"/>
                </a:solidFill>
              </a:rPr>
              <a:t>x</a:t>
            </a:r>
          </a:p>
        </p:txBody>
      </p:sp>
      <p:sp>
        <p:nvSpPr>
          <p:cNvPr id="54283" name="Slide Number Placeholder 3"/>
          <p:cNvSpPr>
            <a:spLocks noGrp="1"/>
          </p:cNvSpPr>
          <p:nvPr>
            <p:ph type="sldNum" sz="quarter" idx="12"/>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charset="0"/>
                <a:ea typeface="ＭＳ Ｐゴシック" charset="0"/>
                <a:cs typeface="ＭＳ Ｐゴシック" charset="0"/>
              </a:defRPr>
            </a:lvl1pPr>
            <a:lvl2pPr marL="37931725" indent="-37474525">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fld id="{E9BB9281-9EA1-A44F-8BE9-D89C269B9173}" type="slidenum">
              <a:rPr lang="en-US" sz="1200">
                <a:latin typeface="+mn-lt"/>
              </a:rPr>
              <a:pPr/>
              <a:t>6</a:t>
            </a:fld>
            <a:endParaRPr lang="en-US" sz="1200" dirty="0">
              <a:latin typeface="+mn-lt"/>
            </a:endParaRPr>
          </a:p>
        </p:txBody>
      </p:sp>
      <p:sp>
        <p:nvSpPr>
          <p:cNvPr id="12" name="TextBox 11"/>
          <p:cNvSpPr txBox="1"/>
          <p:nvPr/>
        </p:nvSpPr>
        <p:spPr>
          <a:xfrm>
            <a:off x="2048605" y="4830034"/>
            <a:ext cx="530915" cy="923330"/>
          </a:xfrm>
          <a:prstGeom prst="rect">
            <a:avLst/>
          </a:prstGeom>
          <a:noFill/>
        </p:spPr>
        <p:txBody>
          <a:bodyPr wrap="none">
            <a:spAutoFit/>
          </a:bodyPr>
          <a:lstStyle>
            <a:lvl1pPr>
              <a:defRPr sz="2400">
                <a:solidFill>
                  <a:schemeClr val="tx1"/>
                </a:solidFill>
                <a:latin typeface="Times New Roman" charset="0"/>
                <a:ea typeface="ＭＳ Ｐゴシック" charset="0"/>
                <a:cs typeface="ＭＳ Ｐゴシック" charset="0"/>
              </a:defRPr>
            </a:lvl1pPr>
            <a:lvl2pPr marL="37931725" indent="-37474525">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sz="5400" b="1" dirty="0">
                <a:solidFill>
                  <a:srgbClr val="800000"/>
                </a:solidFill>
              </a:rPr>
              <a:t>x</a:t>
            </a:r>
          </a:p>
        </p:txBody>
      </p:sp>
      <p:sp>
        <p:nvSpPr>
          <p:cNvPr id="13" name="TextBox 9"/>
          <p:cNvSpPr txBox="1">
            <a:spLocks noChangeArrowheads="1"/>
          </p:cNvSpPr>
          <p:nvPr/>
        </p:nvSpPr>
        <p:spPr bwMode="auto">
          <a:xfrm>
            <a:off x="1440026" y="5595853"/>
            <a:ext cx="1467068" cy="830997"/>
          </a:xfrm>
          <a:prstGeom prst="rect">
            <a:avLst/>
          </a:prstGeom>
          <a:noFill/>
          <a:ln w="9525">
            <a:noFill/>
            <a:miter lim="800000"/>
            <a:headEnd/>
            <a:tailEnd/>
          </a:ln>
          <a:effectLst>
            <a:outerShdw blurRad="50800" dist="38100" dir="2700000">
              <a:srgbClr val="000000">
                <a:alpha val="43000"/>
              </a:srgbClr>
            </a:outerShdw>
          </a:effectLst>
        </p:spPr>
        <p:txBody>
          <a:bodyPr wrap="none">
            <a:spAutoFit/>
          </a:bodyPr>
          <a:lstStyle>
            <a:lvl1pPr>
              <a:defRPr sz="2400">
                <a:solidFill>
                  <a:schemeClr val="tx1"/>
                </a:solidFill>
                <a:latin typeface="Times New Roman" charset="0"/>
                <a:ea typeface="ＭＳ Ｐゴシック" charset="0"/>
                <a:cs typeface="ＭＳ Ｐゴシック" charset="0"/>
              </a:defRPr>
            </a:lvl1pPr>
            <a:lvl2pPr marL="37931725" indent="-37474525">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pPr algn="ctr"/>
            <a:r>
              <a:rPr lang="en-US" dirty="0">
                <a:effectLst>
                  <a:outerShdw blurRad="38100" dist="38100" dir="2700000" algn="tl">
                    <a:srgbClr val="000000"/>
                  </a:outerShdw>
                </a:effectLst>
                <a:latin typeface="Marion Regular"/>
                <a:cs typeface="Marion Regular"/>
              </a:rPr>
              <a:t>0%</a:t>
            </a:r>
          </a:p>
          <a:p>
            <a:pPr algn="ctr"/>
            <a:r>
              <a:rPr lang="en-US" dirty="0">
                <a:effectLst>
                  <a:outerShdw blurRad="38100" dist="38100" dir="2700000" algn="tl">
                    <a:srgbClr val="000000"/>
                  </a:outerShdw>
                </a:effectLst>
                <a:latin typeface="Marion Regular"/>
                <a:cs typeface="Marion Regular"/>
              </a:rPr>
              <a:t>Possibility</a:t>
            </a:r>
          </a:p>
        </p:txBody>
      </p:sp>
      <p:sp>
        <p:nvSpPr>
          <p:cNvPr id="17" name="TextBox 16"/>
          <p:cNvSpPr txBox="1"/>
          <p:nvPr/>
        </p:nvSpPr>
        <p:spPr>
          <a:xfrm>
            <a:off x="9394984" y="5172678"/>
            <a:ext cx="339331" cy="400110"/>
          </a:xfrm>
          <a:prstGeom prst="rect">
            <a:avLst/>
          </a:prstGeom>
          <a:noFill/>
        </p:spPr>
        <p:txBody>
          <a:bodyPr wrap="none" rtlCol="0">
            <a:spAutoFit/>
          </a:bodyPr>
          <a:lstStyle/>
          <a:p>
            <a:r>
              <a:rPr lang="en-US" sz="2000" b="1" dirty="0">
                <a:sym typeface="Symbol"/>
              </a:rPr>
              <a:t></a:t>
            </a:r>
            <a:r>
              <a:rPr lang="en-US" dirty="0"/>
              <a:t> </a:t>
            </a:r>
          </a:p>
        </p:txBody>
      </p:sp>
      <p:sp>
        <p:nvSpPr>
          <p:cNvPr id="24" name="TextBox 23"/>
          <p:cNvSpPr txBox="1"/>
          <p:nvPr/>
        </p:nvSpPr>
        <p:spPr>
          <a:xfrm flipH="1">
            <a:off x="1961181" y="5175685"/>
            <a:ext cx="466947" cy="400110"/>
          </a:xfrm>
          <a:prstGeom prst="rect">
            <a:avLst/>
          </a:prstGeom>
          <a:noFill/>
        </p:spPr>
        <p:txBody>
          <a:bodyPr wrap="square" rtlCol="0">
            <a:spAutoFit/>
          </a:bodyPr>
          <a:lstStyle/>
          <a:p>
            <a:r>
              <a:rPr lang="en-US" sz="2000" b="1" dirty="0">
                <a:sym typeface="Symbol"/>
              </a:rPr>
              <a:t></a:t>
            </a:r>
            <a:r>
              <a:rPr lang="en-US" dirty="0"/>
              <a:t> </a:t>
            </a:r>
          </a:p>
        </p:txBody>
      </p:sp>
    </p:spTree>
    <p:extLst>
      <p:ext uri="{BB962C8B-B14F-4D97-AF65-F5344CB8AC3E}">
        <p14:creationId xmlns:p14="http://schemas.microsoft.com/office/powerpoint/2010/main" val="3430368916"/>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xmlns:p14="http://schemas.microsoft.com/office/powerpoint/2010/main" spd="slow">
        <p:blinds dir="vert"/>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69638"/>
                                        </p:tgtEl>
                                        <p:attrNameLst>
                                          <p:attrName>style.visibility</p:attrName>
                                        </p:attrNameLst>
                                      </p:cBhvr>
                                      <p:to>
                                        <p:strVal val="visible"/>
                                      </p:to>
                                    </p:set>
                                    <p:animEffect transition="in" filter="wipe(up)">
                                      <p:cBhvr>
                                        <p:cTn id="7" dur="800"/>
                                        <p:tgtEl>
                                          <p:spTgt spid="69638"/>
                                        </p:tgtEl>
                                      </p:cBhvr>
                                    </p:animEffect>
                                  </p:childTnLst>
                                </p:cTn>
                              </p:par>
                            </p:childTnLst>
                          </p:cTn>
                        </p:par>
                      </p:childTnLst>
                    </p:cTn>
                  </p:par>
                  <p:par>
                    <p:cTn id="8" fill="hold">
                      <p:stCondLst>
                        <p:cond delay="indefinite"/>
                      </p:stCondLst>
                      <p:childTnLst>
                        <p:par>
                          <p:cTn id="9" fill="hold">
                            <p:stCondLst>
                              <p:cond delay="0"/>
                            </p:stCondLst>
                            <p:childTnLst>
                              <p:par>
                                <p:cTn id="10" presetID="23" presetClass="entr" presetSubtype="16"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p:cTn id="12" dur="100" fill="hold"/>
                                        <p:tgtEl>
                                          <p:spTgt spid="11"/>
                                        </p:tgtEl>
                                        <p:attrNameLst>
                                          <p:attrName>ppt_w</p:attrName>
                                        </p:attrNameLst>
                                      </p:cBhvr>
                                      <p:tavLst>
                                        <p:tav tm="0">
                                          <p:val>
                                            <p:fltVal val="0"/>
                                          </p:val>
                                        </p:tav>
                                        <p:tav tm="100000">
                                          <p:val>
                                            <p:strVal val="#ppt_w"/>
                                          </p:val>
                                        </p:tav>
                                      </p:tavLst>
                                    </p:anim>
                                    <p:anim calcmode="lin" valueType="num">
                                      <p:cBhvr>
                                        <p:cTn id="13" dur="100" fill="hold"/>
                                        <p:tgtEl>
                                          <p:spTgt spid="11"/>
                                        </p:tgtEl>
                                        <p:attrNameLst>
                                          <p:attrName>ppt_h</p:attrName>
                                        </p:attrNameLst>
                                      </p:cBhvr>
                                      <p:tavLst>
                                        <p:tav tm="0">
                                          <p:val>
                                            <p:fltVal val="0"/>
                                          </p:val>
                                        </p:tav>
                                        <p:tav tm="100000">
                                          <p:val>
                                            <p:strVal val="#ppt_h"/>
                                          </p:val>
                                        </p:tav>
                                      </p:tavLst>
                                    </p:anim>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12"/>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638" grpId="0"/>
      <p:bldP spid="10" grpId="0"/>
      <p:bldP spid="11" grpId="0"/>
      <p:bldP spid="1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5" name="Slide Number Placeholder 3"/>
          <p:cNvSpPr>
            <a:spLocks noGrp="1"/>
          </p:cNvSpPr>
          <p:nvPr>
            <p:ph type="sldNum" sz="quarter" idx="12"/>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charset="0"/>
                <a:ea typeface="ＭＳ Ｐゴシック" charset="0"/>
                <a:cs typeface="ＭＳ Ｐゴシック" charset="0"/>
              </a:defRPr>
            </a:lvl1pPr>
            <a:lvl2pPr marL="37931725" indent="-37474525">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fld id="{2712E423-2061-4D43-ADC2-5025156BB111}" type="slidenum">
              <a:rPr lang="en-US" sz="1200">
                <a:latin typeface="+mn-lt"/>
              </a:rPr>
              <a:pPr/>
              <a:t>7</a:t>
            </a:fld>
            <a:endParaRPr lang="en-US" sz="1200" dirty="0">
              <a:latin typeface="+mn-lt"/>
            </a:endParaRPr>
          </a:p>
        </p:txBody>
      </p:sp>
      <p:sp>
        <p:nvSpPr>
          <p:cNvPr id="7" name="TextBox 9"/>
          <p:cNvSpPr txBox="1">
            <a:spLocks noChangeArrowheads="1"/>
          </p:cNvSpPr>
          <p:nvPr/>
        </p:nvSpPr>
        <p:spPr bwMode="auto">
          <a:xfrm>
            <a:off x="203201" y="115670"/>
            <a:ext cx="11241757" cy="830997"/>
          </a:xfrm>
          <a:prstGeom prst="rect">
            <a:avLst/>
          </a:prstGeom>
          <a:noFill/>
          <a:ln w="9525">
            <a:noFill/>
            <a:miter lim="800000"/>
            <a:headEnd/>
            <a:tailEnd/>
          </a:ln>
        </p:spPr>
        <p:txBody>
          <a:bodyPr wrap="none">
            <a:spAutoFit/>
          </a:bodyPr>
          <a:lstStyle>
            <a:lvl1pPr>
              <a:defRPr sz="2400">
                <a:solidFill>
                  <a:schemeClr val="tx1"/>
                </a:solidFill>
                <a:latin typeface="Times New Roman" charset="0"/>
                <a:ea typeface="ＭＳ Ｐゴシック" charset="0"/>
                <a:cs typeface="ＭＳ Ｐゴシック" charset="0"/>
              </a:defRPr>
            </a:lvl1pPr>
            <a:lvl2pPr marL="37931725" indent="-37474525">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sz="4800" b="1" spc="200" dirty="0">
                <a:solidFill>
                  <a:srgbClr val="800000"/>
                </a:solidFill>
                <a:latin typeface="Marion Regular"/>
                <a:ea typeface="+mj-ea"/>
                <a:cs typeface="Marion Regular"/>
              </a:rPr>
              <a:t>What counts as </a:t>
            </a:r>
            <a:r>
              <a:rPr lang="en-US" sz="4800" b="1" i="1" spc="200" dirty="0">
                <a:solidFill>
                  <a:srgbClr val="800000"/>
                </a:solidFill>
                <a:latin typeface="Marion Regular"/>
                <a:ea typeface="+mj-ea"/>
                <a:cs typeface="Marion Regular"/>
              </a:rPr>
              <a:t>reasonable </a:t>
            </a:r>
            <a:r>
              <a:rPr lang="en-US" sz="4800" b="1" i="1" spc="200" dirty="0" smtClean="0">
                <a:solidFill>
                  <a:srgbClr val="800000"/>
                </a:solidFill>
                <a:latin typeface="Marion Regular"/>
                <a:ea typeface="+mj-ea"/>
                <a:cs typeface="Marion Regular"/>
              </a:rPr>
              <a:t>suspicion</a:t>
            </a:r>
            <a:r>
              <a:rPr lang="en-US" sz="4800" b="1" spc="200" dirty="0" smtClean="0">
                <a:solidFill>
                  <a:srgbClr val="800000"/>
                </a:solidFill>
                <a:latin typeface="Marion Regular"/>
                <a:ea typeface="+mj-ea"/>
                <a:cs typeface="Marion Regular"/>
              </a:rPr>
              <a:t>?</a:t>
            </a:r>
            <a:endParaRPr lang="en-US" sz="3600" cap="small" spc="100" dirty="0">
              <a:solidFill>
                <a:srgbClr val="FFBB03"/>
              </a:solidFill>
              <a:effectLst>
                <a:outerShdw blurRad="38100" dist="38100" dir="2700000" algn="tl">
                  <a:srgbClr val="000000"/>
                </a:outerShdw>
              </a:effectLst>
              <a:latin typeface="Marion Regular"/>
              <a:cs typeface="Marion Regular"/>
            </a:endParaRPr>
          </a:p>
        </p:txBody>
      </p:sp>
      <p:pic>
        <p:nvPicPr>
          <p:cNvPr id="2" name="Picture 1" descr="Composite EPS Data.12-27-14-2.pdf"/>
          <p:cNvPicPr>
            <a:picLocks noChangeAspect="1"/>
          </p:cNvPicPr>
          <p:nvPr/>
        </p:nvPicPr>
        <p:blipFill rotWithShape="1">
          <a:blip r:embed="rId2">
            <a:extLst>
              <a:ext uri="{28A0092B-C50C-407E-A947-70E740481C1C}">
                <a14:useLocalDpi xmlns:a14="http://schemas.microsoft.com/office/drawing/2010/main" val="0"/>
              </a:ext>
            </a:extLst>
          </a:blip>
          <a:srcRect l="2131" t="10192" r="7124" b="10425"/>
          <a:stretch/>
        </p:blipFill>
        <p:spPr>
          <a:xfrm>
            <a:off x="640960" y="1032934"/>
            <a:ext cx="10738241" cy="5444067"/>
          </a:xfrm>
          <a:prstGeom prst="rect">
            <a:avLst/>
          </a:prstGeom>
        </p:spPr>
      </p:pic>
    </p:spTree>
    <p:extLst>
      <p:ext uri="{BB962C8B-B14F-4D97-AF65-F5344CB8AC3E}">
        <p14:creationId xmlns:p14="http://schemas.microsoft.com/office/powerpoint/2010/main" val="3591965529"/>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xmlns:p14="http://schemas.microsoft.com/office/powerpoint/2010/main" spd="slow">
        <p:blinds dir="vert"/>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Number Placeholder 5"/>
          <p:cNvSpPr>
            <a:spLocks noGrp="1"/>
          </p:cNvSpPr>
          <p:nvPr>
            <p:ph type="sldNum" sz="quarter" idx="12"/>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charset="0"/>
                <a:ea typeface="ＭＳ Ｐゴシック" charset="0"/>
                <a:cs typeface="ＭＳ Ｐゴシック" charset="0"/>
              </a:defRPr>
            </a:lvl1pPr>
            <a:lvl2pPr marL="37931725" indent="-37474525">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fld id="{B5E72725-7A0A-0C44-9A44-2AA4D8141FAB}" type="slidenum">
              <a:rPr lang="en-US" sz="1200">
                <a:latin typeface="+mn-lt"/>
              </a:rPr>
              <a:pPr/>
              <a:t>8</a:t>
            </a:fld>
            <a:endParaRPr lang="en-US" sz="1200" dirty="0">
              <a:latin typeface="+mn-lt"/>
            </a:endParaRPr>
          </a:p>
        </p:txBody>
      </p:sp>
      <p:sp>
        <p:nvSpPr>
          <p:cNvPr id="523266" name="Rectangle 2"/>
          <p:cNvSpPr>
            <a:spLocks noGrp="1" noRot="1" noChangeArrowheads="1"/>
          </p:cNvSpPr>
          <p:nvPr>
            <p:ph type="title"/>
          </p:nvPr>
        </p:nvSpPr>
        <p:spPr>
          <a:xfrm>
            <a:off x="505673" y="304800"/>
            <a:ext cx="11359992" cy="1143000"/>
          </a:xfrm>
        </p:spPr>
        <p:txBody>
          <a:bodyPr>
            <a:noAutofit/>
          </a:bodyPr>
          <a:lstStyle/>
          <a:p>
            <a:pPr eaLnBrk="1" hangingPunct="1"/>
            <a:r>
              <a:rPr lang="en-US" sz="4800" b="1" spc="200" dirty="0">
                <a:solidFill>
                  <a:srgbClr val="800000"/>
                </a:solidFill>
                <a:latin typeface="Marion Regular"/>
                <a:cs typeface="Marion Regular"/>
              </a:rPr>
              <a:t>Interpreting “</a:t>
            </a:r>
            <a:r>
              <a:rPr lang="en-US" sz="4800" b="1" spc="200" dirty="0" smtClean="0">
                <a:solidFill>
                  <a:srgbClr val="800000"/>
                </a:solidFill>
                <a:latin typeface="Marion Regular"/>
                <a:cs typeface="Marion Regular"/>
              </a:rPr>
              <a:t>Reasonable Suspicion</a:t>
            </a:r>
            <a:r>
              <a:rPr lang="en-US" sz="4800" b="1" spc="200" dirty="0">
                <a:solidFill>
                  <a:srgbClr val="800000"/>
                </a:solidFill>
                <a:latin typeface="Marion Regular"/>
                <a:cs typeface="Marion Regular"/>
              </a:rPr>
              <a:t>” </a:t>
            </a:r>
          </a:p>
        </p:txBody>
      </p:sp>
      <p:pic>
        <p:nvPicPr>
          <p:cNvPr id="3" name="Picture 2"/>
          <p:cNvPicPr>
            <a:picLocks noChangeAspect="1"/>
          </p:cNvPicPr>
          <p:nvPr/>
        </p:nvPicPr>
        <p:blipFill>
          <a:blip r:embed="rId3"/>
          <a:stretch>
            <a:fillRect/>
          </a:stretch>
        </p:blipFill>
        <p:spPr>
          <a:xfrm>
            <a:off x="2641600" y="2209801"/>
            <a:ext cx="6299200" cy="3500351"/>
          </a:xfrm>
          <a:prstGeom prst="rect">
            <a:avLst/>
          </a:prstGeom>
        </p:spPr>
      </p:pic>
      <p:pic>
        <p:nvPicPr>
          <p:cNvPr id="4" name="Picture 3"/>
          <p:cNvPicPr>
            <a:picLocks noChangeAspect="1"/>
          </p:cNvPicPr>
          <p:nvPr/>
        </p:nvPicPr>
        <p:blipFill>
          <a:blip r:embed="rId4"/>
          <a:stretch>
            <a:fillRect/>
          </a:stretch>
        </p:blipFill>
        <p:spPr>
          <a:xfrm>
            <a:off x="711200" y="1845454"/>
            <a:ext cx="10703904" cy="4402946"/>
          </a:xfrm>
          <a:prstGeom prst="rect">
            <a:avLst/>
          </a:prstGeom>
        </p:spPr>
      </p:pic>
    </p:spTree>
    <p:extLst>
      <p:ext uri="{BB962C8B-B14F-4D97-AF65-F5344CB8AC3E}">
        <p14:creationId xmlns:p14="http://schemas.microsoft.com/office/powerpoint/2010/main" val="52233216"/>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xmlns:p14="http://schemas.microsoft.com/office/powerpoint/2010/mai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strVal val="#ppt_w*0.70"/>
                                          </p:val>
                                        </p:tav>
                                        <p:tav tm="100000">
                                          <p:val>
                                            <p:strVal val="#ppt_w"/>
                                          </p:val>
                                        </p:tav>
                                      </p:tavLst>
                                    </p:anim>
                                    <p:anim calcmode="lin" valueType="num">
                                      <p:cBhvr>
                                        <p:cTn id="8" dur="1000" fill="hold"/>
                                        <p:tgtEl>
                                          <p:spTgt spid="3"/>
                                        </p:tgtEl>
                                        <p:attrNameLst>
                                          <p:attrName>ppt_h</p:attrName>
                                        </p:attrNameLst>
                                      </p:cBhvr>
                                      <p:tavLst>
                                        <p:tav tm="0">
                                          <p:val>
                                            <p:strVal val="#ppt_h"/>
                                          </p:val>
                                        </p:tav>
                                        <p:tav tm="100000">
                                          <p:val>
                                            <p:strVal val="#ppt_h"/>
                                          </p:val>
                                        </p:tav>
                                      </p:tavLst>
                                    </p:anim>
                                    <p:animEffect transition="in" filter="fade">
                                      <p:cBhvr>
                                        <p:cTn id="9" dur="10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xit" presetSubtype="4" fill="hold" nodeType="clickEffect">
                                  <p:stCondLst>
                                    <p:cond delay="0"/>
                                  </p:stCondLst>
                                  <p:childTnLst>
                                    <p:animEffect transition="out" filter="wipe(down)">
                                      <p:cBhvr>
                                        <p:cTn id="13" dur="1000"/>
                                        <p:tgtEl>
                                          <p:spTgt spid="3"/>
                                        </p:tgtEl>
                                      </p:cBhvr>
                                    </p:animEffect>
                                    <p:set>
                                      <p:cBhvr>
                                        <p:cTn id="14" dur="1" fill="hold">
                                          <p:stCondLst>
                                            <p:cond delay="999"/>
                                          </p:stCondLst>
                                        </p:cTn>
                                        <p:tgtEl>
                                          <p:spTgt spid="3"/>
                                        </p:tgtEl>
                                        <p:attrNameLst>
                                          <p:attrName>style.visibility</p:attrName>
                                        </p:attrNameLst>
                                      </p:cBhvr>
                                      <p:to>
                                        <p:strVal val="hidden"/>
                                      </p:to>
                                    </p:set>
                                  </p:childTnLst>
                                </p:cTn>
                              </p:par>
                              <p:par>
                                <p:cTn id="15" presetID="22" presetClass="entr" presetSubtype="1"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up)">
                                      <p:cBhvr>
                                        <p:cTn id="1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41120" y="1822524"/>
            <a:ext cx="9266743" cy="3246045"/>
          </a:xfrm>
          <a:prstGeom prst="rect">
            <a:avLst/>
          </a:prstGeom>
        </p:spPr>
      </p:pic>
      <p:sp>
        <p:nvSpPr>
          <p:cNvPr id="3" name="Rectangle 2"/>
          <p:cNvSpPr txBox="1">
            <a:spLocks noRot="1" noChangeArrowheads="1"/>
          </p:cNvSpPr>
          <p:nvPr/>
        </p:nvSpPr>
        <p:spPr>
          <a:xfrm>
            <a:off x="379566" y="412159"/>
            <a:ext cx="11192103"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en-US" sz="6600" b="1" spc="200" dirty="0" smtClean="0">
                <a:solidFill>
                  <a:srgbClr val="800000"/>
                </a:solidFill>
                <a:latin typeface="Marion Regular"/>
                <a:cs typeface="Marion Regular"/>
              </a:rPr>
              <a:t>Circuitous Path of Inquiry</a:t>
            </a:r>
            <a:endParaRPr lang="en-US" sz="6600" b="1" spc="200" dirty="0">
              <a:solidFill>
                <a:srgbClr val="800000"/>
              </a:solidFill>
              <a:latin typeface="Marion Regular"/>
              <a:cs typeface="Marion Regular"/>
            </a:endParaRPr>
          </a:p>
        </p:txBody>
      </p:sp>
      <p:sp>
        <p:nvSpPr>
          <p:cNvPr id="4" name="TextBox 3"/>
          <p:cNvSpPr txBox="1"/>
          <p:nvPr/>
        </p:nvSpPr>
        <p:spPr>
          <a:xfrm>
            <a:off x="270480" y="1963628"/>
            <a:ext cx="4421695" cy="523220"/>
          </a:xfrm>
          <a:prstGeom prst="rect">
            <a:avLst/>
          </a:prstGeom>
          <a:noFill/>
        </p:spPr>
        <p:txBody>
          <a:bodyPr wrap="square" rtlCol="0">
            <a:spAutoFit/>
          </a:bodyPr>
          <a:lstStyle/>
          <a:p>
            <a:pPr algn="ctr">
              <a:defRPr/>
            </a:pPr>
            <a:r>
              <a:rPr lang="en-US" sz="2800" spc="200" dirty="0">
                <a:solidFill>
                  <a:srgbClr val="6787FF"/>
                </a:solidFill>
                <a:latin typeface="Marion Regular"/>
                <a:cs typeface="Marion Regular"/>
              </a:rPr>
              <a:t>Conceptual analysis</a:t>
            </a:r>
          </a:p>
        </p:txBody>
      </p:sp>
      <p:sp>
        <p:nvSpPr>
          <p:cNvPr id="5" name="TextBox 4"/>
          <p:cNvSpPr txBox="1"/>
          <p:nvPr/>
        </p:nvSpPr>
        <p:spPr>
          <a:xfrm>
            <a:off x="881517" y="3797458"/>
            <a:ext cx="3881220" cy="523220"/>
          </a:xfrm>
          <a:prstGeom prst="rect">
            <a:avLst/>
          </a:prstGeom>
          <a:noFill/>
        </p:spPr>
        <p:txBody>
          <a:bodyPr wrap="square" rtlCol="0">
            <a:spAutoFit/>
          </a:bodyPr>
          <a:lstStyle/>
          <a:p>
            <a:pPr algn="ctr">
              <a:defRPr/>
            </a:pPr>
            <a:r>
              <a:rPr lang="en-US" sz="2800" spc="200" dirty="0">
                <a:solidFill>
                  <a:srgbClr val="6787FF"/>
                </a:solidFill>
                <a:latin typeface="Marion Regular"/>
                <a:cs typeface="Marion Regular"/>
              </a:rPr>
              <a:t>Empirical studies</a:t>
            </a:r>
          </a:p>
        </p:txBody>
      </p:sp>
      <p:sp>
        <p:nvSpPr>
          <p:cNvPr id="8" name="TextBox 7"/>
          <p:cNvSpPr txBox="1"/>
          <p:nvPr/>
        </p:nvSpPr>
        <p:spPr>
          <a:xfrm>
            <a:off x="2127580" y="5019860"/>
            <a:ext cx="3881220" cy="1077218"/>
          </a:xfrm>
          <a:prstGeom prst="rect">
            <a:avLst/>
          </a:prstGeom>
          <a:noFill/>
        </p:spPr>
        <p:txBody>
          <a:bodyPr wrap="square" rtlCol="0">
            <a:spAutoFit/>
          </a:bodyPr>
          <a:lstStyle/>
          <a:p>
            <a:pPr algn="ctr">
              <a:defRPr/>
            </a:pPr>
            <a:r>
              <a:rPr lang="en-US" sz="3200" b="1" u="sng" spc="200" dirty="0">
                <a:solidFill>
                  <a:srgbClr val="6787FF"/>
                </a:solidFill>
                <a:latin typeface="Marion Regular"/>
                <a:cs typeface="Marion Regular"/>
              </a:rPr>
              <a:t>Policy &amp; program development</a:t>
            </a:r>
          </a:p>
        </p:txBody>
      </p:sp>
      <p:pic>
        <p:nvPicPr>
          <p:cNvPr id="12" name="Picture 11" descr="Question Mark.png"/>
          <p:cNvPicPr>
            <a:picLocks noChangeAspect="1"/>
          </p:cNvPicPr>
          <p:nvPr/>
        </p:nvPicPr>
        <p:blipFill rotWithShape="1">
          <a:blip r:embed="rId3">
            <a:extLst>
              <a:ext uri="{28A0092B-C50C-407E-A947-70E740481C1C}">
                <a14:useLocalDpi xmlns:a14="http://schemas.microsoft.com/office/drawing/2010/main" val="0"/>
              </a:ext>
            </a:extLst>
          </a:blip>
          <a:srcRect l="7966" b="45670"/>
          <a:stretch/>
        </p:blipFill>
        <p:spPr>
          <a:xfrm>
            <a:off x="9748896" y="3572343"/>
            <a:ext cx="2069729" cy="2036344"/>
          </a:xfrm>
          <a:prstGeom prst="rect">
            <a:avLst/>
          </a:prstGeom>
        </p:spPr>
      </p:pic>
    </p:spTree>
    <p:extLst>
      <p:ext uri="{BB962C8B-B14F-4D97-AF65-F5344CB8AC3E}">
        <p14:creationId xmlns:p14="http://schemas.microsoft.com/office/powerpoint/2010/main" val="2585561023"/>
      </p:ext>
    </p:extLst>
  </p:cSld>
  <p:clrMapOvr>
    <a:masterClrMapping/>
  </p:clrMapOvr>
  <mc:AlternateContent xmlns:mc="http://schemas.openxmlformats.org/markup-compatibility/2006" xmlns:p14="http://schemas.microsoft.com/office/powerpoint/2010/main">
    <mc:Choice Requires="p14">
      <p:transition spd="slow" p14:dur="1700">
        <p14:prism isContent="1"/>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9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199917" y="0"/>
            <a:ext cx="11677508" cy="2175276"/>
          </a:xfrm>
          <a:prstGeom prst="rect">
            <a:avLst/>
          </a:prstGeom>
        </p:spPr>
      </p:pic>
      <p:sp>
        <p:nvSpPr>
          <p:cNvPr id="7" name="Rectangle 2"/>
          <p:cNvSpPr txBox="1">
            <a:spLocks noRot="1" noChangeArrowheads="1"/>
          </p:cNvSpPr>
          <p:nvPr/>
        </p:nvSpPr>
        <p:spPr>
          <a:xfrm>
            <a:off x="2308177" y="623111"/>
            <a:ext cx="8146308"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n-US" sz="6600" b="1" spc="200" dirty="0" smtClean="0">
                <a:solidFill>
                  <a:srgbClr val="800000"/>
                </a:solidFill>
                <a:latin typeface="Marion Regular"/>
                <a:cs typeface="Marion Regular"/>
              </a:rPr>
              <a:t>Policy &amp; Programs</a:t>
            </a:r>
            <a:endParaRPr lang="en-US" sz="6600" b="1" spc="200" dirty="0">
              <a:solidFill>
                <a:srgbClr val="800000"/>
              </a:solidFill>
              <a:latin typeface="Marion Regular"/>
              <a:cs typeface="Marion Regular"/>
            </a:endParaRPr>
          </a:p>
        </p:txBody>
      </p:sp>
      <p:sp>
        <p:nvSpPr>
          <p:cNvPr id="8" name="Rectangle 7"/>
          <p:cNvSpPr/>
          <p:nvPr/>
        </p:nvSpPr>
        <p:spPr>
          <a:xfrm>
            <a:off x="402039" y="2497008"/>
            <a:ext cx="11451866" cy="3662541"/>
          </a:xfrm>
          <a:prstGeom prst="rect">
            <a:avLst/>
          </a:prstGeom>
        </p:spPr>
        <p:txBody>
          <a:bodyPr wrap="square">
            <a:spAutoFit/>
          </a:bodyPr>
          <a:lstStyle/>
          <a:p>
            <a:r>
              <a:rPr lang="en-US" sz="2800" b="1" i="1" dirty="0" smtClean="0">
                <a:solidFill>
                  <a:srgbClr val="6787FF"/>
                </a:solidFill>
                <a:latin typeface="Marion Regular"/>
                <a:cs typeface="Marion Regular"/>
              </a:rPr>
              <a:t>Ethics </a:t>
            </a:r>
            <a:r>
              <a:rPr lang="en-US" sz="2800" b="1" i="1" dirty="0">
                <a:solidFill>
                  <a:srgbClr val="6787FF"/>
                </a:solidFill>
                <a:latin typeface="Marion Regular"/>
                <a:cs typeface="Marion Regular"/>
              </a:rPr>
              <a:t>&amp; Child </a:t>
            </a:r>
            <a:r>
              <a:rPr lang="en-US" sz="2800" b="1" i="1" dirty="0" smtClean="0">
                <a:solidFill>
                  <a:srgbClr val="6787FF"/>
                </a:solidFill>
                <a:latin typeface="Marion Regular"/>
                <a:cs typeface="Marion Regular"/>
              </a:rPr>
              <a:t>Abuse</a:t>
            </a:r>
            <a:r>
              <a:rPr lang="en-US" sz="2800" b="1" dirty="0" smtClean="0">
                <a:solidFill>
                  <a:srgbClr val="6787FF"/>
                </a:solidFill>
                <a:latin typeface="Marion Regular"/>
                <a:cs typeface="Marion Regular"/>
              </a:rPr>
              <a:t>  </a:t>
            </a:r>
            <a:r>
              <a:rPr lang="en-US" sz="2800" dirty="0" smtClean="0">
                <a:latin typeface="Marion Regular"/>
                <a:cs typeface="Marion Regular"/>
              </a:rPr>
              <a:t>–</a:t>
            </a:r>
            <a:r>
              <a:rPr lang="en-US" sz="2400" u="sng" dirty="0" smtClean="0">
                <a:latin typeface="Marion Regular"/>
                <a:cs typeface="Marion Regular"/>
              </a:rPr>
              <a:t>Bioethics </a:t>
            </a:r>
            <a:r>
              <a:rPr lang="en-US" sz="2400" u="sng" dirty="0">
                <a:latin typeface="Marion Regular"/>
                <a:cs typeface="Marion Regular"/>
              </a:rPr>
              <a:t>for Clinicians</a:t>
            </a:r>
            <a:r>
              <a:rPr lang="en-US" sz="2400" dirty="0">
                <a:latin typeface="Marion Regular"/>
                <a:cs typeface="Marion Regular"/>
              </a:rPr>
              <a:t>, Cambridge University Press (2008)</a:t>
            </a:r>
          </a:p>
          <a:p>
            <a:endParaRPr lang="en-US" sz="2800" dirty="0">
              <a:latin typeface="Marion Regular"/>
              <a:cs typeface="Marion Regular"/>
            </a:endParaRPr>
          </a:p>
          <a:p>
            <a:pPr>
              <a:spcAft>
                <a:spcPts val="1800"/>
              </a:spcAft>
            </a:pPr>
            <a:r>
              <a:rPr lang="en-US" sz="2800" b="1" i="1" dirty="0" smtClean="0">
                <a:solidFill>
                  <a:srgbClr val="6787FF"/>
                </a:solidFill>
                <a:latin typeface="Marion Regular"/>
                <a:cs typeface="Marion Regular"/>
              </a:rPr>
              <a:t>Reasonable Suspicion: </a:t>
            </a:r>
            <a:r>
              <a:rPr lang="en-US" sz="2800" b="1" i="1" dirty="0">
                <a:solidFill>
                  <a:srgbClr val="6787FF"/>
                </a:solidFill>
                <a:latin typeface="Marion Regular"/>
                <a:cs typeface="Marion Regular"/>
              </a:rPr>
              <a:t>Finding A Common </a:t>
            </a:r>
            <a:r>
              <a:rPr lang="en-US" sz="2800" b="1" i="1" dirty="0" smtClean="0">
                <a:solidFill>
                  <a:srgbClr val="6787FF"/>
                </a:solidFill>
                <a:latin typeface="Marion Regular"/>
                <a:cs typeface="Marion Regular"/>
              </a:rPr>
              <a:t>Language</a:t>
            </a:r>
            <a:endParaRPr lang="en-US" sz="2400" dirty="0" smtClean="0">
              <a:latin typeface="Marion Regular"/>
              <a:cs typeface="Marion Regular"/>
            </a:endParaRPr>
          </a:p>
          <a:p>
            <a:endParaRPr lang="en-US" sz="2000" dirty="0">
              <a:latin typeface="Marion Regular"/>
              <a:cs typeface="Marion Regular"/>
            </a:endParaRPr>
          </a:p>
          <a:p>
            <a:r>
              <a:rPr lang="en-US" sz="2800" b="1" i="1" dirty="0">
                <a:solidFill>
                  <a:srgbClr val="6787FF"/>
                </a:solidFill>
                <a:latin typeface="Marion Regular"/>
                <a:cs typeface="Marion Regular"/>
              </a:rPr>
              <a:t>What is Reasonable Suspicion of Child Abuse?</a:t>
            </a:r>
            <a:r>
              <a:rPr lang="en-US" sz="2800" i="1" dirty="0" smtClean="0">
                <a:latin typeface="Marion Regular"/>
                <a:cs typeface="Marion Regular"/>
              </a:rPr>
              <a:t>   </a:t>
            </a:r>
            <a:endParaRPr lang="en-US" sz="2400" dirty="0" smtClean="0">
              <a:latin typeface="Marion Regular"/>
              <a:cs typeface="Marion Regular"/>
            </a:endParaRPr>
          </a:p>
          <a:p>
            <a:endParaRPr lang="en-US" sz="2400" dirty="0">
              <a:latin typeface="Marion Regular"/>
              <a:cs typeface="Marion Regular"/>
            </a:endParaRPr>
          </a:p>
          <a:p>
            <a:pPr>
              <a:spcAft>
                <a:spcPts val="600"/>
              </a:spcAft>
            </a:pPr>
            <a:r>
              <a:rPr lang="en-US" sz="2800" b="1" i="1" dirty="0" smtClean="0">
                <a:solidFill>
                  <a:srgbClr val="800000"/>
                </a:solidFill>
                <a:latin typeface="Marion Regular"/>
                <a:cs typeface="Marion Regular"/>
              </a:rPr>
              <a:t>Look Out for Child Abuse </a:t>
            </a:r>
            <a:r>
              <a:rPr lang="en-US" sz="2800" dirty="0">
                <a:latin typeface="Marion Regular"/>
                <a:cs typeface="Marion Regular"/>
              </a:rPr>
              <a:t>w</a:t>
            </a:r>
            <a:r>
              <a:rPr lang="en-US" sz="2800" dirty="0" smtClean="0">
                <a:latin typeface="Marion Regular"/>
                <a:cs typeface="Marion Regular"/>
              </a:rPr>
              <a:t>ebsite</a:t>
            </a:r>
          </a:p>
          <a:p>
            <a:r>
              <a:rPr lang="en-US" sz="2800" dirty="0" smtClean="0">
                <a:latin typeface="Marion Regular"/>
                <a:cs typeface="Marion Regular"/>
              </a:rPr>
              <a:t>	Pennsylvania’s 1</a:t>
            </a:r>
            <a:r>
              <a:rPr lang="en-US" sz="2800" baseline="30000" dirty="0" smtClean="0">
                <a:latin typeface="Marion Regular"/>
                <a:cs typeface="Marion Regular"/>
              </a:rPr>
              <a:t>st</a:t>
            </a:r>
            <a:r>
              <a:rPr lang="en-US" sz="2800" dirty="0" smtClean="0">
                <a:latin typeface="Marion Regular"/>
                <a:cs typeface="Marion Regular"/>
              </a:rPr>
              <a:t> online tool for reporting suspected abuse</a:t>
            </a:r>
            <a:endParaRPr lang="en-US" sz="2800" dirty="0">
              <a:latin typeface="Marion Regular"/>
              <a:cs typeface="Marion Regular"/>
            </a:endParaRPr>
          </a:p>
        </p:txBody>
      </p:sp>
      <p:sp>
        <p:nvSpPr>
          <p:cNvPr id="2" name="TextBox 1"/>
          <p:cNvSpPr txBox="1"/>
          <p:nvPr/>
        </p:nvSpPr>
        <p:spPr>
          <a:xfrm>
            <a:off x="9102107" y="3374618"/>
            <a:ext cx="2845878" cy="830997"/>
          </a:xfrm>
          <a:prstGeom prst="rect">
            <a:avLst/>
          </a:prstGeom>
          <a:noFill/>
        </p:spPr>
        <p:txBody>
          <a:bodyPr wrap="square" rtlCol="0">
            <a:spAutoFit/>
          </a:bodyPr>
          <a:lstStyle/>
          <a:p>
            <a:r>
              <a:rPr lang="en-US" sz="2400" u="sng" dirty="0" smtClean="0">
                <a:latin typeface="Marion Regular"/>
                <a:cs typeface="Marion Regular"/>
              </a:rPr>
              <a:t>J</a:t>
            </a:r>
            <a:r>
              <a:rPr lang="en-US" sz="2400" u="sng" dirty="0">
                <a:latin typeface="Marion Regular"/>
                <a:cs typeface="Marion Regular"/>
              </a:rPr>
              <a:t>. Law, Medicine, &amp; Ethics</a:t>
            </a:r>
            <a:r>
              <a:rPr lang="en-US" sz="2400" dirty="0">
                <a:latin typeface="Marion Regular"/>
                <a:cs typeface="Marion Regular"/>
              </a:rPr>
              <a:t> (2011)</a:t>
            </a:r>
            <a:endParaRPr lang="en-US" sz="2400" dirty="0"/>
          </a:p>
        </p:txBody>
      </p:sp>
      <p:sp>
        <p:nvSpPr>
          <p:cNvPr id="9" name="TextBox 8"/>
          <p:cNvSpPr txBox="1"/>
          <p:nvPr/>
        </p:nvSpPr>
        <p:spPr>
          <a:xfrm>
            <a:off x="8231387" y="4314804"/>
            <a:ext cx="3622518" cy="461665"/>
          </a:xfrm>
          <a:prstGeom prst="rect">
            <a:avLst/>
          </a:prstGeom>
          <a:noFill/>
        </p:spPr>
        <p:txBody>
          <a:bodyPr wrap="square" rtlCol="0">
            <a:spAutoFit/>
          </a:bodyPr>
          <a:lstStyle/>
          <a:p>
            <a:r>
              <a:rPr lang="en-US" sz="2400" u="sng" dirty="0" smtClean="0">
                <a:latin typeface="Marion Regular"/>
                <a:cs typeface="Marion Regular"/>
              </a:rPr>
              <a:t>J</a:t>
            </a:r>
            <a:r>
              <a:rPr lang="en-US" sz="2400" u="sng" dirty="0">
                <a:latin typeface="Marion Regular"/>
                <a:cs typeface="Marion Regular"/>
              </a:rPr>
              <a:t>. </a:t>
            </a:r>
            <a:r>
              <a:rPr lang="en-US" sz="2400" u="sng" dirty="0" smtClean="0">
                <a:latin typeface="Marion Regular"/>
                <a:cs typeface="Marion Regular"/>
              </a:rPr>
              <a:t>Public Welfare</a:t>
            </a:r>
            <a:r>
              <a:rPr lang="en-US" sz="2400" dirty="0" smtClean="0">
                <a:latin typeface="Marion Regular"/>
                <a:cs typeface="Marion Regular"/>
              </a:rPr>
              <a:t> </a:t>
            </a:r>
            <a:r>
              <a:rPr lang="en-US" sz="2400" dirty="0">
                <a:latin typeface="Marion Regular"/>
                <a:cs typeface="Marion Regular"/>
              </a:rPr>
              <a:t>(</a:t>
            </a:r>
            <a:r>
              <a:rPr lang="en-US" sz="2400" dirty="0" smtClean="0">
                <a:latin typeface="Marion Regular"/>
                <a:cs typeface="Marion Regular"/>
              </a:rPr>
              <a:t>2012)</a:t>
            </a:r>
            <a:endParaRPr lang="en-US" sz="2400" dirty="0"/>
          </a:p>
        </p:txBody>
      </p:sp>
    </p:spTree>
    <p:extLst>
      <p:ext uri="{BB962C8B-B14F-4D97-AF65-F5344CB8AC3E}">
        <p14:creationId xmlns:p14="http://schemas.microsoft.com/office/powerpoint/2010/main" val="3079852828"/>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xmlns:p14="http://schemas.microsoft.com/office/powerpoint/2010/mai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8">
                                            <p:txEl>
                                              <p:pRg st="6" end="6"/>
                                            </p:txEl>
                                          </p:spTgt>
                                        </p:tgtEl>
                                        <p:attrNameLst>
                                          <p:attrName>style.visibility</p:attrName>
                                        </p:attrNameLst>
                                      </p:cBhvr>
                                      <p:to>
                                        <p:strVal val="visible"/>
                                      </p:to>
                                    </p:set>
                                    <p:animEffect transition="in" filter="wipe(up)">
                                      <p:cBhvr>
                                        <p:cTn id="7" dur="700"/>
                                        <p:tgtEl>
                                          <p:spTgt spid="8">
                                            <p:txEl>
                                              <p:pRg st="6" end="6"/>
                                            </p:txEl>
                                          </p:spTgt>
                                        </p:tgtEl>
                                      </p:cBhvr>
                                    </p:animEffect>
                                  </p:childTnLst>
                                </p:cTn>
                              </p:par>
                            </p:childTnLst>
                          </p:cTn>
                        </p:par>
                        <p:par>
                          <p:cTn id="8" fill="hold">
                            <p:stCondLst>
                              <p:cond delay="700"/>
                            </p:stCondLst>
                            <p:childTnLst>
                              <p:par>
                                <p:cTn id="9" presetID="22" presetClass="entr" presetSubtype="8" fill="hold" nodeType="afterEffect">
                                  <p:stCondLst>
                                    <p:cond delay="0"/>
                                  </p:stCondLst>
                                  <p:childTnLst>
                                    <p:set>
                                      <p:cBhvr>
                                        <p:cTn id="10" dur="1" fill="hold">
                                          <p:stCondLst>
                                            <p:cond delay="0"/>
                                          </p:stCondLst>
                                        </p:cTn>
                                        <p:tgtEl>
                                          <p:spTgt spid="8">
                                            <p:txEl>
                                              <p:pRg st="7" end="7"/>
                                            </p:txEl>
                                          </p:spTgt>
                                        </p:tgtEl>
                                        <p:attrNameLst>
                                          <p:attrName>style.visibility</p:attrName>
                                        </p:attrNameLst>
                                      </p:cBhvr>
                                      <p:to>
                                        <p:strVal val="visible"/>
                                      </p:to>
                                    </p:set>
                                    <p:animEffect transition="in" filter="wipe(left)">
                                      <p:cBhvr>
                                        <p:cTn id="11" dur="900"/>
                                        <p:tgtEl>
                                          <p:spTgt spid="8">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88159" y="1834282"/>
            <a:ext cx="9266743" cy="3246045"/>
          </a:xfrm>
          <a:prstGeom prst="rect">
            <a:avLst/>
          </a:prstGeom>
        </p:spPr>
      </p:pic>
      <p:sp>
        <p:nvSpPr>
          <p:cNvPr id="3" name="Rectangle 2"/>
          <p:cNvSpPr txBox="1">
            <a:spLocks noRot="1" noChangeArrowheads="1"/>
          </p:cNvSpPr>
          <p:nvPr/>
        </p:nvSpPr>
        <p:spPr>
          <a:xfrm>
            <a:off x="379566" y="412159"/>
            <a:ext cx="11192103"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en-US" sz="6600" b="1" spc="200" dirty="0" smtClean="0">
                <a:solidFill>
                  <a:srgbClr val="800000"/>
                </a:solidFill>
                <a:latin typeface="Marion Regular"/>
                <a:cs typeface="Marion Regular"/>
              </a:rPr>
              <a:t>Circuitous Path of Inquiry</a:t>
            </a:r>
            <a:endParaRPr lang="en-US" sz="6600" b="1" spc="200" dirty="0">
              <a:solidFill>
                <a:srgbClr val="800000"/>
              </a:solidFill>
              <a:latin typeface="Marion Regular"/>
              <a:cs typeface="Marion Regular"/>
            </a:endParaRPr>
          </a:p>
        </p:txBody>
      </p:sp>
      <p:sp>
        <p:nvSpPr>
          <p:cNvPr id="4" name="TextBox 3"/>
          <p:cNvSpPr txBox="1"/>
          <p:nvPr/>
        </p:nvSpPr>
        <p:spPr>
          <a:xfrm>
            <a:off x="270480" y="1963628"/>
            <a:ext cx="4421695" cy="523220"/>
          </a:xfrm>
          <a:prstGeom prst="rect">
            <a:avLst/>
          </a:prstGeom>
          <a:noFill/>
        </p:spPr>
        <p:txBody>
          <a:bodyPr wrap="square" rtlCol="0">
            <a:spAutoFit/>
          </a:bodyPr>
          <a:lstStyle/>
          <a:p>
            <a:pPr algn="ctr">
              <a:defRPr/>
            </a:pPr>
            <a:r>
              <a:rPr lang="en-US" sz="2800" spc="200" dirty="0">
                <a:solidFill>
                  <a:srgbClr val="6787FF"/>
                </a:solidFill>
                <a:latin typeface="Marion Regular"/>
                <a:cs typeface="Marion Regular"/>
              </a:rPr>
              <a:t>Conceptual analysis</a:t>
            </a:r>
          </a:p>
        </p:txBody>
      </p:sp>
      <p:sp>
        <p:nvSpPr>
          <p:cNvPr id="5" name="TextBox 4"/>
          <p:cNvSpPr txBox="1"/>
          <p:nvPr/>
        </p:nvSpPr>
        <p:spPr>
          <a:xfrm>
            <a:off x="881517" y="3797458"/>
            <a:ext cx="3881220" cy="523220"/>
          </a:xfrm>
          <a:prstGeom prst="rect">
            <a:avLst/>
          </a:prstGeom>
          <a:noFill/>
        </p:spPr>
        <p:txBody>
          <a:bodyPr wrap="square" rtlCol="0">
            <a:spAutoFit/>
          </a:bodyPr>
          <a:lstStyle/>
          <a:p>
            <a:pPr algn="ctr">
              <a:defRPr/>
            </a:pPr>
            <a:r>
              <a:rPr lang="en-US" sz="2800" spc="200" dirty="0">
                <a:solidFill>
                  <a:srgbClr val="6787FF"/>
                </a:solidFill>
                <a:latin typeface="Marion Regular"/>
                <a:cs typeface="Marion Regular"/>
              </a:rPr>
              <a:t>Empirical studies</a:t>
            </a:r>
          </a:p>
        </p:txBody>
      </p:sp>
      <p:sp>
        <p:nvSpPr>
          <p:cNvPr id="8" name="TextBox 7"/>
          <p:cNvSpPr txBox="1"/>
          <p:nvPr/>
        </p:nvSpPr>
        <p:spPr>
          <a:xfrm>
            <a:off x="2127580" y="5019860"/>
            <a:ext cx="3881220" cy="954107"/>
          </a:xfrm>
          <a:prstGeom prst="rect">
            <a:avLst/>
          </a:prstGeom>
          <a:noFill/>
        </p:spPr>
        <p:txBody>
          <a:bodyPr wrap="square" rtlCol="0">
            <a:spAutoFit/>
          </a:bodyPr>
          <a:lstStyle/>
          <a:p>
            <a:pPr algn="ctr">
              <a:defRPr/>
            </a:pPr>
            <a:r>
              <a:rPr lang="en-US" sz="2800" spc="200" dirty="0">
                <a:solidFill>
                  <a:srgbClr val="6787FF"/>
                </a:solidFill>
                <a:latin typeface="Marion Regular"/>
                <a:cs typeface="Marion Regular"/>
              </a:rPr>
              <a:t>Policy &amp; program development</a:t>
            </a:r>
          </a:p>
        </p:txBody>
      </p:sp>
      <p:sp>
        <p:nvSpPr>
          <p:cNvPr id="9" name="TextBox 8"/>
          <p:cNvSpPr txBox="1"/>
          <p:nvPr/>
        </p:nvSpPr>
        <p:spPr>
          <a:xfrm>
            <a:off x="8310780" y="2902919"/>
            <a:ext cx="3881220" cy="1323439"/>
          </a:xfrm>
          <a:prstGeom prst="rect">
            <a:avLst/>
          </a:prstGeom>
          <a:noFill/>
          <a:ln>
            <a:noFill/>
          </a:ln>
        </p:spPr>
        <p:txBody>
          <a:bodyPr wrap="square" rtlCol="0">
            <a:spAutoFit/>
          </a:bodyPr>
          <a:lstStyle/>
          <a:p>
            <a:pPr algn="ctr">
              <a:defRPr/>
            </a:pPr>
            <a:r>
              <a:rPr lang="en-US" sz="4000" b="1" u="sng" spc="200" dirty="0" smtClean="0">
                <a:solidFill>
                  <a:srgbClr val="6787FF"/>
                </a:solidFill>
                <a:latin typeface="Marion Regular"/>
                <a:cs typeface="Marion Regular"/>
              </a:rPr>
              <a:t>Educational</a:t>
            </a:r>
          </a:p>
          <a:p>
            <a:pPr algn="ctr">
              <a:spcAft>
                <a:spcPts val="6000"/>
              </a:spcAft>
              <a:defRPr/>
            </a:pPr>
            <a:r>
              <a:rPr lang="en-US" sz="4000" b="1" u="sng" spc="200" dirty="0" smtClean="0">
                <a:solidFill>
                  <a:srgbClr val="6787FF"/>
                </a:solidFill>
                <a:latin typeface="Marion Regular"/>
                <a:cs typeface="Marion Regular"/>
              </a:rPr>
              <a:t>Innovation</a:t>
            </a:r>
            <a:endParaRPr lang="en-US" sz="4000" u="sng" dirty="0">
              <a:solidFill>
                <a:srgbClr val="6787FF"/>
              </a:solidFill>
            </a:endParaRPr>
          </a:p>
        </p:txBody>
      </p:sp>
      <p:pic>
        <p:nvPicPr>
          <p:cNvPr id="10" name="Content Placehold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75328" y="4243282"/>
            <a:ext cx="2101792" cy="2038563"/>
          </a:xfrm>
          <a:prstGeom prst="rect">
            <a:avLst/>
          </a:prstGeom>
        </p:spPr>
      </p:pic>
    </p:spTree>
    <p:extLst>
      <p:ext uri="{BB962C8B-B14F-4D97-AF65-F5344CB8AC3E}">
        <p14:creationId xmlns:p14="http://schemas.microsoft.com/office/powerpoint/2010/main" val="734009955"/>
      </p:ext>
    </p:extLst>
  </p:cSld>
  <p:clrMapOvr>
    <a:masterClrMapping/>
  </p:clrMapOvr>
  <mc:AlternateContent xmlns:mc="http://schemas.openxmlformats.org/markup-compatibility/2006" xmlns:p14="http://schemas.microsoft.com/office/powerpoint/2010/main">
    <mc:Choice Requires="p14">
      <p:transition spd="slow" p14:dur="1700">
        <p14:prism isContent="1"/>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800"/>
                                        <p:tgtEl>
                                          <p:spTgt spid="9"/>
                                        </p:tgtEl>
                                      </p:cBhvr>
                                    </p:animEffect>
                                  </p:childTnLst>
                                </p:cTn>
                              </p:par>
                            </p:childTnLst>
                          </p:cTn>
                        </p:par>
                        <p:par>
                          <p:cTn id="8" fill="hold">
                            <p:stCondLst>
                              <p:cond delay="800"/>
                            </p:stCondLst>
                            <p:childTnLst>
                              <p:par>
                                <p:cTn id="9" presetID="22" presetClass="entr" presetSubtype="8"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left)">
                                      <p:cBhvr>
                                        <p:cTn id="11" dur="12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6290" name="Rectangle 2"/>
          <p:cNvSpPr>
            <a:spLocks noGrp="1" noRot="1" noChangeArrowheads="1"/>
          </p:cNvSpPr>
          <p:nvPr>
            <p:ph type="title" idx="4294967295"/>
          </p:nvPr>
        </p:nvSpPr>
        <p:spPr>
          <a:xfrm>
            <a:off x="497165" y="353367"/>
            <a:ext cx="5500346" cy="1325563"/>
          </a:xfrm>
        </p:spPr>
        <p:txBody>
          <a:bodyPr>
            <a:normAutofit/>
          </a:bodyPr>
          <a:lstStyle/>
          <a:p>
            <a:pPr>
              <a:defRPr/>
            </a:pPr>
            <a:r>
              <a:rPr lang="en-US" b="1" spc="200" dirty="0" smtClean="0">
                <a:solidFill>
                  <a:srgbClr val="800000"/>
                </a:solidFill>
                <a:latin typeface="Marion Regular"/>
                <a:cs typeface="Marion Regular"/>
              </a:rPr>
              <a:t>Who to Help First</a:t>
            </a:r>
            <a:endParaRPr lang="en-US" b="1" spc="200" dirty="0">
              <a:solidFill>
                <a:srgbClr val="800000"/>
              </a:solidFill>
              <a:latin typeface="Marion Regular"/>
              <a:cs typeface="Marion Regular"/>
            </a:endParaRPr>
          </a:p>
        </p:txBody>
      </p:sp>
      <p:sp>
        <p:nvSpPr>
          <p:cNvPr id="396291" name="Rectangle 3"/>
          <p:cNvSpPr>
            <a:spLocks noGrp="1" noRot="1" noChangeArrowheads="1"/>
          </p:cNvSpPr>
          <p:nvPr>
            <p:ph type="body" idx="4294967295"/>
          </p:nvPr>
        </p:nvSpPr>
        <p:spPr>
          <a:xfrm>
            <a:off x="789903" y="3528098"/>
            <a:ext cx="5830877" cy="3021248"/>
          </a:xfrm>
        </p:spPr>
        <p:txBody>
          <a:bodyPr/>
          <a:lstStyle/>
          <a:p>
            <a:pPr>
              <a:buClr>
                <a:srgbClr val="800000"/>
              </a:buClr>
              <a:buSzPct val="90000"/>
              <a:defRPr/>
            </a:pPr>
            <a:r>
              <a:rPr lang="en-US" sz="3200" dirty="0">
                <a:solidFill>
                  <a:srgbClr val="0070C0"/>
                </a:solidFill>
                <a:latin typeface="Marion Regular"/>
                <a:ea typeface="+mj-ea"/>
                <a:cs typeface="Marion Regular"/>
              </a:rPr>
              <a:t>Childcare providers (CCPs)</a:t>
            </a:r>
          </a:p>
          <a:p>
            <a:pPr marL="914400" lvl="2" indent="-457200">
              <a:spcBef>
                <a:spcPts val="1000"/>
              </a:spcBef>
              <a:buClr>
                <a:srgbClr val="800000"/>
              </a:buClr>
              <a:buSzPct val="90000"/>
              <a:buFont typeface="Lucida Grande"/>
              <a:buChar char="⏤"/>
              <a:defRPr/>
            </a:pPr>
            <a:r>
              <a:rPr lang="en-US" sz="2800" dirty="0" smtClean="0">
                <a:solidFill>
                  <a:srgbClr val="0070C0"/>
                </a:solidFill>
                <a:latin typeface="Marion Regular"/>
                <a:ea typeface="+mj-ea"/>
                <a:cs typeface="Marion Regular"/>
              </a:rPr>
              <a:t>8</a:t>
            </a:r>
            <a:r>
              <a:rPr lang="en-US" sz="2800" dirty="0">
                <a:solidFill>
                  <a:srgbClr val="0070C0"/>
                </a:solidFill>
                <a:latin typeface="Marion Regular"/>
                <a:ea typeface="+mj-ea"/>
                <a:cs typeface="Marion Regular"/>
              </a:rPr>
              <a:t>-12 million children</a:t>
            </a:r>
          </a:p>
          <a:p>
            <a:pPr marL="914400" lvl="2" indent="-457200">
              <a:spcBef>
                <a:spcPts val="1000"/>
              </a:spcBef>
              <a:buClr>
                <a:srgbClr val="800000"/>
              </a:buClr>
              <a:buSzPct val="90000"/>
              <a:buFont typeface="Lucida Grande"/>
              <a:buChar char="⏤"/>
              <a:defRPr/>
            </a:pPr>
            <a:r>
              <a:rPr lang="en-US" sz="2800" dirty="0" smtClean="0">
                <a:solidFill>
                  <a:srgbClr val="0070C0"/>
                </a:solidFill>
                <a:latin typeface="Marion Regular"/>
                <a:ea typeface="+mj-ea"/>
                <a:cs typeface="Marion Regular"/>
              </a:rPr>
              <a:t>Unique </a:t>
            </a:r>
            <a:r>
              <a:rPr lang="en-US" sz="2800" dirty="0">
                <a:solidFill>
                  <a:srgbClr val="0070C0"/>
                </a:solidFill>
                <a:latin typeface="Marion Regular"/>
                <a:ea typeface="+mj-ea"/>
                <a:cs typeface="Marion Regular"/>
              </a:rPr>
              <a:t>position</a:t>
            </a:r>
          </a:p>
          <a:p>
            <a:pPr marL="914400" lvl="2" indent="-457200">
              <a:spcBef>
                <a:spcPts val="1000"/>
              </a:spcBef>
              <a:spcAft>
                <a:spcPts val="600"/>
              </a:spcAft>
              <a:buClr>
                <a:srgbClr val="800000"/>
              </a:buClr>
              <a:buSzPct val="90000"/>
              <a:buFont typeface="Lucida Grande"/>
              <a:buChar char="⏤"/>
              <a:defRPr/>
            </a:pPr>
            <a:r>
              <a:rPr lang="en-US" sz="2800" dirty="0" smtClean="0">
                <a:solidFill>
                  <a:srgbClr val="0070C0"/>
                </a:solidFill>
                <a:latin typeface="Marion Regular"/>
                <a:ea typeface="+mj-ea"/>
                <a:cs typeface="Marion Regular"/>
              </a:rPr>
              <a:t>Mandated </a:t>
            </a:r>
            <a:r>
              <a:rPr lang="en-US" sz="2800" dirty="0">
                <a:solidFill>
                  <a:srgbClr val="0070C0"/>
                </a:solidFill>
                <a:latin typeface="Marion Regular"/>
                <a:ea typeface="+mj-ea"/>
                <a:cs typeface="Marion Regular"/>
              </a:rPr>
              <a:t>reporters</a:t>
            </a:r>
          </a:p>
          <a:p>
            <a:pPr marL="457200" lvl="1" indent="0">
              <a:lnSpc>
                <a:spcPct val="90000"/>
              </a:lnSpc>
              <a:spcAft>
                <a:spcPts val="2400"/>
              </a:spcAft>
              <a:buClr>
                <a:srgbClr val="800000"/>
              </a:buClr>
              <a:buSzPct val="50000"/>
              <a:buNone/>
              <a:defRPr/>
            </a:pPr>
            <a:r>
              <a:rPr lang="en-US" sz="2800" dirty="0">
                <a:solidFill>
                  <a:srgbClr val="0070C0"/>
                </a:solidFill>
                <a:latin typeface="Marion Regular"/>
                <a:ea typeface="+mj-ea"/>
                <a:cs typeface="Marion Regular"/>
              </a:rPr>
              <a:t>  </a:t>
            </a:r>
            <a:r>
              <a:rPr lang="en-US" sz="2800" dirty="0" smtClean="0">
                <a:solidFill>
                  <a:srgbClr val="0070C0"/>
                </a:solidFill>
                <a:latin typeface="Marion Regular"/>
                <a:ea typeface="+mj-ea"/>
                <a:cs typeface="Marion Regular"/>
              </a:rPr>
              <a:t>	…BUT</a:t>
            </a:r>
            <a:endParaRPr lang="en-US" sz="2800" dirty="0">
              <a:solidFill>
                <a:srgbClr val="0070C0"/>
              </a:solidFill>
              <a:latin typeface="Marion Regular"/>
              <a:ea typeface="+mj-ea"/>
              <a:cs typeface="Marion Regular"/>
            </a:endParaRPr>
          </a:p>
        </p:txBody>
      </p:sp>
      <p:sp>
        <p:nvSpPr>
          <p:cNvPr id="5" name="Slide Number Placeholder 3"/>
          <p:cNvSpPr>
            <a:spLocks noGrp="1"/>
          </p:cNvSpPr>
          <p:nvPr>
            <p:ph type="sldNum" sz="quarter" idx="12"/>
          </p:nvPr>
        </p:nvSpPr>
        <p:spPr>
          <a:xfrm>
            <a:off x="8737600" y="6248400"/>
            <a:ext cx="2844800" cy="476250"/>
          </a:xfrm>
        </p:spPr>
        <p:txBody>
          <a:bodyPr/>
          <a:lstStyle/>
          <a:p>
            <a:fld id="{8F4612C5-5AF5-354B-9EB4-2988C6FC4C28}" type="slidenum">
              <a:rPr lang="en-US" smtClean="0">
                <a:latin typeface="Marion Regular"/>
                <a:cs typeface="Marion Regular"/>
              </a:rPr>
              <a:pPr/>
              <a:t>12</a:t>
            </a:fld>
            <a:endParaRPr lang="en-US" dirty="0">
              <a:latin typeface="Marion Regular"/>
              <a:cs typeface="Marion Regular"/>
            </a:endParaRPr>
          </a:p>
        </p:txBody>
      </p:sp>
      <p:grpSp>
        <p:nvGrpSpPr>
          <p:cNvPr id="4" name="Group 3"/>
          <p:cNvGrpSpPr/>
          <p:nvPr/>
        </p:nvGrpSpPr>
        <p:grpSpPr>
          <a:xfrm>
            <a:off x="5702732" y="4431151"/>
            <a:ext cx="4140243" cy="1542041"/>
            <a:chOff x="2971800" y="4343400"/>
            <a:chExt cx="3429000" cy="1752600"/>
          </a:xfrm>
        </p:grpSpPr>
        <p:sp>
          <p:nvSpPr>
            <p:cNvPr id="3" name="Oval 2"/>
            <p:cNvSpPr/>
            <p:nvPr/>
          </p:nvSpPr>
          <p:spPr bwMode="auto">
            <a:xfrm>
              <a:off x="2971800" y="4343400"/>
              <a:ext cx="3429000" cy="1752600"/>
            </a:xfrm>
            <a:prstGeom prst="ellipse">
              <a:avLst/>
            </a:prstGeom>
            <a:solidFill>
              <a:srgbClr val="FFBB03"/>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Marion Regular"/>
                <a:cs typeface="Marion Regular"/>
              </a:endParaRPr>
            </a:p>
          </p:txBody>
        </p:sp>
        <p:sp>
          <p:nvSpPr>
            <p:cNvPr id="2" name="TextBox 1"/>
            <p:cNvSpPr txBox="1"/>
            <p:nvPr/>
          </p:nvSpPr>
          <p:spPr>
            <a:xfrm>
              <a:off x="3352800" y="4648200"/>
              <a:ext cx="2667000" cy="1154162"/>
            </a:xfrm>
            <a:prstGeom prst="rect">
              <a:avLst/>
            </a:prstGeom>
            <a:noFill/>
          </p:spPr>
          <p:txBody>
            <a:bodyPr wrap="square" rtlCol="0">
              <a:spAutoFit/>
            </a:bodyPr>
            <a:lstStyle/>
            <a:p>
              <a:pPr algn="ctr">
                <a:spcAft>
                  <a:spcPts val="600"/>
                </a:spcAft>
              </a:pPr>
              <a:r>
                <a:rPr lang="en-US" sz="3200" b="1" i="1" dirty="0" smtClean="0">
                  <a:solidFill>
                    <a:srgbClr val="013399"/>
                  </a:solidFill>
                  <a:latin typeface="Marion Regular"/>
                  <a:cs typeface="Marion Regular"/>
                </a:rPr>
                <a:t>Make &lt;0.5% </a:t>
              </a:r>
            </a:p>
            <a:p>
              <a:pPr algn="ctr">
                <a:spcAft>
                  <a:spcPts val="1200"/>
                </a:spcAft>
              </a:pPr>
              <a:r>
                <a:rPr lang="en-US" sz="3200" b="1" i="1" dirty="0">
                  <a:solidFill>
                    <a:srgbClr val="013399"/>
                  </a:solidFill>
                  <a:latin typeface="Marion Regular"/>
                  <a:cs typeface="Marion Regular"/>
                </a:rPr>
                <a:t>o</a:t>
              </a:r>
              <a:r>
                <a:rPr lang="en-US" sz="3200" b="1" i="1" dirty="0" smtClean="0">
                  <a:solidFill>
                    <a:srgbClr val="013399"/>
                  </a:solidFill>
                  <a:latin typeface="Marion Regular"/>
                  <a:cs typeface="Marion Regular"/>
                </a:rPr>
                <a:t>f all reports</a:t>
              </a:r>
              <a:endParaRPr lang="en-US" sz="3200" b="1" i="1" dirty="0">
                <a:solidFill>
                  <a:srgbClr val="013399"/>
                </a:solidFill>
                <a:latin typeface="Marion Regular"/>
                <a:cs typeface="Marion Regular"/>
              </a:endParaRPr>
            </a:p>
          </p:txBody>
        </p:sp>
      </p:grpSp>
      <p:sp>
        <p:nvSpPr>
          <p:cNvPr id="6" name="TextBox 5"/>
          <p:cNvSpPr txBox="1"/>
          <p:nvPr/>
        </p:nvSpPr>
        <p:spPr>
          <a:xfrm>
            <a:off x="6076239" y="6024007"/>
            <a:ext cx="4391266" cy="523220"/>
          </a:xfrm>
          <a:prstGeom prst="rect">
            <a:avLst/>
          </a:prstGeom>
          <a:noFill/>
        </p:spPr>
        <p:txBody>
          <a:bodyPr wrap="square" rtlCol="0">
            <a:spAutoFit/>
          </a:bodyPr>
          <a:lstStyle/>
          <a:p>
            <a:r>
              <a:rPr lang="en-US" sz="2800" dirty="0">
                <a:solidFill>
                  <a:srgbClr val="0070C0"/>
                </a:solidFill>
                <a:latin typeface="Marion Regular"/>
                <a:ea typeface="+mj-ea"/>
                <a:cs typeface="Marion Regular"/>
              </a:rPr>
              <a:t>– or just 2,500 of 680,000</a:t>
            </a:r>
          </a:p>
        </p:txBody>
      </p:sp>
      <p:grpSp>
        <p:nvGrpSpPr>
          <p:cNvPr id="9" name="Group 8"/>
          <p:cNvGrpSpPr/>
          <p:nvPr/>
        </p:nvGrpSpPr>
        <p:grpSpPr>
          <a:xfrm>
            <a:off x="7455857" y="435056"/>
            <a:ext cx="2916183" cy="3354125"/>
            <a:chOff x="361513" y="1352198"/>
            <a:chExt cx="2582680" cy="2759464"/>
          </a:xfrm>
        </p:grpSpPr>
        <p:sp>
          <p:nvSpPr>
            <p:cNvPr id="10" name="TextBox 9"/>
            <p:cNvSpPr txBox="1"/>
            <p:nvPr/>
          </p:nvSpPr>
          <p:spPr>
            <a:xfrm>
              <a:off x="361513" y="3503958"/>
              <a:ext cx="2582680" cy="607704"/>
            </a:xfrm>
            <a:prstGeom prst="rect">
              <a:avLst/>
            </a:prstGeom>
            <a:noFill/>
          </p:spPr>
          <p:txBody>
            <a:bodyPr wrap="none" rtlCol="0">
              <a:spAutoFit/>
            </a:bodyPr>
            <a:lstStyle/>
            <a:p>
              <a:pPr algn="ctr"/>
              <a:r>
                <a:rPr lang="en-US" sz="2400" dirty="0" smtClean="0">
                  <a:latin typeface="Marion Regular"/>
                  <a:cs typeface="Marion Regular"/>
                </a:rPr>
                <a:t>Cathleen Palm</a:t>
              </a:r>
            </a:p>
            <a:p>
              <a:pPr algn="ctr"/>
              <a:r>
                <a:rPr lang="en-US" dirty="0" smtClean="0">
                  <a:latin typeface="Marion Regular"/>
                  <a:cs typeface="Marion Regular"/>
                </a:rPr>
                <a:t>Center for Children’s Justice</a:t>
              </a:r>
              <a:endParaRPr lang="en-US" dirty="0">
                <a:latin typeface="Marion Regular"/>
                <a:cs typeface="Marion Regular"/>
              </a:endParaRPr>
            </a:p>
          </p:txBody>
        </p:sp>
        <p:pic>
          <p:nvPicPr>
            <p:cNvPr id="11" name="Picture 10"/>
            <p:cNvPicPr>
              <a:picLocks noChangeAspect="1"/>
            </p:cNvPicPr>
            <p:nvPr/>
          </p:nvPicPr>
          <p:blipFill rotWithShape="1">
            <a:blip r:embed="rId3"/>
            <a:srcRect l="38713" t="29859" r="34070" b="16260"/>
            <a:stretch/>
          </p:blipFill>
          <p:spPr>
            <a:xfrm>
              <a:off x="917266" y="1352198"/>
              <a:ext cx="1596452" cy="2103120"/>
            </a:xfrm>
            <a:prstGeom prst="rect">
              <a:avLst/>
            </a:prstGeom>
            <a:ln>
              <a:noFill/>
            </a:ln>
            <a:effectLst>
              <a:outerShdw blurRad="292100" dist="139700" dir="2700000" algn="tl" rotWithShape="0">
                <a:srgbClr val="333333">
                  <a:alpha val="65000"/>
                </a:srgbClr>
              </a:outerShdw>
            </a:effectLst>
          </p:spPr>
        </p:pic>
      </p:grpSp>
      <p:sp>
        <p:nvSpPr>
          <p:cNvPr id="12" name="Rectangle 3"/>
          <p:cNvSpPr txBox="1">
            <a:spLocks noRot="1" noChangeArrowheads="1"/>
          </p:cNvSpPr>
          <p:nvPr/>
        </p:nvSpPr>
        <p:spPr>
          <a:xfrm>
            <a:off x="755605" y="1588442"/>
            <a:ext cx="6344390" cy="196255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rgbClr val="800000"/>
              </a:buClr>
              <a:buSzPct val="90000"/>
              <a:defRPr/>
            </a:pPr>
            <a:r>
              <a:rPr lang="en-US" sz="3200" dirty="0" smtClean="0">
                <a:solidFill>
                  <a:srgbClr val="0070C0"/>
                </a:solidFill>
                <a:latin typeface="Marion Regular"/>
                <a:ea typeface="+mj-ea"/>
                <a:cs typeface="Marion Regular"/>
              </a:rPr>
              <a:t>Young children (0-5 years-old)</a:t>
            </a:r>
          </a:p>
          <a:p>
            <a:pPr marL="914400" lvl="2" indent="-457200">
              <a:spcBef>
                <a:spcPts val="1000"/>
              </a:spcBef>
              <a:buClr>
                <a:srgbClr val="800000"/>
              </a:buClr>
              <a:buSzPct val="90000"/>
              <a:buFont typeface="Lucida Grande"/>
              <a:buChar char="⏤"/>
              <a:defRPr/>
            </a:pPr>
            <a:r>
              <a:rPr lang="en-US" sz="2800" dirty="0" smtClean="0">
                <a:solidFill>
                  <a:srgbClr val="0070C0"/>
                </a:solidFill>
                <a:latin typeface="Marion Regular"/>
                <a:ea typeface="+mj-ea"/>
                <a:cs typeface="Marion Regular"/>
              </a:rPr>
              <a:t>Are more vulnerable</a:t>
            </a:r>
          </a:p>
          <a:p>
            <a:pPr marL="914400" lvl="2" indent="-457200">
              <a:spcBef>
                <a:spcPts val="1000"/>
              </a:spcBef>
              <a:buClr>
                <a:srgbClr val="800000"/>
              </a:buClr>
              <a:buSzPct val="90000"/>
              <a:buFont typeface="Lucida Grande"/>
              <a:buChar char="⏤"/>
              <a:defRPr/>
            </a:pPr>
            <a:r>
              <a:rPr lang="en-US" sz="2800" dirty="0" smtClean="0">
                <a:solidFill>
                  <a:srgbClr val="0070C0"/>
                </a:solidFill>
                <a:latin typeface="Marion Regular"/>
                <a:ea typeface="+mj-ea"/>
                <a:cs typeface="Marion Regular"/>
              </a:rPr>
              <a:t>Account for &gt;75% of deaths</a:t>
            </a:r>
            <a:endParaRPr lang="en-US" sz="2800" dirty="0">
              <a:solidFill>
                <a:srgbClr val="0070C0"/>
              </a:solidFill>
              <a:latin typeface="Marion Regular"/>
              <a:ea typeface="+mj-ea"/>
              <a:cs typeface="Marion Regular"/>
            </a:endParaRPr>
          </a:p>
        </p:txBody>
      </p:sp>
    </p:spTree>
    <p:extLst>
      <p:ext uri="{BB962C8B-B14F-4D97-AF65-F5344CB8AC3E}">
        <p14:creationId xmlns:p14="http://schemas.microsoft.com/office/powerpoint/2010/main" val="3580607942"/>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xmlns:p14="http://schemas.microsoft.com/office/powerpoint/2010/mai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800" fill="hold"/>
                                        <p:tgtEl>
                                          <p:spTgt spid="12"/>
                                        </p:tgtEl>
                                        <p:attrNameLst>
                                          <p:attrName>ppt_w</p:attrName>
                                        </p:attrNameLst>
                                      </p:cBhvr>
                                      <p:tavLst>
                                        <p:tav tm="0">
                                          <p:val>
                                            <p:fltVal val="0"/>
                                          </p:val>
                                        </p:tav>
                                        <p:tav tm="100000">
                                          <p:val>
                                            <p:strVal val="#ppt_w"/>
                                          </p:val>
                                        </p:tav>
                                      </p:tavLst>
                                    </p:anim>
                                    <p:anim calcmode="lin" valueType="num">
                                      <p:cBhvr>
                                        <p:cTn id="8" dur="800" fill="hold"/>
                                        <p:tgtEl>
                                          <p:spTgt spid="12"/>
                                        </p:tgtEl>
                                        <p:attrNameLst>
                                          <p:attrName>ppt_h</p:attrName>
                                        </p:attrNameLst>
                                      </p:cBhvr>
                                      <p:tavLst>
                                        <p:tav tm="0">
                                          <p:val>
                                            <p:fltVal val="0"/>
                                          </p:val>
                                        </p:tav>
                                        <p:tav tm="100000">
                                          <p:val>
                                            <p:strVal val="#ppt_h"/>
                                          </p:val>
                                        </p:tav>
                                      </p:tavLst>
                                    </p:anim>
                                    <p:animEffect transition="in" filter="fade">
                                      <p:cBhvr>
                                        <p:cTn id="9" dur="800"/>
                                        <p:tgtEl>
                                          <p:spTgt spid="12"/>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1" fill="hold"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wipe(up)">
                                      <p:cBhvr>
                                        <p:cTn id="14" dur="8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396291"/>
                                        </p:tgtEl>
                                        <p:attrNameLst>
                                          <p:attrName>style.visibility</p:attrName>
                                        </p:attrNameLst>
                                      </p:cBhvr>
                                      <p:to>
                                        <p:strVal val="visible"/>
                                      </p:to>
                                    </p:set>
                                    <p:anim calcmode="lin" valueType="num">
                                      <p:cBhvr>
                                        <p:cTn id="19" dur="500" fill="hold"/>
                                        <p:tgtEl>
                                          <p:spTgt spid="396291"/>
                                        </p:tgtEl>
                                        <p:attrNameLst>
                                          <p:attrName>ppt_w</p:attrName>
                                        </p:attrNameLst>
                                      </p:cBhvr>
                                      <p:tavLst>
                                        <p:tav tm="0">
                                          <p:val>
                                            <p:fltVal val="0"/>
                                          </p:val>
                                        </p:tav>
                                        <p:tav tm="100000">
                                          <p:val>
                                            <p:strVal val="#ppt_w"/>
                                          </p:val>
                                        </p:tav>
                                      </p:tavLst>
                                    </p:anim>
                                    <p:anim calcmode="lin" valueType="num">
                                      <p:cBhvr>
                                        <p:cTn id="20" dur="500" fill="hold"/>
                                        <p:tgtEl>
                                          <p:spTgt spid="396291"/>
                                        </p:tgtEl>
                                        <p:attrNameLst>
                                          <p:attrName>ppt_h</p:attrName>
                                        </p:attrNameLst>
                                      </p:cBhvr>
                                      <p:tavLst>
                                        <p:tav tm="0">
                                          <p:val>
                                            <p:fltVal val="0"/>
                                          </p:val>
                                        </p:tav>
                                        <p:tav tm="100000">
                                          <p:val>
                                            <p:strVal val="#ppt_h"/>
                                          </p:val>
                                        </p:tav>
                                      </p:tavLst>
                                    </p:anim>
                                    <p:animEffect transition="in" filter="fade">
                                      <p:cBhvr>
                                        <p:cTn id="21" dur="500"/>
                                        <p:tgtEl>
                                          <p:spTgt spid="396291"/>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nodeType="clickEffect">
                                  <p:stCondLst>
                                    <p:cond delay="0"/>
                                  </p:stCondLst>
                                  <p:childTnLst>
                                    <p:set>
                                      <p:cBhvr>
                                        <p:cTn id="25" dur="1" fill="hold">
                                          <p:stCondLst>
                                            <p:cond delay="0"/>
                                          </p:stCondLst>
                                        </p:cTn>
                                        <p:tgtEl>
                                          <p:spTgt spid="4"/>
                                        </p:tgtEl>
                                        <p:attrNameLst>
                                          <p:attrName>style.visibility</p:attrName>
                                        </p:attrNameLst>
                                      </p:cBhvr>
                                      <p:to>
                                        <p:strVal val="visible"/>
                                      </p:to>
                                    </p:set>
                                    <p:anim calcmode="lin" valueType="num">
                                      <p:cBhvr>
                                        <p:cTn id="26" dur="500" fill="hold"/>
                                        <p:tgtEl>
                                          <p:spTgt spid="4"/>
                                        </p:tgtEl>
                                        <p:attrNameLst>
                                          <p:attrName>ppt_w</p:attrName>
                                        </p:attrNameLst>
                                      </p:cBhvr>
                                      <p:tavLst>
                                        <p:tav tm="0">
                                          <p:val>
                                            <p:fltVal val="0"/>
                                          </p:val>
                                        </p:tav>
                                        <p:tav tm="100000">
                                          <p:val>
                                            <p:strVal val="#ppt_w"/>
                                          </p:val>
                                        </p:tav>
                                      </p:tavLst>
                                    </p:anim>
                                    <p:anim calcmode="lin" valueType="num">
                                      <p:cBhvr>
                                        <p:cTn id="27" dur="500" fill="hold"/>
                                        <p:tgtEl>
                                          <p:spTgt spid="4"/>
                                        </p:tgtEl>
                                        <p:attrNameLst>
                                          <p:attrName>ppt_h</p:attrName>
                                        </p:attrNameLst>
                                      </p:cBhvr>
                                      <p:tavLst>
                                        <p:tav tm="0">
                                          <p:val>
                                            <p:fltVal val="0"/>
                                          </p:val>
                                        </p:tav>
                                        <p:tav tm="100000">
                                          <p:val>
                                            <p:strVal val="#ppt_h"/>
                                          </p:val>
                                        </p:tav>
                                      </p:tavLst>
                                    </p:anim>
                                    <p:animEffect transition="in" filter="fade">
                                      <p:cBhvr>
                                        <p:cTn id="28" dur="500"/>
                                        <p:tgtEl>
                                          <p:spTgt spid="4"/>
                                        </p:tgtEl>
                                      </p:cBhvr>
                                    </p:animEffect>
                                  </p:childTnLst>
                                </p:cTn>
                              </p:par>
                            </p:childTnLst>
                          </p:cTn>
                        </p:par>
                        <p:par>
                          <p:cTn id="29" fill="hold">
                            <p:stCondLst>
                              <p:cond delay="500"/>
                            </p:stCondLst>
                            <p:childTnLst>
                              <p:par>
                                <p:cTn id="30" presetID="9" presetClass="entr" presetSubtype="0" fill="hold" grpId="0" nodeType="afterEffect">
                                  <p:stCondLst>
                                    <p:cond delay="500"/>
                                  </p:stCondLst>
                                  <p:childTnLst>
                                    <p:set>
                                      <p:cBhvr>
                                        <p:cTn id="31" dur="1" fill="hold">
                                          <p:stCondLst>
                                            <p:cond delay="0"/>
                                          </p:stCondLst>
                                        </p:cTn>
                                        <p:tgtEl>
                                          <p:spTgt spid="6"/>
                                        </p:tgtEl>
                                        <p:attrNameLst>
                                          <p:attrName>style.visibility</p:attrName>
                                        </p:attrNameLst>
                                      </p:cBhvr>
                                      <p:to>
                                        <p:strVal val="visible"/>
                                      </p:to>
                                    </p:set>
                                    <p:animEffect transition="in" filter="dissolve">
                                      <p:cBhvr>
                                        <p:cTn id="3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6291" grpId="0"/>
      <p:bldP spid="6" grpId="0"/>
      <p:bldP spid="1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3" name="Group 52"/>
          <p:cNvGrpSpPr/>
          <p:nvPr/>
        </p:nvGrpSpPr>
        <p:grpSpPr>
          <a:xfrm>
            <a:off x="164637" y="1070002"/>
            <a:ext cx="3669057" cy="2834303"/>
            <a:chOff x="3149602" y="442781"/>
            <a:chExt cx="3717578" cy="2918300"/>
          </a:xfrm>
        </p:grpSpPr>
        <p:pic>
          <p:nvPicPr>
            <p:cNvPr id="12" name="Picture 11"/>
            <p:cNvPicPr>
              <a:picLocks noChangeAspect="1"/>
            </p:cNvPicPr>
            <p:nvPr/>
          </p:nvPicPr>
          <p:blipFill rotWithShape="1">
            <a:blip r:embed="rId2"/>
            <a:srcRect l="11409" r="10881" b="19162"/>
            <a:stretch/>
          </p:blipFill>
          <p:spPr>
            <a:xfrm>
              <a:off x="4127704" y="442781"/>
              <a:ext cx="1600466" cy="2103120"/>
            </a:xfrm>
            <a:prstGeom prst="rect">
              <a:avLst/>
            </a:prstGeom>
            <a:ln>
              <a:noFill/>
            </a:ln>
            <a:effectLst>
              <a:outerShdw blurRad="292100" dist="139700" dir="2700000" algn="tl" rotWithShape="0">
                <a:srgbClr val="333333">
                  <a:alpha val="65000"/>
                </a:srgbClr>
              </a:outerShdw>
            </a:effectLst>
          </p:spPr>
        </p:pic>
        <p:sp>
          <p:nvSpPr>
            <p:cNvPr id="25" name="TextBox 24"/>
            <p:cNvSpPr txBox="1"/>
            <p:nvPr/>
          </p:nvSpPr>
          <p:spPr>
            <a:xfrm>
              <a:off x="3149602" y="2600526"/>
              <a:ext cx="3717578" cy="760555"/>
            </a:xfrm>
            <a:prstGeom prst="rect">
              <a:avLst/>
            </a:prstGeom>
            <a:noFill/>
          </p:spPr>
          <p:txBody>
            <a:bodyPr wrap="square" rtlCol="0">
              <a:spAutoFit/>
            </a:bodyPr>
            <a:lstStyle/>
            <a:p>
              <a:pPr algn="ctr"/>
              <a:r>
                <a:rPr lang="en-US" sz="2400" dirty="0" smtClean="0">
                  <a:latin typeface="Marion Regular"/>
                  <a:cs typeface="Marion Regular"/>
                </a:rPr>
                <a:t>Mandy Mundy</a:t>
              </a:r>
            </a:p>
            <a:p>
              <a:pPr algn="ctr"/>
              <a:r>
                <a:rPr lang="en-US" dirty="0" smtClean="0">
                  <a:latin typeface="Marion Regular"/>
                  <a:cs typeface="Marion Regular"/>
                </a:rPr>
                <a:t>Network of Victims Assistance</a:t>
              </a:r>
              <a:endParaRPr lang="en-US" dirty="0">
                <a:latin typeface="Marion Regular"/>
                <a:cs typeface="Marion Regular"/>
              </a:endParaRPr>
            </a:p>
          </p:txBody>
        </p:sp>
      </p:grpSp>
      <p:grpSp>
        <p:nvGrpSpPr>
          <p:cNvPr id="52" name="Group 51"/>
          <p:cNvGrpSpPr/>
          <p:nvPr/>
        </p:nvGrpSpPr>
        <p:grpSpPr>
          <a:xfrm>
            <a:off x="7320336" y="3918266"/>
            <a:ext cx="3409457" cy="2824315"/>
            <a:chOff x="4758688" y="3750881"/>
            <a:chExt cx="3708850" cy="2862144"/>
          </a:xfrm>
        </p:grpSpPr>
        <p:sp>
          <p:nvSpPr>
            <p:cNvPr id="40" name="TextBox 39"/>
            <p:cNvSpPr txBox="1"/>
            <p:nvPr/>
          </p:nvSpPr>
          <p:spPr>
            <a:xfrm>
              <a:off x="4758688" y="5888596"/>
              <a:ext cx="3708850" cy="724429"/>
            </a:xfrm>
            <a:prstGeom prst="rect">
              <a:avLst/>
            </a:prstGeom>
            <a:noFill/>
          </p:spPr>
          <p:txBody>
            <a:bodyPr wrap="none" rtlCol="0">
              <a:spAutoFit/>
            </a:bodyPr>
            <a:lstStyle/>
            <a:p>
              <a:pPr algn="ctr"/>
              <a:r>
                <a:rPr lang="en-US" sz="2400" dirty="0" smtClean="0">
                  <a:latin typeface="Marion Regular"/>
                  <a:cs typeface="Marion Regular"/>
                </a:rPr>
                <a:t>Dr. Karen </a:t>
              </a:r>
              <a:r>
                <a:rPr lang="en-US" sz="2400" dirty="0" err="1" smtClean="0">
                  <a:latin typeface="Marion Regular"/>
                  <a:cs typeface="Marion Regular"/>
                </a:rPr>
                <a:t>Bierman</a:t>
              </a:r>
              <a:endParaRPr lang="en-US" sz="2400" dirty="0" smtClean="0">
                <a:latin typeface="Marion Regular"/>
                <a:cs typeface="Marion Regular"/>
              </a:endParaRPr>
            </a:p>
            <a:p>
              <a:pPr algn="ctr"/>
              <a:r>
                <a:rPr lang="en-US" dirty="0" smtClean="0">
                  <a:latin typeface="Marion Regular"/>
                  <a:cs typeface="Marion Regular"/>
                </a:rPr>
                <a:t>Early Childhood Research Center</a:t>
              </a:r>
              <a:endParaRPr lang="en-US" dirty="0">
                <a:latin typeface="Marion Regular"/>
                <a:cs typeface="Marion Regular"/>
              </a:endParaRPr>
            </a:p>
          </p:txBody>
        </p:sp>
        <p:pic>
          <p:nvPicPr>
            <p:cNvPr id="46" name="Picture 45"/>
            <p:cNvPicPr>
              <a:picLocks noChangeAspect="1"/>
            </p:cNvPicPr>
            <p:nvPr/>
          </p:nvPicPr>
          <p:blipFill rotWithShape="1">
            <a:blip r:embed="rId3"/>
            <a:srcRect l="13105" t="3524" r="11320" b="23206"/>
            <a:stretch/>
          </p:blipFill>
          <p:spPr>
            <a:xfrm>
              <a:off x="5762313" y="3750881"/>
              <a:ext cx="1601657" cy="2103120"/>
            </a:xfrm>
            <a:prstGeom prst="rect">
              <a:avLst/>
            </a:prstGeom>
            <a:ln>
              <a:noFill/>
            </a:ln>
            <a:effectLst>
              <a:outerShdw blurRad="292100" dist="139700" dir="2700000" algn="tl" rotWithShape="0">
                <a:srgbClr val="333333">
                  <a:alpha val="65000"/>
                </a:srgbClr>
              </a:outerShdw>
            </a:effectLst>
          </p:spPr>
        </p:pic>
      </p:grpSp>
      <p:grpSp>
        <p:nvGrpSpPr>
          <p:cNvPr id="49" name="Group 48"/>
          <p:cNvGrpSpPr/>
          <p:nvPr/>
        </p:nvGrpSpPr>
        <p:grpSpPr>
          <a:xfrm>
            <a:off x="293696" y="4001897"/>
            <a:ext cx="3145503" cy="2795579"/>
            <a:chOff x="3258882" y="2457474"/>
            <a:chExt cx="3463700" cy="2906021"/>
          </a:xfrm>
        </p:grpSpPr>
        <p:sp>
          <p:nvSpPr>
            <p:cNvPr id="39" name="TextBox 38"/>
            <p:cNvSpPr txBox="1"/>
            <p:nvPr/>
          </p:nvSpPr>
          <p:spPr>
            <a:xfrm>
              <a:off x="3258882" y="4595649"/>
              <a:ext cx="3463700" cy="767846"/>
            </a:xfrm>
            <a:prstGeom prst="rect">
              <a:avLst/>
            </a:prstGeom>
            <a:noFill/>
          </p:spPr>
          <p:txBody>
            <a:bodyPr wrap="none" rtlCol="0">
              <a:spAutoFit/>
            </a:bodyPr>
            <a:lstStyle/>
            <a:p>
              <a:pPr algn="ctr"/>
              <a:r>
                <a:rPr lang="en-US" sz="2400" dirty="0" smtClean="0">
                  <a:latin typeface="Marion Regular"/>
                  <a:cs typeface="Marion Regular"/>
                </a:rPr>
                <a:t>Dr. Susan McHale</a:t>
              </a:r>
            </a:p>
            <a:p>
              <a:pPr algn="ctr"/>
              <a:r>
                <a:rPr lang="en-US" dirty="0" smtClean="0">
                  <a:latin typeface="Marion Regular"/>
                  <a:cs typeface="Marion Regular"/>
                </a:rPr>
                <a:t>Social Science Research Center</a:t>
              </a:r>
              <a:endParaRPr lang="en-US" dirty="0">
                <a:latin typeface="Marion Regular"/>
                <a:cs typeface="Marion Regular"/>
              </a:endParaRPr>
            </a:p>
          </p:txBody>
        </p:sp>
        <p:pic>
          <p:nvPicPr>
            <p:cNvPr id="48" name="Picture 47"/>
            <p:cNvPicPr>
              <a:picLocks noChangeAspect="1"/>
            </p:cNvPicPr>
            <p:nvPr/>
          </p:nvPicPr>
          <p:blipFill rotWithShape="1">
            <a:blip r:embed="rId4"/>
            <a:srcRect l="32326" r="15582"/>
            <a:stretch/>
          </p:blipFill>
          <p:spPr>
            <a:xfrm>
              <a:off x="4186498" y="2457474"/>
              <a:ext cx="1599337" cy="2103120"/>
            </a:xfrm>
            <a:prstGeom prst="rect">
              <a:avLst/>
            </a:prstGeom>
            <a:ln>
              <a:noFill/>
            </a:ln>
            <a:effectLst>
              <a:outerShdw blurRad="292100" dist="139700" dir="2700000" algn="tl" rotWithShape="0">
                <a:srgbClr val="333333">
                  <a:alpha val="65000"/>
                </a:srgbClr>
              </a:outerShdw>
            </a:effectLst>
          </p:spPr>
        </p:pic>
      </p:grpSp>
      <p:pic>
        <p:nvPicPr>
          <p:cNvPr id="50" name="Picture 49"/>
          <p:cNvPicPr>
            <a:picLocks noChangeAspect="1"/>
          </p:cNvPicPr>
          <p:nvPr/>
        </p:nvPicPr>
        <p:blipFill>
          <a:blip r:embed="rId5"/>
          <a:stretch>
            <a:fillRect/>
          </a:stretch>
        </p:blipFill>
        <p:spPr>
          <a:xfrm>
            <a:off x="3207493" y="1442268"/>
            <a:ext cx="5247415" cy="1391471"/>
          </a:xfrm>
          <a:prstGeom prst="rect">
            <a:avLst/>
          </a:prstGeom>
          <a:ln>
            <a:noFill/>
          </a:ln>
          <a:effectLst>
            <a:outerShdw blurRad="292100" dist="139700" dir="2700000" algn="tl" rotWithShape="0">
              <a:srgbClr val="333333">
                <a:alpha val="65000"/>
              </a:srgbClr>
            </a:outerShdw>
          </a:effectLst>
        </p:spPr>
      </p:pic>
      <p:pic>
        <p:nvPicPr>
          <p:cNvPr id="51" name="Picture 50"/>
          <p:cNvPicPr>
            <a:picLocks noChangeAspect="1"/>
          </p:cNvPicPr>
          <p:nvPr/>
        </p:nvPicPr>
        <p:blipFill>
          <a:blip r:embed="rId6"/>
          <a:stretch>
            <a:fillRect/>
          </a:stretch>
        </p:blipFill>
        <p:spPr>
          <a:xfrm>
            <a:off x="3175154" y="4411079"/>
            <a:ext cx="4104180" cy="1486626"/>
          </a:xfrm>
          <a:prstGeom prst="rect">
            <a:avLst/>
          </a:prstGeom>
          <a:ln>
            <a:noFill/>
          </a:ln>
          <a:effectLst>
            <a:outerShdw blurRad="292100" dist="139700" dir="2700000" algn="tl" rotWithShape="0">
              <a:srgbClr val="333333">
                <a:alpha val="65000"/>
              </a:srgbClr>
            </a:outerShdw>
          </a:effectLst>
        </p:spPr>
      </p:pic>
      <p:sp>
        <p:nvSpPr>
          <p:cNvPr id="54" name="Rectangle 2"/>
          <p:cNvSpPr txBox="1">
            <a:spLocks noRot="1" noChangeArrowheads="1"/>
          </p:cNvSpPr>
          <p:nvPr/>
        </p:nvSpPr>
        <p:spPr>
          <a:xfrm>
            <a:off x="356046" y="129961"/>
            <a:ext cx="5653225" cy="751908"/>
          </a:xfrm>
          <a:prstGeom prst="rect">
            <a:avLst/>
          </a:prstGeom>
        </p:spPr>
        <p:txBody>
          <a:bodyPr vert="horz" lIns="91440" tIns="45720" rIns="91440" bIns="45720" rtlCol="0" anchor="ctr">
            <a:normAutofit fontScale="9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en-US" sz="6600" b="1" spc="200" dirty="0" smtClean="0">
                <a:solidFill>
                  <a:srgbClr val="800000"/>
                </a:solidFill>
                <a:latin typeface="Marion Regular"/>
                <a:cs typeface="Marion Regular"/>
              </a:rPr>
              <a:t>Supporters</a:t>
            </a:r>
            <a:endParaRPr lang="en-US" sz="6600" b="1" spc="200" dirty="0">
              <a:solidFill>
                <a:srgbClr val="800000"/>
              </a:solidFill>
              <a:latin typeface="Marion Regular"/>
              <a:cs typeface="Marion Regular"/>
            </a:endParaRPr>
          </a:p>
        </p:txBody>
      </p:sp>
      <p:grpSp>
        <p:nvGrpSpPr>
          <p:cNvPr id="3" name="Group 2"/>
          <p:cNvGrpSpPr/>
          <p:nvPr/>
        </p:nvGrpSpPr>
        <p:grpSpPr>
          <a:xfrm>
            <a:off x="9043305" y="660470"/>
            <a:ext cx="2551883" cy="3019971"/>
            <a:chOff x="9149144" y="601679"/>
            <a:chExt cx="2551883" cy="3019971"/>
          </a:xfrm>
        </p:grpSpPr>
        <p:pic>
          <p:nvPicPr>
            <p:cNvPr id="2" name="Picture 1" descr="Unknown.jpeg"/>
            <p:cNvPicPr>
              <a:picLocks noChangeAspect="1"/>
            </p:cNvPicPr>
            <p:nvPr/>
          </p:nvPicPr>
          <p:blipFill rotWithShape="1">
            <a:blip r:embed="rId7">
              <a:extLst>
                <a:ext uri="{28A0092B-C50C-407E-A947-70E740481C1C}">
                  <a14:useLocalDpi xmlns:a14="http://schemas.microsoft.com/office/drawing/2010/main" val="0"/>
                </a:ext>
              </a:extLst>
            </a:blip>
            <a:srcRect l="16915" t="-23273" r="10018" b="23273"/>
            <a:stretch/>
          </p:blipFill>
          <p:spPr>
            <a:xfrm>
              <a:off x="9149144" y="601679"/>
              <a:ext cx="2551883" cy="2324100"/>
            </a:xfrm>
            <a:prstGeom prst="rect">
              <a:avLst/>
            </a:prstGeom>
          </p:spPr>
        </p:pic>
        <p:sp>
          <p:nvSpPr>
            <p:cNvPr id="15" name="TextBox 14"/>
            <p:cNvSpPr txBox="1"/>
            <p:nvPr/>
          </p:nvSpPr>
          <p:spPr>
            <a:xfrm>
              <a:off x="9254983" y="2882986"/>
              <a:ext cx="2222608" cy="738664"/>
            </a:xfrm>
            <a:prstGeom prst="rect">
              <a:avLst/>
            </a:prstGeom>
            <a:noFill/>
          </p:spPr>
          <p:txBody>
            <a:bodyPr wrap="square" rtlCol="0">
              <a:spAutoFit/>
            </a:bodyPr>
            <a:lstStyle/>
            <a:p>
              <a:pPr algn="ctr"/>
              <a:r>
                <a:rPr lang="en-US" sz="2400" dirty="0" smtClean="0">
                  <a:latin typeface="Marion Regular"/>
                  <a:cs typeface="Marion Regular"/>
                </a:rPr>
                <a:t>Dr. Jane </a:t>
              </a:r>
              <a:r>
                <a:rPr lang="en-US" sz="2400" dirty="0" err="1" smtClean="0">
                  <a:latin typeface="Marion Regular"/>
                  <a:cs typeface="Marion Regular"/>
                </a:rPr>
                <a:t>Keat</a:t>
              </a:r>
              <a:endParaRPr lang="en-US" sz="2400" dirty="0" smtClean="0">
                <a:latin typeface="Marion Regular"/>
                <a:cs typeface="Marion Regular"/>
              </a:endParaRPr>
            </a:p>
            <a:p>
              <a:pPr algn="ctr"/>
              <a:r>
                <a:rPr lang="en-US" dirty="0" smtClean="0">
                  <a:latin typeface="Marion Regular"/>
                  <a:cs typeface="Marion Regular"/>
                </a:rPr>
                <a:t>CAECTI</a:t>
              </a:r>
              <a:endParaRPr lang="en-US" dirty="0">
                <a:latin typeface="Marion Regular"/>
                <a:cs typeface="Marion Regular"/>
              </a:endParaRPr>
            </a:p>
          </p:txBody>
        </p:sp>
      </p:grpSp>
    </p:spTree>
    <p:extLst>
      <p:ext uri="{BB962C8B-B14F-4D97-AF65-F5344CB8AC3E}">
        <p14:creationId xmlns:p14="http://schemas.microsoft.com/office/powerpoint/2010/main" val="2011328887"/>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xmlns:p14="http://schemas.microsoft.com/office/powerpoint/2010/mai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p:cTn id="7" dur="500" fill="hold"/>
                                        <p:tgtEl>
                                          <p:spTgt spid="50"/>
                                        </p:tgtEl>
                                        <p:attrNameLst>
                                          <p:attrName>ppt_w</p:attrName>
                                        </p:attrNameLst>
                                      </p:cBhvr>
                                      <p:tavLst>
                                        <p:tav tm="0">
                                          <p:val>
                                            <p:fltVal val="0"/>
                                          </p:val>
                                        </p:tav>
                                        <p:tav tm="100000">
                                          <p:val>
                                            <p:strVal val="#ppt_w"/>
                                          </p:val>
                                        </p:tav>
                                      </p:tavLst>
                                    </p:anim>
                                    <p:anim calcmode="lin" valueType="num">
                                      <p:cBhvr>
                                        <p:cTn id="8" dur="500" fill="hold"/>
                                        <p:tgtEl>
                                          <p:spTgt spid="50"/>
                                        </p:tgtEl>
                                        <p:attrNameLst>
                                          <p:attrName>ppt_h</p:attrName>
                                        </p:attrNameLst>
                                      </p:cBhvr>
                                      <p:tavLst>
                                        <p:tav tm="0">
                                          <p:val>
                                            <p:fltVal val="0"/>
                                          </p:val>
                                        </p:tav>
                                        <p:tav tm="100000">
                                          <p:val>
                                            <p:strVal val="#ppt_h"/>
                                          </p:val>
                                        </p:tav>
                                      </p:tavLst>
                                    </p:anim>
                                    <p:animEffect transition="in" filter="fade">
                                      <p:cBhvr>
                                        <p:cTn id="9" dur="500"/>
                                        <p:tgtEl>
                                          <p:spTgt spid="50"/>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3"/>
                                        </p:tgtEl>
                                        <p:attrNameLst>
                                          <p:attrName>style.visibility</p:attrName>
                                        </p:attrNameLst>
                                      </p:cBhvr>
                                      <p:to>
                                        <p:strVal val="visible"/>
                                      </p:to>
                                    </p:set>
                                    <p:anim calcmode="lin" valueType="num">
                                      <p:cBhvr>
                                        <p:cTn id="14" dur="500" fill="hold"/>
                                        <p:tgtEl>
                                          <p:spTgt spid="53"/>
                                        </p:tgtEl>
                                        <p:attrNameLst>
                                          <p:attrName>ppt_w</p:attrName>
                                        </p:attrNameLst>
                                      </p:cBhvr>
                                      <p:tavLst>
                                        <p:tav tm="0">
                                          <p:val>
                                            <p:fltVal val="0"/>
                                          </p:val>
                                        </p:tav>
                                        <p:tav tm="100000">
                                          <p:val>
                                            <p:strVal val="#ppt_w"/>
                                          </p:val>
                                        </p:tav>
                                      </p:tavLst>
                                    </p:anim>
                                    <p:anim calcmode="lin" valueType="num">
                                      <p:cBhvr>
                                        <p:cTn id="15" dur="500" fill="hold"/>
                                        <p:tgtEl>
                                          <p:spTgt spid="53"/>
                                        </p:tgtEl>
                                        <p:attrNameLst>
                                          <p:attrName>ppt_h</p:attrName>
                                        </p:attrNameLst>
                                      </p:cBhvr>
                                      <p:tavLst>
                                        <p:tav tm="0">
                                          <p:val>
                                            <p:fltVal val="0"/>
                                          </p:val>
                                        </p:tav>
                                        <p:tav tm="100000">
                                          <p:val>
                                            <p:strVal val="#ppt_h"/>
                                          </p:val>
                                        </p:tav>
                                      </p:tavLst>
                                    </p:anim>
                                    <p:animEffect transition="in" filter="fade">
                                      <p:cBhvr>
                                        <p:cTn id="16" dur="500"/>
                                        <p:tgtEl>
                                          <p:spTgt spid="53"/>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p:cTn id="21" dur="500" fill="hold"/>
                                        <p:tgtEl>
                                          <p:spTgt spid="3"/>
                                        </p:tgtEl>
                                        <p:attrNameLst>
                                          <p:attrName>ppt_w</p:attrName>
                                        </p:attrNameLst>
                                      </p:cBhvr>
                                      <p:tavLst>
                                        <p:tav tm="0">
                                          <p:val>
                                            <p:fltVal val="0"/>
                                          </p:val>
                                        </p:tav>
                                        <p:tav tm="100000">
                                          <p:val>
                                            <p:strVal val="#ppt_w"/>
                                          </p:val>
                                        </p:tav>
                                      </p:tavLst>
                                    </p:anim>
                                    <p:anim calcmode="lin" valueType="num">
                                      <p:cBhvr>
                                        <p:cTn id="22" dur="500" fill="hold"/>
                                        <p:tgtEl>
                                          <p:spTgt spid="3"/>
                                        </p:tgtEl>
                                        <p:attrNameLst>
                                          <p:attrName>ppt_h</p:attrName>
                                        </p:attrNameLst>
                                      </p:cBhvr>
                                      <p:tavLst>
                                        <p:tav tm="0">
                                          <p:val>
                                            <p:fltVal val="0"/>
                                          </p:val>
                                        </p:tav>
                                        <p:tav tm="100000">
                                          <p:val>
                                            <p:strVal val="#ppt_h"/>
                                          </p:val>
                                        </p:tav>
                                      </p:tavLst>
                                    </p:anim>
                                    <p:animEffect transition="in" filter="fade">
                                      <p:cBhvr>
                                        <p:cTn id="23" dur="500"/>
                                        <p:tgtEl>
                                          <p:spTgt spid="3"/>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49"/>
                                        </p:tgtEl>
                                        <p:attrNameLst>
                                          <p:attrName>style.visibility</p:attrName>
                                        </p:attrNameLst>
                                      </p:cBhvr>
                                      <p:to>
                                        <p:strVal val="visible"/>
                                      </p:to>
                                    </p:set>
                                    <p:anim calcmode="lin" valueType="num">
                                      <p:cBhvr>
                                        <p:cTn id="28" dur="500" fill="hold"/>
                                        <p:tgtEl>
                                          <p:spTgt spid="49"/>
                                        </p:tgtEl>
                                        <p:attrNameLst>
                                          <p:attrName>ppt_w</p:attrName>
                                        </p:attrNameLst>
                                      </p:cBhvr>
                                      <p:tavLst>
                                        <p:tav tm="0">
                                          <p:val>
                                            <p:fltVal val="0"/>
                                          </p:val>
                                        </p:tav>
                                        <p:tav tm="100000">
                                          <p:val>
                                            <p:strVal val="#ppt_w"/>
                                          </p:val>
                                        </p:tav>
                                      </p:tavLst>
                                    </p:anim>
                                    <p:anim calcmode="lin" valueType="num">
                                      <p:cBhvr>
                                        <p:cTn id="29" dur="500" fill="hold"/>
                                        <p:tgtEl>
                                          <p:spTgt spid="49"/>
                                        </p:tgtEl>
                                        <p:attrNameLst>
                                          <p:attrName>ppt_h</p:attrName>
                                        </p:attrNameLst>
                                      </p:cBhvr>
                                      <p:tavLst>
                                        <p:tav tm="0">
                                          <p:val>
                                            <p:fltVal val="0"/>
                                          </p:val>
                                        </p:tav>
                                        <p:tav tm="100000">
                                          <p:val>
                                            <p:strVal val="#ppt_h"/>
                                          </p:val>
                                        </p:tav>
                                      </p:tavLst>
                                    </p:anim>
                                    <p:animEffect transition="in" filter="fade">
                                      <p:cBhvr>
                                        <p:cTn id="30" dur="500"/>
                                        <p:tgtEl>
                                          <p:spTgt spid="49"/>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51"/>
                                        </p:tgtEl>
                                        <p:attrNameLst>
                                          <p:attrName>style.visibility</p:attrName>
                                        </p:attrNameLst>
                                      </p:cBhvr>
                                      <p:to>
                                        <p:strVal val="visible"/>
                                      </p:to>
                                    </p:set>
                                    <p:anim calcmode="lin" valueType="num">
                                      <p:cBhvr>
                                        <p:cTn id="35" dur="500" fill="hold"/>
                                        <p:tgtEl>
                                          <p:spTgt spid="51"/>
                                        </p:tgtEl>
                                        <p:attrNameLst>
                                          <p:attrName>ppt_w</p:attrName>
                                        </p:attrNameLst>
                                      </p:cBhvr>
                                      <p:tavLst>
                                        <p:tav tm="0">
                                          <p:val>
                                            <p:fltVal val="0"/>
                                          </p:val>
                                        </p:tav>
                                        <p:tav tm="100000">
                                          <p:val>
                                            <p:strVal val="#ppt_w"/>
                                          </p:val>
                                        </p:tav>
                                      </p:tavLst>
                                    </p:anim>
                                    <p:anim calcmode="lin" valueType="num">
                                      <p:cBhvr>
                                        <p:cTn id="36" dur="500" fill="hold"/>
                                        <p:tgtEl>
                                          <p:spTgt spid="51"/>
                                        </p:tgtEl>
                                        <p:attrNameLst>
                                          <p:attrName>ppt_h</p:attrName>
                                        </p:attrNameLst>
                                      </p:cBhvr>
                                      <p:tavLst>
                                        <p:tav tm="0">
                                          <p:val>
                                            <p:fltVal val="0"/>
                                          </p:val>
                                        </p:tav>
                                        <p:tav tm="100000">
                                          <p:val>
                                            <p:strVal val="#ppt_h"/>
                                          </p:val>
                                        </p:tav>
                                      </p:tavLst>
                                    </p:anim>
                                    <p:animEffect transition="in" filter="fade">
                                      <p:cBhvr>
                                        <p:cTn id="37" dur="500"/>
                                        <p:tgtEl>
                                          <p:spTgt spid="51"/>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52"/>
                                        </p:tgtEl>
                                        <p:attrNameLst>
                                          <p:attrName>style.visibility</p:attrName>
                                        </p:attrNameLst>
                                      </p:cBhvr>
                                      <p:to>
                                        <p:strVal val="visible"/>
                                      </p:to>
                                    </p:set>
                                    <p:anim calcmode="lin" valueType="num">
                                      <p:cBhvr>
                                        <p:cTn id="42" dur="500" fill="hold"/>
                                        <p:tgtEl>
                                          <p:spTgt spid="52"/>
                                        </p:tgtEl>
                                        <p:attrNameLst>
                                          <p:attrName>ppt_w</p:attrName>
                                        </p:attrNameLst>
                                      </p:cBhvr>
                                      <p:tavLst>
                                        <p:tav tm="0">
                                          <p:val>
                                            <p:fltVal val="0"/>
                                          </p:val>
                                        </p:tav>
                                        <p:tav tm="100000">
                                          <p:val>
                                            <p:strVal val="#ppt_w"/>
                                          </p:val>
                                        </p:tav>
                                      </p:tavLst>
                                    </p:anim>
                                    <p:anim calcmode="lin" valueType="num">
                                      <p:cBhvr>
                                        <p:cTn id="43" dur="500" fill="hold"/>
                                        <p:tgtEl>
                                          <p:spTgt spid="52"/>
                                        </p:tgtEl>
                                        <p:attrNameLst>
                                          <p:attrName>ppt_h</p:attrName>
                                        </p:attrNameLst>
                                      </p:cBhvr>
                                      <p:tavLst>
                                        <p:tav tm="0">
                                          <p:val>
                                            <p:fltVal val="0"/>
                                          </p:val>
                                        </p:tav>
                                        <p:tav tm="100000">
                                          <p:val>
                                            <p:strVal val="#ppt_h"/>
                                          </p:val>
                                        </p:tav>
                                      </p:tavLst>
                                    </p:anim>
                                    <p:animEffect transition="in" filter="fade">
                                      <p:cBhvr>
                                        <p:cTn id="44"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Group 37"/>
          <p:cNvGrpSpPr/>
          <p:nvPr/>
        </p:nvGrpSpPr>
        <p:grpSpPr>
          <a:xfrm>
            <a:off x="-35280" y="129341"/>
            <a:ext cx="12035629" cy="6601192"/>
            <a:chOff x="-35280" y="129341"/>
            <a:chExt cx="12035629" cy="6601192"/>
          </a:xfrm>
        </p:grpSpPr>
        <p:pic>
          <p:nvPicPr>
            <p:cNvPr id="3" name="Picture 2" descr="iLookOut Website Fiene.jpg"/>
            <p:cNvPicPr>
              <a:picLocks noChangeAspect="1"/>
            </p:cNvPicPr>
            <p:nvPr/>
          </p:nvPicPr>
          <p:blipFill rotWithShape="1">
            <a:blip r:embed="rId2" cstate="print">
              <a:extLst>
                <a:ext uri="{28A0092B-C50C-407E-A947-70E740481C1C}">
                  <a14:useLocalDpi xmlns:a14="http://schemas.microsoft.com/office/drawing/2010/main" val="0"/>
                </a:ext>
              </a:extLst>
            </a:blip>
            <a:srcRect l="4931" t="4160" r="-715" b="11744"/>
            <a:stretch/>
          </p:blipFill>
          <p:spPr>
            <a:xfrm>
              <a:off x="117600" y="3645056"/>
              <a:ext cx="1599337" cy="2103120"/>
            </a:xfrm>
            <a:prstGeom prst="rect">
              <a:avLst/>
            </a:prstGeom>
          </p:spPr>
        </p:pic>
        <p:pic>
          <p:nvPicPr>
            <p:cNvPr id="7" name="Picture 6"/>
            <p:cNvPicPr>
              <a:picLocks noChangeAspect="1"/>
            </p:cNvPicPr>
            <p:nvPr/>
          </p:nvPicPr>
          <p:blipFill rotWithShape="1">
            <a:blip r:embed="rId3"/>
            <a:srcRect l="3898"/>
            <a:stretch/>
          </p:blipFill>
          <p:spPr>
            <a:xfrm>
              <a:off x="6961816" y="3630878"/>
              <a:ext cx="1602547" cy="2103120"/>
            </a:xfrm>
            <a:prstGeom prst="rect">
              <a:avLst/>
            </a:prstGeom>
          </p:spPr>
        </p:pic>
        <p:pic>
          <p:nvPicPr>
            <p:cNvPr id="8" name="Picture 7"/>
            <p:cNvPicPr>
              <a:picLocks noChangeAspect="1"/>
            </p:cNvPicPr>
            <p:nvPr/>
          </p:nvPicPr>
          <p:blipFill rotWithShape="1">
            <a:blip r:embed="rId4"/>
            <a:srcRect l="14817" r="17678" b="29348"/>
            <a:stretch/>
          </p:blipFill>
          <p:spPr>
            <a:xfrm>
              <a:off x="1822778" y="3646201"/>
              <a:ext cx="1593238" cy="2103120"/>
            </a:xfrm>
            <a:prstGeom prst="rect">
              <a:avLst/>
            </a:prstGeom>
          </p:spPr>
        </p:pic>
        <p:pic>
          <p:nvPicPr>
            <p:cNvPr id="9" name="Picture 8"/>
            <p:cNvPicPr>
              <a:picLocks noChangeAspect="1"/>
            </p:cNvPicPr>
            <p:nvPr/>
          </p:nvPicPr>
          <p:blipFill rotWithShape="1">
            <a:blip r:embed="rId5"/>
            <a:srcRect l="14994" r="12699" b="24668"/>
            <a:stretch/>
          </p:blipFill>
          <p:spPr>
            <a:xfrm>
              <a:off x="3527943" y="3642354"/>
              <a:ext cx="1598940" cy="2103120"/>
            </a:xfrm>
            <a:prstGeom prst="rect">
              <a:avLst/>
            </a:prstGeom>
          </p:spPr>
        </p:pic>
        <p:pic>
          <p:nvPicPr>
            <p:cNvPr id="14" name="Picture 13"/>
            <p:cNvPicPr>
              <a:picLocks noChangeAspect="1"/>
            </p:cNvPicPr>
            <p:nvPr/>
          </p:nvPicPr>
          <p:blipFill rotWithShape="1">
            <a:blip r:embed="rId6"/>
            <a:srcRect l="8421" r="6566" b="11558"/>
            <a:stretch/>
          </p:blipFill>
          <p:spPr>
            <a:xfrm>
              <a:off x="8678753" y="3621536"/>
              <a:ext cx="1601218" cy="2103120"/>
            </a:xfrm>
            <a:prstGeom prst="rect">
              <a:avLst/>
            </a:prstGeom>
          </p:spPr>
        </p:pic>
        <p:pic>
          <p:nvPicPr>
            <p:cNvPr id="15" name="Picture 14"/>
            <p:cNvPicPr>
              <a:picLocks noChangeAspect="1"/>
            </p:cNvPicPr>
            <p:nvPr/>
          </p:nvPicPr>
          <p:blipFill rotWithShape="1">
            <a:blip r:embed="rId7"/>
            <a:srcRect r="13240" b="9933"/>
            <a:stretch/>
          </p:blipFill>
          <p:spPr>
            <a:xfrm>
              <a:off x="10395679" y="3624479"/>
              <a:ext cx="1604670" cy="2103120"/>
            </a:xfrm>
            <a:prstGeom prst="rect">
              <a:avLst/>
            </a:prstGeom>
          </p:spPr>
        </p:pic>
        <p:pic>
          <p:nvPicPr>
            <p:cNvPr id="16" name="Picture 15"/>
            <p:cNvPicPr>
              <a:picLocks noChangeAspect="1"/>
            </p:cNvPicPr>
            <p:nvPr/>
          </p:nvPicPr>
          <p:blipFill rotWithShape="1">
            <a:blip r:embed="rId8"/>
            <a:srcRect l="13429" t="1" r="13946" b="24346"/>
            <a:stretch/>
          </p:blipFill>
          <p:spPr>
            <a:xfrm>
              <a:off x="5244884" y="3638317"/>
              <a:ext cx="1600005" cy="2103120"/>
            </a:xfrm>
            <a:prstGeom prst="rect">
              <a:avLst/>
            </a:prstGeom>
          </p:spPr>
        </p:pic>
        <p:sp>
          <p:nvSpPr>
            <p:cNvPr id="20" name="TextBox 19"/>
            <p:cNvSpPr txBox="1"/>
            <p:nvPr/>
          </p:nvSpPr>
          <p:spPr>
            <a:xfrm>
              <a:off x="-35280" y="2328133"/>
              <a:ext cx="1941557" cy="646331"/>
            </a:xfrm>
            <a:prstGeom prst="rect">
              <a:avLst/>
            </a:prstGeom>
            <a:noFill/>
          </p:spPr>
          <p:txBody>
            <a:bodyPr wrap="none" rtlCol="0">
              <a:spAutoFit/>
            </a:bodyPr>
            <a:lstStyle/>
            <a:p>
              <a:pPr algn="ctr"/>
              <a:r>
                <a:rPr lang="en-US" dirty="0" smtClean="0">
                  <a:latin typeface="Marion Regular"/>
                  <a:cs typeface="Marion Regular"/>
                </a:rPr>
                <a:t>Nicole </a:t>
              </a:r>
              <a:r>
                <a:rPr lang="en-US" dirty="0" err="1" smtClean="0">
                  <a:latin typeface="Marion Regular"/>
                  <a:cs typeface="Marion Regular"/>
                </a:rPr>
                <a:t>Verdiglione</a:t>
              </a:r>
              <a:endParaRPr lang="en-US" dirty="0" smtClean="0">
                <a:latin typeface="Marion Regular"/>
                <a:cs typeface="Marion Regular"/>
              </a:endParaRPr>
            </a:p>
            <a:p>
              <a:r>
                <a:rPr lang="en-US" dirty="0" smtClean="0">
                  <a:latin typeface="Marion Regular"/>
                  <a:cs typeface="Marion Regular"/>
                </a:rPr>
                <a:t>Project Manager</a:t>
              </a:r>
              <a:endParaRPr lang="en-US" dirty="0">
                <a:latin typeface="Marion Regular"/>
                <a:cs typeface="Marion Regular"/>
              </a:endParaRPr>
            </a:p>
          </p:txBody>
        </p:sp>
        <p:sp>
          <p:nvSpPr>
            <p:cNvPr id="21" name="TextBox 20"/>
            <p:cNvSpPr txBox="1"/>
            <p:nvPr/>
          </p:nvSpPr>
          <p:spPr>
            <a:xfrm>
              <a:off x="1904615" y="2327679"/>
              <a:ext cx="1446936" cy="646331"/>
            </a:xfrm>
            <a:prstGeom prst="rect">
              <a:avLst/>
            </a:prstGeom>
            <a:noFill/>
          </p:spPr>
          <p:txBody>
            <a:bodyPr wrap="square" rtlCol="0">
              <a:spAutoFit/>
            </a:bodyPr>
            <a:lstStyle/>
            <a:p>
              <a:pPr algn="ctr"/>
              <a:r>
                <a:rPr lang="en-US" dirty="0" smtClean="0">
                  <a:latin typeface="Marion Regular"/>
                  <a:cs typeface="Marion Regular"/>
                </a:rPr>
                <a:t>Sara Dore</a:t>
              </a:r>
            </a:p>
            <a:p>
              <a:pPr algn="ctr"/>
              <a:r>
                <a:rPr lang="en-US" dirty="0" smtClean="0">
                  <a:latin typeface="Marion Regular"/>
                  <a:cs typeface="Marion Regular"/>
                </a:rPr>
                <a:t>Site Director</a:t>
              </a:r>
              <a:endParaRPr lang="en-US" dirty="0">
                <a:latin typeface="Marion Regular"/>
                <a:cs typeface="Marion Regular"/>
              </a:endParaRPr>
            </a:p>
          </p:txBody>
        </p:sp>
        <p:sp>
          <p:nvSpPr>
            <p:cNvPr id="22" name="TextBox 21"/>
            <p:cNvSpPr txBox="1"/>
            <p:nvPr/>
          </p:nvSpPr>
          <p:spPr>
            <a:xfrm>
              <a:off x="3539707" y="2338982"/>
              <a:ext cx="1587577" cy="923330"/>
            </a:xfrm>
            <a:prstGeom prst="rect">
              <a:avLst/>
            </a:prstGeom>
            <a:noFill/>
          </p:spPr>
          <p:txBody>
            <a:bodyPr wrap="square" rtlCol="0">
              <a:spAutoFit/>
            </a:bodyPr>
            <a:lstStyle/>
            <a:p>
              <a:pPr algn="ctr"/>
              <a:r>
                <a:rPr lang="en-US" dirty="0" err="1" smtClean="0">
                  <a:latin typeface="Marion Regular"/>
                  <a:cs typeface="Marion Regular"/>
                </a:rPr>
                <a:t>Bre</a:t>
              </a:r>
              <a:r>
                <a:rPr lang="en-US" dirty="0" smtClean="0">
                  <a:latin typeface="Marion Regular"/>
                  <a:cs typeface="Marion Regular"/>
                </a:rPr>
                <a:t> Grable</a:t>
              </a:r>
            </a:p>
            <a:p>
              <a:pPr algn="ctr"/>
              <a:r>
                <a:rPr lang="en-US" dirty="0" smtClean="0">
                  <a:latin typeface="Marion Regular"/>
                  <a:cs typeface="Marion Regular"/>
                </a:rPr>
                <a:t>Research Specialist</a:t>
              </a:r>
              <a:endParaRPr lang="en-US" dirty="0">
                <a:latin typeface="Marion Regular"/>
                <a:cs typeface="Marion Regular"/>
              </a:endParaRPr>
            </a:p>
          </p:txBody>
        </p:sp>
        <p:sp>
          <p:nvSpPr>
            <p:cNvPr id="23" name="TextBox 22"/>
            <p:cNvSpPr txBox="1"/>
            <p:nvPr/>
          </p:nvSpPr>
          <p:spPr>
            <a:xfrm>
              <a:off x="5280161" y="2327223"/>
              <a:ext cx="1575817" cy="923330"/>
            </a:xfrm>
            <a:prstGeom prst="rect">
              <a:avLst/>
            </a:prstGeom>
            <a:noFill/>
          </p:spPr>
          <p:txBody>
            <a:bodyPr wrap="square" rtlCol="0">
              <a:spAutoFit/>
            </a:bodyPr>
            <a:lstStyle/>
            <a:p>
              <a:pPr algn="ctr"/>
              <a:r>
                <a:rPr lang="en-US" dirty="0" smtClean="0">
                  <a:latin typeface="Marion Regular"/>
                  <a:cs typeface="Marion Regular"/>
                </a:rPr>
                <a:t>Andy </a:t>
              </a:r>
              <a:r>
                <a:rPr lang="en-US" dirty="0" err="1" smtClean="0">
                  <a:latin typeface="Marion Regular"/>
                  <a:cs typeface="Marion Regular"/>
                </a:rPr>
                <a:t>Belser</a:t>
              </a:r>
              <a:endParaRPr lang="en-US" dirty="0" smtClean="0">
                <a:latin typeface="Marion Regular"/>
                <a:cs typeface="Marion Regular"/>
              </a:endParaRPr>
            </a:p>
            <a:p>
              <a:pPr algn="ctr"/>
              <a:r>
                <a:rPr lang="en-US" dirty="0" smtClean="0">
                  <a:latin typeface="Marion Regular"/>
                  <a:cs typeface="Marion Regular"/>
                </a:rPr>
                <a:t>Creative Director</a:t>
              </a:r>
              <a:endParaRPr lang="en-US" dirty="0">
                <a:latin typeface="Marion Regular"/>
                <a:cs typeface="Marion Regular"/>
              </a:endParaRPr>
            </a:p>
          </p:txBody>
        </p:sp>
        <p:sp>
          <p:nvSpPr>
            <p:cNvPr id="24" name="TextBox 23"/>
            <p:cNvSpPr txBox="1"/>
            <p:nvPr/>
          </p:nvSpPr>
          <p:spPr>
            <a:xfrm>
              <a:off x="6973577" y="2326765"/>
              <a:ext cx="1611096" cy="646331"/>
            </a:xfrm>
            <a:prstGeom prst="rect">
              <a:avLst/>
            </a:prstGeom>
            <a:noFill/>
          </p:spPr>
          <p:txBody>
            <a:bodyPr wrap="square" rtlCol="0">
              <a:spAutoFit/>
            </a:bodyPr>
            <a:lstStyle/>
            <a:p>
              <a:pPr algn="ctr"/>
              <a:r>
                <a:rPr lang="en-US" dirty="0" smtClean="0">
                  <a:latin typeface="Marion Regular"/>
                  <a:cs typeface="Marion Regular"/>
                </a:rPr>
                <a:t>Cynthia White</a:t>
              </a:r>
            </a:p>
            <a:p>
              <a:pPr algn="ctr"/>
              <a:r>
                <a:rPr lang="en-US" dirty="0" smtClean="0">
                  <a:latin typeface="Marion Regular"/>
                  <a:cs typeface="Marion Regular"/>
                </a:rPr>
                <a:t>Producer</a:t>
              </a:r>
              <a:endParaRPr lang="en-US" dirty="0">
                <a:latin typeface="Marion Regular"/>
                <a:cs typeface="Marion Regular"/>
              </a:endParaRPr>
            </a:p>
          </p:txBody>
        </p:sp>
        <p:sp>
          <p:nvSpPr>
            <p:cNvPr id="25" name="TextBox 24"/>
            <p:cNvSpPr txBox="1"/>
            <p:nvPr/>
          </p:nvSpPr>
          <p:spPr>
            <a:xfrm>
              <a:off x="8690512" y="2315008"/>
              <a:ext cx="1611096" cy="923330"/>
            </a:xfrm>
            <a:prstGeom prst="rect">
              <a:avLst/>
            </a:prstGeom>
            <a:noFill/>
          </p:spPr>
          <p:txBody>
            <a:bodyPr wrap="square" rtlCol="0">
              <a:spAutoFit/>
            </a:bodyPr>
            <a:lstStyle/>
            <a:p>
              <a:pPr algn="ctr"/>
              <a:r>
                <a:rPr lang="en-US" dirty="0" smtClean="0">
                  <a:latin typeface="Marion Regular"/>
                  <a:cs typeface="Marion Regular"/>
                </a:rPr>
                <a:t>Cody Goddard Filming / Editing</a:t>
              </a:r>
              <a:endParaRPr lang="en-US" dirty="0">
                <a:latin typeface="Marion Regular"/>
                <a:cs typeface="Marion Regular"/>
              </a:endParaRPr>
            </a:p>
          </p:txBody>
        </p:sp>
        <p:sp>
          <p:nvSpPr>
            <p:cNvPr id="26" name="TextBox 25"/>
            <p:cNvSpPr txBox="1"/>
            <p:nvPr/>
          </p:nvSpPr>
          <p:spPr>
            <a:xfrm flipH="1">
              <a:off x="10395687" y="2303250"/>
              <a:ext cx="1599336" cy="923330"/>
            </a:xfrm>
            <a:prstGeom prst="rect">
              <a:avLst/>
            </a:prstGeom>
            <a:noFill/>
          </p:spPr>
          <p:txBody>
            <a:bodyPr wrap="square" rtlCol="0">
              <a:spAutoFit/>
            </a:bodyPr>
            <a:lstStyle/>
            <a:p>
              <a:pPr algn="ctr"/>
              <a:r>
                <a:rPr lang="en-US" dirty="0" smtClean="0">
                  <a:latin typeface="Marion Regular"/>
                  <a:cs typeface="Marion Regular"/>
                </a:rPr>
                <a:t>Rob Hamm</a:t>
              </a:r>
            </a:p>
            <a:p>
              <a:pPr algn="ctr"/>
              <a:r>
                <a:rPr lang="en-US" dirty="0" smtClean="0">
                  <a:latin typeface="Marion Regular"/>
                  <a:cs typeface="Marion Regular"/>
                </a:rPr>
                <a:t>Decision Psychologist</a:t>
              </a:r>
              <a:endParaRPr lang="en-US" dirty="0">
                <a:latin typeface="Marion Regular"/>
                <a:cs typeface="Marion Regular"/>
              </a:endParaRPr>
            </a:p>
          </p:txBody>
        </p:sp>
        <p:sp>
          <p:nvSpPr>
            <p:cNvPr id="27" name="TextBox 26"/>
            <p:cNvSpPr txBox="1"/>
            <p:nvPr/>
          </p:nvSpPr>
          <p:spPr>
            <a:xfrm>
              <a:off x="117599" y="5807203"/>
              <a:ext cx="1599336" cy="923330"/>
            </a:xfrm>
            <a:prstGeom prst="rect">
              <a:avLst/>
            </a:prstGeom>
            <a:noFill/>
          </p:spPr>
          <p:txBody>
            <a:bodyPr wrap="square" rtlCol="0">
              <a:spAutoFit/>
            </a:bodyPr>
            <a:lstStyle/>
            <a:p>
              <a:pPr algn="ctr"/>
              <a:r>
                <a:rPr lang="en-US" dirty="0" smtClean="0">
                  <a:latin typeface="Marion Regular"/>
                  <a:cs typeface="Marion Regular"/>
                </a:rPr>
                <a:t>Rick </a:t>
              </a:r>
              <a:r>
                <a:rPr lang="en-US" dirty="0" err="1" smtClean="0">
                  <a:latin typeface="Marion Regular"/>
                  <a:cs typeface="Marion Regular"/>
                </a:rPr>
                <a:t>Fiene</a:t>
              </a:r>
              <a:endParaRPr lang="en-US" dirty="0" smtClean="0">
                <a:latin typeface="Marion Regular"/>
                <a:cs typeface="Marion Regular"/>
              </a:endParaRPr>
            </a:p>
            <a:p>
              <a:pPr algn="ctr"/>
              <a:r>
                <a:rPr lang="en-US" dirty="0" smtClean="0">
                  <a:latin typeface="Marion Regular"/>
                  <a:cs typeface="Marion Regular"/>
                </a:rPr>
                <a:t>Child Psychologist </a:t>
              </a:r>
              <a:endParaRPr lang="en-US" dirty="0">
                <a:latin typeface="Marion Regular"/>
                <a:cs typeface="Marion Regular"/>
              </a:endParaRPr>
            </a:p>
          </p:txBody>
        </p:sp>
        <p:sp>
          <p:nvSpPr>
            <p:cNvPr id="28" name="TextBox 27"/>
            <p:cNvSpPr txBox="1"/>
            <p:nvPr/>
          </p:nvSpPr>
          <p:spPr>
            <a:xfrm>
              <a:off x="1787493" y="5783227"/>
              <a:ext cx="1587577" cy="646331"/>
            </a:xfrm>
            <a:prstGeom prst="rect">
              <a:avLst/>
            </a:prstGeom>
            <a:noFill/>
          </p:spPr>
          <p:txBody>
            <a:bodyPr wrap="square" rtlCol="0">
              <a:spAutoFit/>
            </a:bodyPr>
            <a:lstStyle/>
            <a:p>
              <a:pPr algn="ctr"/>
              <a:r>
                <a:rPr lang="en-US" dirty="0" smtClean="0">
                  <a:latin typeface="Marion Regular"/>
                  <a:cs typeface="Marion Regular"/>
                </a:rPr>
                <a:t>Karl </a:t>
              </a:r>
              <a:r>
                <a:rPr lang="en-US" dirty="0" err="1" smtClean="0">
                  <a:latin typeface="Marion Regular"/>
                  <a:cs typeface="Marion Regular"/>
                </a:rPr>
                <a:t>Kapp</a:t>
              </a:r>
              <a:endParaRPr lang="en-US" dirty="0" smtClean="0">
                <a:latin typeface="Marion Regular"/>
                <a:cs typeface="Marion Regular"/>
              </a:endParaRPr>
            </a:p>
            <a:p>
              <a:pPr algn="ctr"/>
              <a:r>
                <a:rPr lang="en-US" dirty="0" err="1" smtClean="0">
                  <a:latin typeface="Marion Regular"/>
                  <a:cs typeface="Marion Regular"/>
                </a:rPr>
                <a:t>Gamification</a:t>
              </a:r>
              <a:endParaRPr lang="en-US" dirty="0" smtClean="0">
                <a:latin typeface="Marion Regular"/>
                <a:cs typeface="Marion Regular"/>
              </a:endParaRPr>
            </a:p>
          </p:txBody>
        </p:sp>
        <p:sp>
          <p:nvSpPr>
            <p:cNvPr id="29" name="TextBox 28"/>
            <p:cNvSpPr txBox="1"/>
            <p:nvPr/>
          </p:nvSpPr>
          <p:spPr>
            <a:xfrm>
              <a:off x="3445629" y="5794988"/>
              <a:ext cx="1728695" cy="923330"/>
            </a:xfrm>
            <a:prstGeom prst="rect">
              <a:avLst/>
            </a:prstGeom>
            <a:noFill/>
          </p:spPr>
          <p:txBody>
            <a:bodyPr wrap="square" rtlCol="0">
              <a:spAutoFit/>
            </a:bodyPr>
            <a:lstStyle/>
            <a:p>
              <a:pPr algn="ctr"/>
              <a:r>
                <a:rPr lang="en-US" dirty="0" smtClean="0">
                  <a:latin typeface="Marion Regular"/>
                  <a:cs typeface="Marion Regular"/>
                </a:rPr>
                <a:t>Claudia </a:t>
              </a:r>
              <a:r>
                <a:rPr lang="en-US" dirty="0" err="1" smtClean="0">
                  <a:latin typeface="Marion Regular"/>
                  <a:cs typeface="Marion Regular"/>
                </a:rPr>
                <a:t>Mincemoyer</a:t>
              </a:r>
              <a:endParaRPr lang="en-US" dirty="0" smtClean="0">
                <a:latin typeface="Marion Regular"/>
                <a:cs typeface="Marion Regular"/>
              </a:endParaRPr>
            </a:p>
            <a:p>
              <a:pPr algn="ctr"/>
              <a:r>
                <a:rPr lang="en-US" dirty="0" smtClean="0">
                  <a:latin typeface="Marion Regular"/>
                  <a:cs typeface="Marion Regular"/>
                </a:rPr>
                <a:t>Better Kid Care</a:t>
              </a:r>
              <a:endParaRPr lang="en-US" dirty="0">
                <a:latin typeface="Marion Regular"/>
                <a:cs typeface="Marion Regular"/>
              </a:endParaRPr>
            </a:p>
          </p:txBody>
        </p:sp>
        <p:sp>
          <p:nvSpPr>
            <p:cNvPr id="30" name="TextBox 29"/>
            <p:cNvSpPr txBox="1"/>
            <p:nvPr/>
          </p:nvSpPr>
          <p:spPr>
            <a:xfrm flipH="1">
              <a:off x="5244883" y="5773307"/>
              <a:ext cx="1599336" cy="923330"/>
            </a:xfrm>
            <a:prstGeom prst="rect">
              <a:avLst/>
            </a:prstGeom>
            <a:noFill/>
          </p:spPr>
          <p:txBody>
            <a:bodyPr wrap="square" rtlCol="0">
              <a:spAutoFit/>
            </a:bodyPr>
            <a:lstStyle/>
            <a:p>
              <a:pPr algn="ctr"/>
              <a:r>
                <a:rPr lang="en-US" dirty="0" smtClean="0">
                  <a:latin typeface="Marion Regular"/>
                  <a:cs typeface="Marion Regular"/>
                </a:rPr>
                <a:t>Carlo </a:t>
              </a:r>
              <a:r>
                <a:rPr lang="en-US" dirty="0" err="1" smtClean="0">
                  <a:latin typeface="Marion Regular"/>
                  <a:cs typeface="Marion Regular"/>
                </a:rPr>
                <a:t>Panlilio</a:t>
              </a:r>
              <a:endParaRPr lang="en-US" dirty="0" smtClean="0">
                <a:latin typeface="Marion Regular"/>
                <a:cs typeface="Marion Regular"/>
              </a:endParaRPr>
            </a:p>
            <a:p>
              <a:pPr algn="ctr"/>
              <a:r>
                <a:rPr lang="en-US" dirty="0" smtClean="0">
                  <a:latin typeface="Marion Regular"/>
                  <a:cs typeface="Marion Regular"/>
                </a:rPr>
                <a:t>Educational Psychologist</a:t>
              </a:r>
              <a:endParaRPr lang="en-US" dirty="0">
                <a:latin typeface="Marion Regular"/>
                <a:cs typeface="Marion Regular"/>
              </a:endParaRPr>
            </a:p>
          </p:txBody>
        </p:sp>
        <p:sp>
          <p:nvSpPr>
            <p:cNvPr id="31" name="TextBox 30"/>
            <p:cNvSpPr txBox="1"/>
            <p:nvPr/>
          </p:nvSpPr>
          <p:spPr>
            <a:xfrm>
              <a:off x="10382494" y="5783685"/>
              <a:ext cx="1577249" cy="923330"/>
            </a:xfrm>
            <a:prstGeom prst="rect">
              <a:avLst/>
            </a:prstGeom>
            <a:noFill/>
          </p:spPr>
          <p:txBody>
            <a:bodyPr wrap="square" rtlCol="0">
              <a:spAutoFit/>
            </a:bodyPr>
            <a:lstStyle/>
            <a:p>
              <a:pPr algn="ctr"/>
              <a:r>
                <a:rPr lang="en-US" dirty="0" smtClean="0">
                  <a:latin typeface="Marion Regular"/>
                  <a:cs typeface="Marion Regular"/>
                </a:rPr>
                <a:t>Erik Lehmann</a:t>
              </a:r>
            </a:p>
            <a:p>
              <a:pPr algn="ctr"/>
              <a:r>
                <a:rPr lang="en-US" dirty="0" smtClean="0">
                  <a:latin typeface="Marion Regular"/>
                  <a:cs typeface="Marion Regular"/>
                </a:rPr>
                <a:t>Statistical Analyst</a:t>
              </a:r>
              <a:endParaRPr lang="en-US" dirty="0">
                <a:latin typeface="Marion Regular"/>
                <a:cs typeface="Marion Regular"/>
              </a:endParaRPr>
            </a:p>
          </p:txBody>
        </p:sp>
        <p:sp>
          <p:nvSpPr>
            <p:cNvPr id="32" name="TextBox 31"/>
            <p:cNvSpPr txBox="1"/>
            <p:nvPr/>
          </p:nvSpPr>
          <p:spPr>
            <a:xfrm>
              <a:off x="6938297" y="5783227"/>
              <a:ext cx="1575817" cy="923330"/>
            </a:xfrm>
            <a:prstGeom prst="rect">
              <a:avLst/>
            </a:prstGeom>
            <a:noFill/>
          </p:spPr>
          <p:txBody>
            <a:bodyPr wrap="square" rtlCol="0">
              <a:spAutoFit/>
            </a:bodyPr>
            <a:lstStyle/>
            <a:p>
              <a:pPr algn="ctr"/>
              <a:r>
                <a:rPr lang="en-US" dirty="0" smtClean="0">
                  <a:latin typeface="Marion Regular"/>
                  <a:cs typeface="Marion Regular"/>
                </a:rPr>
                <a:t>Beth Myers</a:t>
              </a:r>
            </a:p>
            <a:p>
              <a:pPr algn="ctr"/>
              <a:r>
                <a:rPr lang="en-US" dirty="0" smtClean="0">
                  <a:latin typeface="Marion Regular"/>
                  <a:cs typeface="Marion Regular"/>
                </a:rPr>
                <a:t>Game Animator</a:t>
              </a:r>
              <a:endParaRPr lang="en-US" dirty="0">
                <a:latin typeface="Marion Regular"/>
                <a:cs typeface="Marion Regular"/>
              </a:endParaRPr>
            </a:p>
          </p:txBody>
        </p:sp>
        <p:sp>
          <p:nvSpPr>
            <p:cNvPr id="33" name="TextBox 32"/>
            <p:cNvSpPr txBox="1"/>
            <p:nvPr/>
          </p:nvSpPr>
          <p:spPr>
            <a:xfrm>
              <a:off x="8643472" y="5771471"/>
              <a:ext cx="1634615" cy="646331"/>
            </a:xfrm>
            <a:prstGeom prst="rect">
              <a:avLst/>
            </a:prstGeom>
            <a:noFill/>
          </p:spPr>
          <p:txBody>
            <a:bodyPr wrap="square" rtlCol="0">
              <a:spAutoFit/>
            </a:bodyPr>
            <a:lstStyle/>
            <a:p>
              <a:pPr algn="ctr"/>
              <a:r>
                <a:rPr lang="en-US" dirty="0" err="1" smtClean="0">
                  <a:latin typeface="Marion Regular"/>
                  <a:cs typeface="Marion Regular"/>
                </a:rPr>
                <a:t>Chengwu</a:t>
              </a:r>
              <a:r>
                <a:rPr lang="en-US" dirty="0" smtClean="0">
                  <a:latin typeface="Marion Regular"/>
                  <a:cs typeface="Marion Regular"/>
                </a:rPr>
                <a:t> Yang</a:t>
              </a:r>
            </a:p>
            <a:p>
              <a:pPr algn="ctr"/>
              <a:r>
                <a:rPr lang="en-US" dirty="0" smtClean="0">
                  <a:latin typeface="Marion Regular"/>
                  <a:cs typeface="Marion Regular"/>
                </a:rPr>
                <a:t>Statistician</a:t>
              </a:r>
              <a:endParaRPr lang="en-US" dirty="0">
                <a:latin typeface="Marion Regular"/>
                <a:cs typeface="Marion Regular"/>
              </a:endParaRPr>
            </a:p>
          </p:txBody>
        </p:sp>
        <p:pic>
          <p:nvPicPr>
            <p:cNvPr id="5" name="Picture 4"/>
            <p:cNvPicPr>
              <a:picLocks noChangeAspect="1"/>
            </p:cNvPicPr>
            <p:nvPr/>
          </p:nvPicPr>
          <p:blipFill rotWithShape="1">
            <a:blip r:embed="rId9"/>
            <a:srcRect l="15414" t="-1" r="20733" b="33698"/>
            <a:stretch/>
          </p:blipFill>
          <p:spPr>
            <a:xfrm>
              <a:off x="3551465" y="156605"/>
              <a:ext cx="1599925" cy="2097357"/>
            </a:xfrm>
            <a:prstGeom prst="rect">
              <a:avLst/>
            </a:prstGeom>
          </p:spPr>
        </p:pic>
        <p:pic>
          <p:nvPicPr>
            <p:cNvPr id="6" name="Picture 5"/>
            <p:cNvPicPr>
              <a:picLocks noChangeAspect="1"/>
            </p:cNvPicPr>
            <p:nvPr/>
          </p:nvPicPr>
          <p:blipFill rotWithShape="1">
            <a:blip r:embed="rId10"/>
            <a:srcRect l="50619" t="13273" r="-1" b="35371"/>
            <a:stretch/>
          </p:blipFill>
          <p:spPr>
            <a:xfrm>
              <a:off x="1834534" y="152858"/>
              <a:ext cx="1597519" cy="2097504"/>
            </a:xfrm>
            <a:prstGeom prst="rect">
              <a:avLst/>
            </a:prstGeom>
          </p:spPr>
        </p:pic>
        <p:pic>
          <p:nvPicPr>
            <p:cNvPr id="10" name="Picture 9"/>
            <p:cNvPicPr>
              <a:picLocks noChangeAspect="1"/>
            </p:cNvPicPr>
            <p:nvPr/>
          </p:nvPicPr>
          <p:blipFill rotWithShape="1">
            <a:blip r:embed="rId11"/>
            <a:srcRect t="18391" r="40197" b="19439"/>
            <a:stretch/>
          </p:blipFill>
          <p:spPr>
            <a:xfrm>
              <a:off x="117608" y="164616"/>
              <a:ext cx="1600916" cy="2098220"/>
            </a:xfrm>
            <a:prstGeom prst="rect">
              <a:avLst/>
            </a:prstGeom>
          </p:spPr>
        </p:pic>
        <p:pic>
          <p:nvPicPr>
            <p:cNvPr id="11" name="Picture 10"/>
            <p:cNvPicPr>
              <a:picLocks noChangeAspect="1"/>
            </p:cNvPicPr>
            <p:nvPr/>
          </p:nvPicPr>
          <p:blipFill rotWithShape="1">
            <a:blip r:embed="rId12"/>
            <a:srcRect l="7621" t="8230" r="17033" b="13388"/>
            <a:stretch/>
          </p:blipFill>
          <p:spPr>
            <a:xfrm>
              <a:off x="5268565" y="141099"/>
              <a:ext cx="1601072" cy="2103120"/>
            </a:xfrm>
            <a:prstGeom prst="rect">
              <a:avLst/>
            </a:prstGeom>
          </p:spPr>
        </p:pic>
        <p:pic>
          <p:nvPicPr>
            <p:cNvPr id="13" name="Picture 12"/>
            <p:cNvPicPr>
              <a:picLocks noChangeAspect="1"/>
            </p:cNvPicPr>
            <p:nvPr/>
          </p:nvPicPr>
          <p:blipFill rotWithShape="1">
            <a:blip r:embed="rId13"/>
            <a:srcRect l="2234" t="409" r="1269" b="541"/>
            <a:stretch/>
          </p:blipFill>
          <p:spPr>
            <a:xfrm>
              <a:off x="6973564" y="141100"/>
              <a:ext cx="1603782" cy="2103120"/>
            </a:xfrm>
            <a:prstGeom prst="rect">
              <a:avLst/>
            </a:prstGeom>
          </p:spPr>
        </p:pic>
        <p:pic>
          <p:nvPicPr>
            <p:cNvPr id="17" name="Picture 16"/>
            <p:cNvPicPr>
              <a:picLocks noChangeAspect="1"/>
            </p:cNvPicPr>
            <p:nvPr/>
          </p:nvPicPr>
          <p:blipFill rotWithShape="1">
            <a:blip r:embed="rId14"/>
            <a:srcRect l="19936" r="14733" b="31995"/>
            <a:stretch/>
          </p:blipFill>
          <p:spPr>
            <a:xfrm>
              <a:off x="10395690" y="129341"/>
              <a:ext cx="1600346" cy="2103120"/>
            </a:xfrm>
            <a:prstGeom prst="rect">
              <a:avLst/>
            </a:prstGeom>
          </p:spPr>
        </p:pic>
        <p:pic>
          <p:nvPicPr>
            <p:cNvPr id="2" name="Picture 1"/>
            <p:cNvPicPr>
              <a:picLocks noChangeAspect="1"/>
            </p:cNvPicPr>
            <p:nvPr/>
          </p:nvPicPr>
          <p:blipFill rotWithShape="1">
            <a:blip r:embed="rId15"/>
            <a:srcRect l="16060" r="7729"/>
            <a:stretch/>
          </p:blipFill>
          <p:spPr>
            <a:xfrm>
              <a:off x="8678753" y="147856"/>
              <a:ext cx="1599337" cy="2098548"/>
            </a:xfrm>
            <a:prstGeom prst="rect">
              <a:avLst/>
            </a:prstGeom>
          </p:spPr>
        </p:pic>
      </p:grpSp>
      <p:pic>
        <p:nvPicPr>
          <p:cNvPr id="40" name="Picture 39"/>
          <p:cNvPicPr>
            <a:picLocks noChangeAspect="1"/>
          </p:cNvPicPr>
          <p:nvPr/>
        </p:nvPicPr>
        <p:blipFill rotWithShape="1">
          <a:blip r:embed="rId16"/>
          <a:srcRect l="1981" t="2743" r="791" b="1585"/>
          <a:stretch/>
        </p:blipFill>
        <p:spPr>
          <a:xfrm>
            <a:off x="2904677" y="0"/>
            <a:ext cx="9287323" cy="6854010"/>
          </a:xfrm>
          <a:prstGeom prst="rect">
            <a:avLst/>
          </a:prstGeom>
        </p:spPr>
      </p:pic>
      <p:pic>
        <p:nvPicPr>
          <p:cNvPr id="42" name="Picture 41"/>
          <p:cNvPicPr>
            <a:picLocks noChangeAspect="1"/>
          </p:cNvPicPr>
          <p:nvPr/>
        </p:nvPicPr>
        <p:blipFill>
          <a:blip r:embed="rId17"/>
          <a:stretch>
            <a:fillRect/>
          </a:stretch>
        </p:blipFill>
        <p:spPr>
          <a:xfrm>
            <a:off x="199917" y="0"/>
            <a:ext cx="11677508" cy="2175276"/>
          </a:xfrm>
          <a:prstGeom prst="rect">
            <a:avLst/>
          </a:prstGeom>
        </p:spPr>
      </p:pic>
      <p:sp>
        <p:nvSpPr>
          <p:cNvPr id="44" name="TextBox 43"/>
          <p:cNvSpPr txBox="1"/>
          <p:nvPr/>
        </p:nvSpPr>
        <p:spPr>
          <a:xfrm>
            <a:off x="940786" y="751164"/>
            <a:ext cx="11251214" cy="1107996"/>
          </a:xfrm>
          <a:prstGeom prst="rect">
            <a:avLst/>
          </a:prstGeom>
          <a:noFill/>
          <a:ln>
            <a:noFill/>
          </a:ln>
        </p:spPr>
        <p:txBody>
          <a:bodyPr wrap="square" rtlCol="0">
            <a:spAutoFit/>
          </a:bodyPr>
          <a:lstStyle/>
          <a:p>
            <a:pPr algn="ctr">
              <a:defRPr/>
            </a:pPr>
            <a:r>
              <a:rPr lang="en-US" sz="6600" b="1" spc="200" dirty="0" smtClean="0">
                <a:solidFill>
                  <a:srgbClr val="6787FF"/>
                </a:solidFill>
                <a:latin typeface="Marion Regular"/>
                <a:cs typeface="Marion Regular"/>
              </a:rPr>
              <a:t>Educational Innovation</a:t>
            </a:r>
            <a:endParaRPr lang="en-US" sz="6600" dirty="0">
              <a:solidFill>
                <a:srgbClr val="6787FF"/>
              </a:solidFill>
            </a:endParaRPr>
          </a:p>
        </p:txBody>
      </p:sp>
    </p:spTree>
    <p:extLst>
      <p:ext uri="{BB962C8B-B14F-4D97-AF65-F5344CB8AC3E}">
        <p14:creationId xmlns:p14="http://schemas.microsoft.com/office/powerpoint/2010/main" val="2704942092"/>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xmlns:p14="http://schemas.microsoft.com/office/powerpoint/2010/mai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xit" presetSubtype="0" fill="hold" grpId="0" nodeType="clickEffect">
                                  <p:stCondLst>
                                    <p:cond delay="0"/>
                                  </p:stCondLst>
                                  <p:childTnLst>
                                    <p:animEffect transition="out" filter="dissolve">
                                      <p:cBhvr>
                                        <p:cTn id="6" dur="500"/>
                                        <p:tgtEl>
                                          <p:spTgt spid="44"/>
                                        </p:tgtEl>
                                      </p:cBhvr>
                                    </p:animEffect>
                                    <p:set>
                                      <p:cBhvr>
                                        <p:cTn id="7" dur="1" fill="hold">
                                          <p:stCondLst>
                                            <p:cond delay="499"/>
                                          </p:stCondLst>
                                        </p:cTn>
                                        <p:tgtEl>
                                          <p:spTgt spid="44"/>
                                        </p:tgtEl>
                                        <p:attrNameLst>
                                          <p:attrName>style.visibility</p:attrName>
                                        </p:attrNameLst>
                                      </p:cBhvr>
                                      <p:to>
                                        <p:strVal val="hidden"/>
                                      </p:to>
                                    </p:set>
                                  </p:childTnLst>
                                </p:cTn>
                              </p:par>
                              <p:par>
                                <p:cTn id="8" presetID="9" presetClass="exit" presetSubtype="0" fill="hold" nodeType="withEffect">
                                  <p:stCondLst>
                                    <p:cond delay="0"/>
                                  </p:stCondLst>
                                  <p:childTnLst>
                                    <p:animEffect transition="out" filter="dissolve">
                                      <p:cBhvr>
                                        <p:cTn id="9" dur="500"/>
                                        <p:tgtEl>
                                          <p:spTgt spid="42"/>
                                        </p:tgtEl>
                                      </p:cBhvr>
                                    </p:animEffect>
                                    <p:set>
                                      <p:cBhvr>
                                        <p:cTn id="10" dur="1" fill="hold">
                                          <p:stCondLst>
                                            <p:cond delay="499"/>
                                          </p:stCondLst>
                                        </p:cTn>
                                        <p:tgtEl>
                                          <p:spTgt spid="42"/>
                                        </p:tgtEl>
                                        <p:attrNameLst>
                                          <p:attrName>style.visibility</p:attrName>
                                        </p:attrNameLst>
                                      </p:cBhvr>
                                      <p:to>
                                        <p:strVal val="hidden"/>
                                      </p:to>
                                    </p:set>
                                  </p:childTnLst>
                                </p:cTn>
                              </p:par>
                              <p:par>
                                <p:cTn id="11" presetID="53" presetClass="entr" presetSubtype="16" fill="hold" nodeType="withEffect">
                                  <p:stCondLst>
                                    <p:cond delay="0"/>
                                  </p:stCondLst>
                                  <p:childTnLst>
                                    <p:set>
                                      <p:cBhvr>
                                        <p:cTn id="12" dur="1" fill="hold">
                                          <p:stCondLst>
                                            <p:cond delay="0"/>
                                          </p:stCondLst>
                                        </p:cTn>
                                        <p:tgtEl>
                                          <p:spTgt spid="40"/>
                                        </p:tgtEl>
                                        <p:attrNameLst>
                                          <p:attrName>style.visibility</p:attrName>
                                        </p:attrNameLst>
                                      </p:cBhvr>
                                      <p:to>
                                        <p:strVal val="visible"/>
                                      </p:to>
                                    </p:set>
                                    <p:anim calcmode="lin" valueType="num">
                                      <p:cBhvr>
                                        <p:cTn id="13" dur="800" fill="hold"/>
                                        <p:tgtEl>
                                          <p:spTgt spid="40"/>
                                        </p:tgtEl>
                                        <p:attrNameLst>
                                          <p:attrName>ppt_w</p:attrName>
                                        </p:attrNameLst>
                                      </p:cBhvr>
                                      <p:tavLst>
                                        <p:tav tm="0">
                                          <p:val>
                                            <p:fltVal val="0"/>
                                          </p:val>
                                        </p:tav>
                                        <p:tav tm="100000">
                                          <p:val>
                                            <p:strVal val="#ppt_w"/>
                                          </p:val>
                                        </p:tav>
                                      </p:tavLst>
                                    </p:anim>
                                    <p:anim calcmode="lin" valueType="num">
                                      <p:cBhvr>
                                        <p:cTn id="14" dur="800" fill="hold"/>
                                        <p:tgtEl>
                                          <p:spTgt spid="40"/>
                                        </p:tgtEl>
                                        <p:attrNameLst>
                                          <p:attrName>ppt_h</p:attrName>
                                        </p:attrNameLst>
                                      </p:cBhvr>
                                      <p:tavLst>
                                        <p:tav tm="0">
                                          <p:val>
                                            <p:fltVal val="0"/>
                                          </p:val>
                                        </p:tav>
                                        <p:tav tm="100000">
                                          <p:val>
                                            <p:strVal val="#ppt_h"/>
                                          </p:val>
                                        </p:tav>
                                      </p:tavLst>
                                    </p:anim>
                                    <p:animEffect transition="in" filter="fade">
                                      <p:cBhvr>
                                        <p:cTn id="15" dur="800"/>
                                        <p:tgtEl>
                                          <p:spTgt spid="40"/>
                                        </p:tgtEl>
                                      </p:cBhvr>
                                    </p:animEffect>
                                  </p:childTnLst>
                                </p:cTn>
                              </p:par>
                            </p:childTnLst>
                          </p:cTn>
                        </p:par>
                      </p:childTnLst>
                    </p:cTn>
                  </p:par>
                  <p:par>
                    <p:cTn id="16" fill="hold">
                      <p:stCondLst>
                        <p:cond delay="indefinite"/>
                      </p:stCondLst>
                      <p:childTnLst>
                        <p:par>
                          <p:cTn id="17" fill="hold">
                            <p:stCondLst>
                              <p:cond delay="0"/>
                            </p:stCondLst>
                            <p:childTnLst>
                              <p:par>
                                <p:cTn id="18" presetID="23" presetClass="exit" presetSubtype="20" fill="hold" nodeType="clickEffect">
                                  <p:stCondLst>
                                    <p:cond delay="0"/>
                                  </p:stCondLst>
                                  <p:childTnLst>
                                    <p:anim calcmode="lin" valueType="num">
                                      <p:cBhvr>
                                        <p:cTn id="19" dur="1000"/>
                                        <p:tgtEl>
                                          <p:spTgt spid="40"/>
                                        </p:tgtEl>
                                        <p:attrNameLst>
                                          <p:attrName>ppt_w</p:attrName>
                                        </p:attrNameLst>
                                      </p:cBhvr>
                                      <p:tavLst>
                                        <p:tav tm="0">
                                          <p:val>
                                            <p:strVal val="ppt_w"/>
                                          </p:val>
                                        </p:tav>
                                        <p:tav tm="100000">
                                          <p:val>
                                            <p:strVal val="(6*min(max(ppt_w*ppt_h,.3),1)-7.4)/-.7*ppt_w"/>
                                          </p:val>
                                        </p:tav>
                                      </p:tavLst>
                                    </p:anim>
                                    <p:anim calcmode="lin" valueType="num">
                                      <p:cBhvr>
                                        <p:cTn id="20" dur="1000"/>
                                        <p:tgtEl>
                                          <p:spTgt spid="40"/>
                                        </p:tgtEl>
                                        <p:attrNameLst>
                                          <p:attrName>ppt_h</p:attrName>
                                        </p:attrNameLst>
                                      </p:cBhvr>
                                      <p:tavLst>
                                        <p:tav tm="0">
                                          <p:val>
                                            <p:strVal val="ppt_h"/>
                                          </p:val>
                                        </p:tav>
                                        <p:tav tm="100000">
                                          <p:val>
                                            <p:strVal val="(6*min(max(ppt_w*ppt_h,.3),1)-7.4)/-.7*ppt_h"/>
                                          </p:val>
                                        </p:tav>
                                      </p:tavLst>
                                    </p:anim>
                                    <p:anim calcmode="lin" valueType="num">
                                      <p:cBhvr>
                                        <p:cTn id="21" dur="1000"/>
                                        <p:tgtEl>
                                          <p:spTgt spid="40"/>
                                        </p:tgtEl>
                                        <p:attrNameLst>
                                          <p:attrName>ppt_y</p:attrName>
                                        </p:attrNameLst>
                                      </p:cBhvr>
                                      <p:tavLst>
                                        <p:tav tm="0">
                                          <p:val>
                                            <p:strVal val="ppt_y"/>
                                          </p:val>
                                        </p:tav>
                                        <p:tav tm="100000">
                                          <p:val>
                                            <p:strVal val="1+(6*min(max(ppt_w*ppt_h,.3),1)-7.4)/-.7*ppt_h/2"/>
                                          </p:val>
                                        </p:tav>
                                      </p:tavLst>
                                    </p:anim>
                                    <p:set>
                                      <p:cBhvr>
                                        <p:cTn id="22" dur="1" fill="hold">
                                          <p:stCondLst>
                                            <p:cond delay="999"/>
                                          </p:stCondLst>
                                        </p:cTn>
                                        <p:tgtEl>
                                          <p:spTgt spid="40"/>
                                        </p:tgtEl>
                                        <p:attrNameLst>
                                          <p:attrName>style.visibility</p:attrName>
                                        </p:attrNameLst>
                                      </p:cBhvr>
                                      <p:to>
                                        <p:strVal val="hidden"/>
                                      </p:to>
                                    </p:set>
                                  </p:childTnLst>
                                </p:cTn>
                              </p:par>
                              <p:par>
                                <p:cTn id="23" presetID="53" presetClass="entr" presetSubtype="16" fill="hold" nodeType="withEffect">
                                  <p:stCondLst>
                                    <p:cond delay="0"/>
                                  </p:stCondLst>
                                  <p:childTnLst>
                                    <p:set>
                                      <p:cBhvr>
                                        <p:cTn id="24" dur="1" fill="hold">
                                          <p:stCondLst>
                                            <p:cond delay="0"/>
                                          </p:stCondLst>
                                        </p:cTn>
                                        <p:tgtEl>
                                          <p:spTgt spid="38"/>
                                        </p:tgtEl>
                                        <p:attrNameLst>
                                          <p:attrName>style.visibility</p:attrName>
                                        </p:attrNameLst>
                                      </p:cBhvr>
                                      <p:to>
                                        <p:strVal val="visible"/>
                                      </p:to>
                                    </p:set>
                                    <p:anim calcmode="lin" valueType="num">
                                      <p:cBhvr>
                                        <p:cTn id="25" dur="1000" fill="hold"/>
                                        <p:tgtEl>
                                          <p:spTgt spid="38"/>
                                        </p:tgtEl>
                                        <p:attrNameLst>
                                          <p:attrName>ppt_w</p:attrName>
                                        </p:attrNameLst>
                                      </p:cBhvr>
                                      <p:tavLst>
                                        <p:tav tm="0">
                                          <p:val>
                                            <p:fltVal val="0"/>
                                          </p:val>
                                        </p:tav>
                                        <p:tav tm="100000">
                                          <p:val>
                                            <p:strVal val="#ppt_w"/>
                                          </p:val>
                                        </p:tav>
                                      </p:tavLst>
                                    </p:anim>
                                    <p:anim calcmode="lin" valueType="num">
                                      <p:cBhvr>
                                        <p:cTn id="26" dur="1000" fill="hold"/>
                                        <p:tgtEl>
                                          <p:spTgt spid="38"/>
                                        </p:tgtEl>
                                        <p:attrNameLst>
                                          <p:attrName>ppt_h</p:attrName>
                                        </p:attrNameLst>
                                      </p:cBhvr>
                                      <p:tavLst>
                                        <p:tav tm="0">
                                          <p:val>
                                            <p:fltVal val="0"/>
                                          </p:val>
                                        </p:tav>
                                        <p:tav tm="100000">
                                          <p:val>
                                            <p:strVal val="#ppt_h"/>
                                          </p:val>
                                        </p:tav>
                                      </p:tavLst>
                                    </p:anim>
                                    <p:animEffect transition="in" filter="fade">
                                      <p:cBhvr>
                                        <p:cTn id="27" dur="10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6290" name="Rectangle 2"/>
          <p:cNvSpPr>
            <a:spLocks noGrp="1" noRot="1" noChangeArrowheads="1"/>
          </p:cNvSpPr>
          <p:nvPr>
            <p:ph type="title" idx="4294967295"/>
          </p:nvPr>
        </p:nvSpPr>
        <p:spPr/>
        <p:txBody>
          <a:bodyPr/>
          <a:lstStyle/>
          <a:p>
            <a:pPr eaLnBrk="1" hangingPunct="1">
              <a:defRPr/>
            </a:pPr>
            <a:r>
              <a:rPr lang="en-US" b="1" spc="200" dirty="0" smtClean="0">
                <a:solidFill>
                  <a:srgbClr val="800000"/>
                </a:solidFill>
                <a:latin typeface="Marion Regular"/>
                <a:cs typeface="Marion Regular"/>
              </a:rPr>
              <a:t>Challenges</a:t>
            </a:r>
            <a:endParaRPr lang="en-US" b="1" spc="200" dirty="0">
              <a:solidFill>
                <a:srgbClr val="800000"/>
              </a:solidFill>
              <a:latin typeface="Marion Regular"/>
              <a:cs typeface="Marion Regular"/>
            </a:endParaRPr>
          </a:p>
        </p:txBody>
      </p:sp>
      <p:sp>
        <p:nvSpPr>
          <p:cNvPr id="396291" name="Rectangle 3"/>
          <p:cNvSpPr>
            <a:spLocks noGrp="1" noRot="1" noChangeArrowheads="1"/>
          </p:cNvSpPr>
          <p:nvPr>
            <p:ph type="body" idx="4294967295"/>
          </p:nvPr>
        </p:nvSpPr>
        <p:spPr>
          <a:xfrm>
            <a:off x="985884" y="1752600"/>
            <a:ext cx="10566400" cy="4191000"/>
          </a:xfrm>
        </p:spPr>
        <p:txBody>
          <a:bodyPr>
            <a:normAutofit/>
          </a:bodyPr>
          <a:lstStyle/>
          <a:p>
            <a:pPr>
              <a:spcAft>
                <a:spcPts val="600"/>
              </a:spcAft>
              <a:buClr>
                <a:srgbClr val="800000"/>
              </a:buClr>
              <a:buSzPct val="90000"/>
              <a:defRPr/>
            </a:pPr>
            <a:r>
              <a:rPr lang="en-US" sz="3200" dirty="0">
                <a:solidFill>
                  <a:srgbClr val="0070C0"/>
                </a:solidFill>
                <a:latin typeface="Marion Regular"/>
                <a:ea typeface="+mj-ea"/>
                <a:cs typeface="Marion Regular"/>
              </a:rPr>
              <a:t>Child abuse can be difficult to detect</a:t>
            </a:r>
          </a:p>
          <a:p>
            <a:pPr>
              <a:spcAft>
                <a:spcPts val="600"/>
              </a:spcAft>
              <a:buClr>
                <a:srgbClr val="800000"/>
              </a:buClr>
              <a:buSzPct val="90000"/>
              <a:defRPr/>
            </a:pPr>
            <a:r>
              <a:rPr lang="en-US" sz="3200" dirty="0">
                <a:solidFill>
                  <a:srgbClr val="0070C0"/>
                </a:solidFill>
                <a:latin typeface="Marion Regular"/>
                <a:ea typeface="+mj-ea"/>
                <a:cs typeface="Marion Regular"/>
              </a:rPr>
              <a:t>CCPs receive little training re. abuse</a:t>
            </a:r>
          </a:p>
          <a:p>
            <a:pPr>
              <a:spcAft>
                <a:spcPts val="600"/>
              </a:spcAft>
              <a:buClr>
                <a:srgbClr val="800000"/>
              </a:buClr>
              <a:buSzPct val="90000"/>
              <a:defRPr/>
            </a:pPr>
            <a:r>
              <a:rPr lang="en-US" sz="3200" dirty="0">
                <a:solidFill>
                  <a:srgbClr val="0070C0"/>
                </a:solidFill>
                <a:latin typeface="Marion Regular"/>
                <a:ea typeface="+mj-ea"/>
                <a:cs typeface="Marion Regular"/>
              </a:rPr>
              <a:t>Huge variability amongst CCPs</a:t>
            </a:r>
          </a:p>
          <a:p>
            <a:pPr>
              <a:spcAft>
                <a:spcPts val="600"/>
              </a:spcAft>
              <a:buClr>
                <a:srgbClr val="800000"/>
              </a:buClr>
              <a:buSzPct val="90000"/>
              <a:defRPr/>
            </a:pPr>
            <a:r>
              <a:rPr lang="en-US" sz="3200" dirty="0">
                <a:solidFill>
                  <a:srgbClr val="0070C0"/>
                </a:solidFill>
                <a:latin typeface="Marion Regular"/>
                <a:ea typeface="+mj-ea"/>
                <a:cs typeface="Marion Regular"/>
              </a:rPr>
              <a:t>Need to avoid both under- &amp; over- reporting</a:t>
            </a:r>
          </a:p>
          <a:p>
            <a:pPr>
              <a:spcAft>
                <a:spcPts val="600"/>
              </a:spcAft>
              <a:buClr>
                <a:srgbClr val="800000"/>
              </a:buClr>
              <a:buSzPct val="90000"/>
              <a:defRPr/>
            </a:pPr>
            <a:r>
              <a:rPr lang="en-US" sz="3200" dirty="0">
                <a:solidFill>
                  <a:srgbClr val="0070C0"/>
                </a:solidFill>
                <a:latin typeface="Marion Regular"/>
                <a:ea typeface="+mj-ea"/>
                <a:cs typeface="Marion Regular"/>
              </a:rPr>
              <a:t>Parents are also “customers” </a:t>
            </a:r>
          </a:p>
        </p:txBody>
      </p:sp>
      <p:sp>
        <p:nvSpPr>
          <p:cNvPr id="5" name="Slide Number Placeholder 3"/>
          <p:cNvSpPr>
            <a:spLocks noGrp="1"/>
          </p:cNvSpPr>
          <p:nvPr>
            <p:ph type="sldNum" sz="quarter" idx="12"/>
          </p:nvPr>
        </p:nvSpPr>
        <p:spPr>
          <a:xfrm>
            <a:off x="8737600" y="6248400"/>
            <a:ext cx="2844800" cy="476250"/>
          </a:xfrm>
        </p:spPr>
        <p:txBody>
          <a:bodyPr/>
          <a:lstStyle/>
          <a:p>
            <a:fld id="{8F4612C5-5AF5-354B-9EB4-2988C6FC4C28}" type="slidenum">
              <a:rPr lang="en-US" smtClean="0">
                <a:latin typeface="Marion Regular"/>
                <a:cs typeface="Marion Regular"/>
              </a:rPr>
              <a:pPr/>
              <a:t>15</a:t>
            </a:fld>
            <a:endParaRPr lang="en-US" dirty="0">
              <a:latin typeface="Marion Regular"/>
              <a:cs typeface="Marion Regular"/>
            </a:endParaRPr>
          </a:p>
        </p:txBody>
      </p:sp>
    </p:spTree>
    <p:extLst>
      <p:ext uri="{BB962C8B-B14F-4D97-AF65-F5344CB8AC3E}">
        <p14:creationId xmlns:p14="http://schemas.microsoft.com/office/powerpoint/2010/main" val="1462819244"/>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xmlns:p14="http://schemas.microsoft.com/office/powerpoint/2010/main" spd="slow">
        <p:blinds dir="vert"/>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defRPr/>
            </a:pPr>
            <a:r>
              <a:rPr lang="en-US" b="1" spc="200" dirty="0">
                <a:solidFill>
                  <a:srgbClr val="800000"/>
                </a:solidFill>
                <a:latin typeface="Marion Regular"/>
                <a:cs typeface="Marion Regular"/>
              </a:rPr>
              <a:t>Challenges</a:t>
            </a:r>
          </a:p>
        </p:txBody>
      </p:sp>
      <p:sp>
        <p:nvSpPr>
          <p:cNvPr id="3" name="Content Placeholder 2"/>
          <p:cNvSpPr>
            <a:spLocks noGrp="1"/>
          </p:cNvSpPr>
          <p:nvPr>
            <p:ph idx="1"/>
          </p:nvPr>
        </p:nvSpPr>
        <p:spPr>
          <a:xfrm>
            <a:off x="876770" y="1752600"/>
            <a:ext cx="10363200" cy="762000"/>
          </a:xfrm>
        </p:spPr>
        <p:txBody>
          <a:bodyPr>
            <a:normAutofit/>
          </a:bodyPr>
          <a:lstStyle/>
          <a:p>
            <a:pPr marL="0" indent="0">
              <a:spcAft>
                <a:spcPts val="600"/>
              </a:spcAft>
              <a:buClr>
                <a:schemeClr val="accent4"/>
              </a:buClr>
              <a:buSzPct val="90000"/>
              <a:buNone/>
              <a:defRPr/>
            </a:pPr>
            <a:r>
              <a:rPr lang="en-US" sz="3200" dirty="0">
                <a:solidFill>
                  <a:srgbClr val="0070C0"/>
                </a:solidFill>
                <a:latin typeface="Marion Regular"/>
                <a:ea typeface="+mj-ea"/>
                <a:cs typeface="Marion Regular"/>
              </a:rPr>
              <a:t>Most training is linear, flat, </a:t>
            </a:r>
            <a:r>
              <a:rPr lang="is-IS" sz="3200" dirty="0">
                <a:solidFill>
                  <a:srgbClr val="0070C0"/>
                </a:solidFill>
                <a:latin typeface="Marion Regular"/>
                <a:ea typeface="+mj-ea"/>
                <a:cs typeface="Marion Regular"/>
              </a:rPr>
              <a:t>…</a:t>
            </a:r>
            <a:r>
              <a:rPr lang="en-US" sz="3200" dirty="0">
                <a:solidFill>
                  <a:srgbClr val="0070C0"/>
                </a:solidFill>
                <a:latin typeface="Marion Regular"/>
                <a:ea typeface="+mj-ea"/>
                <a:cs typeface="Marion Regular"/>
              </a:rPr>
              <a:t>un-engaging</a:t>
            </a:r>
          </a:p>
        </p:txBody>
      </p:sp>
      <p:sp>
        <p:nvSpPr>
          <p:cNvPr id="5" name="Slide Number Placeholder 3"/>
          <p:cNvSpPr>
            <a:spLocks noGrp="1"/>
          </p:cNvSpPr>
          <p:nvPr>
            <p:ph type="sldNum" sz="quarter" idx="12"/>
          </p:nvPr>
        </p:nvSpPr>
        <p:spPr>
          <a:xfrm>
            <a:off x="8737600" y="6248400"/>
            <a:ext cx="2844800" cy="476250"/>
          </a:xfrm>
        </p:spPr>
        <p:txBody>
          <a:bodyPr/>
          <a:lstStyle/>
          <a:p>
            <a:fld id="{8F4612C5-5AF5-354B-9EB4-2988C6FC4C28}" type="slidenum">
              <a:rPr lang="en-US" smtClean="0">
                <a:latin typeface="Marion Regular"/>
                <a:cs typeface="Marion Regular"/>
              </a:rPr>
              <a:pPr/>
              <a:t>16</a:t>
            </a:fld>
            <a:endParaRPr lang="en-US" dirty="0">
              <a:latin typeface="Marion Regular"/>
              <a:cs typeface="Marion Regular"/>
            </a:endParaRPr>
          </a:p>
        </p:txBody>
      </p:sp>
      <p:sp>
        <p:nvSpPr>
          <p:cNvPr id="6" name="Content Placeholder 2"/>
          <p:cNvSpPr txBox="1">
            <a:spLocks/>
          </p:cNvSpPr>
          <p:nvPr/>
        </p:nvSpPr>
        <p:spPr bwMode="auto">
          <a:xfrm>
            <a:off x="876770" y="2743200"/>
            <a:ext cx="10871200" cy="3581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hlink"/>
              </a:buClr>
              <a:buSzPct val="70000"/>
              <a:buFont typeface="Wingdings" charset="0"/>
              <a:buChar char="n"/>
              <a:defRPr sz="2800">
                <a:solidFill>
                  <a:srgbClr val="FFBB03"/>
                </a:solidFill>
                <a:effectLst>
                  <a:outerShdw blurRad="38100" dist="38100" dir="2700000" algn="tl">
                    <a:srgbClr val="000000"/>
                  </a:outerShdw>
                </a:effectLst>
                <a:latin typeface="+mn-lt"/>
                <a:ea typeface="ＭＳ Ｐゴシック" pitchFamily="-112" charset="-128"/>
                <a:cs typeface="ＭＳ Ｐゴシック" pitchFamily="-112" charset="-128"/>
              </a:defRPr>
            </a:lvl1pPr>
            <a:lvl2pPr marL="742950" indent="-285750" algn="l" rtl="0" eaLnBrk="0" fontAlgn="base" hangingPunct="0">
              <a:spcBef>
                <a:spcPct val="20000"/>
              </a:spcBef>
              <a:spcAft>
                <a:spcPct val="0"/>
              </a:spcAft>
              <a:buClr>
                <a:schemeClr val="accent2"/>
              </a:buClr>
              <a:buSzPct val="70000"/>
              <a:buFont typeface="Wingdings" charset="0"/>
              <a:buChar char="n"/>
              <a:defRPr sz="2400">
                <a:solidFill>
                  <a:srgbClr val="FFBB03"/>
                </a:solidFill>
                <a:effectLst>
                  <a:outerShdw blurRad="38100" dist="38100" dir="2700000" algn="tl">
                    <a:srgbClr val="000000"/>
                  </a:outerShdw>
                </a:effectLst>
                <a:latin typeface="+mn-lt"/>
                <a:ea typeface="ＭＳ Ｐゴシック" pitchFamily="-112" charset="-128"/>
              </a:defRPr>
            </a:lvl2pPr>
            <a:lvl3pPr marL="1143000" indent="-228600" algn="l" rtl="0" eaLnBrk="0" fontAlgn="base" hangingPunct="0">
              <a:spcBef>
                <a:spcPct val="20000"/>
              </a:spcBef>
              <a:spcAft>
                <a:spcPct val="0"/>
              </a:spcAft>
              <a:buClr>
                <a:schemeClr val="tx2"/>
              </a:buClr>
              <a:buSzPct val="70000"/>
              <a:buFont typeface="Wingdings" charset="0"/>
              <a:buChar char="n"/>
              <a:defRPr sz="2000">
                <a:solidFill>
                  <a:srgbClr val="FFBB03"/>
                </a:solidFill>
                <a:effectLst>
                  <a:outerShdw blurRad="38100" dist="38100" dir="2700000" algn="tl">
                    <a:srgbClr val="000000"/>
                  </a:outerShdw>
                </a:effectLst>
                <a:latin typeface="+mn-lt"/>
                <a:ea typeface="ＭＳ Ｐゴシック" pitchFamily="-112" charset="-128"/>
              </a:defRPr>
            </a:lvl3pPr>
            <a:lvl4pPr marL="1600200" indent="-228600" algn="l" rtl="0" eaLnBrk="0" fontAlgn="base" hangingPunct="0">
              <a:spcBef>
                <a:spcPct val="20000"/>
              </a:spcBef>
              <a:spcAft>
                <a:spcPct val="0"/>
              </a:spcAft>
              <a:buClr>
                <a:schemeClr val="accent2"/>
              </a:buClr>
              <a:buSzPct val="70000"/>
              <a:buFont typeface="Wingdings" charset="0"/>
              <a:buChar char="n"/>
              <a:defRPr sz="2000">
                <a:solidFill>
                  <a:srgbClr val="FFBB03"/>
                </a:solidFill>
                <a:effectLst>
                  <a:outerShdw blurRad="38100" dist="38100" dir="2700000" algn="tl">
                    <a:srgbClr val="000000"/>
                  </a:outerShdw>
                </a:effectLst>
                <a:latin typeface="+mn-lt"/>
                <a:ea typeface="ＭＳ Ｐゴシック" pitchFamily="-112" charset="-128"/>
              </a:defRPr>
            </a:lvl4pPr>
            <a:lvl5pPr marL="2057400" indent="-228600" algn="l" rtl="0" eaLnBrk="0" fontAlgn="base" hangingPunct="0">
              <a:spcBef>
                <a:spcPct val="20000"/>
              </a:spcBef>
              <a:spcAft>
                <a:spcPct val="0"/>
              </a:spcAft>
              <a:buClr>
                <a:schemeClr val="hlink"/>
              </a:buClr>
              <a:buSzPct val="70000"/>
              <a:buFont typeface="Wingdings" charset="0"/>
              <a:buChar char="n"/>
              <a:defRPr sz="2000">
                <a:solidFill>
                  <a:srgbClr val="FFBB03"/>
                </a:solidFill>
                <a:effectLst>
                  <a:outerShdw blurRad="38100" dist="38100" dir="2700000" algn="tl">
                    <a:srgbClr val="000000"/>
                  </a:outerShdw>
                </a:effectLst>
                <a:latin typeface="+mn-lt"/>
                <a:ea typeface="ＭＳ Ｐゴシック" pitchFamily="-112" charset="-128"/>
              </a:defRPr>
            </a:lvl5pPr>
            <a:lvl6pPr marL="2514600" indent="-228600" algn="l" rtl="0" fontAlgn="base">
              <a:spcBef>
                <a:spcPct val="20000"/>
              </a:spcBef>
              <a:spcAft>
                <a:spcPct val="0"/>
              </a:spcAft>
              <a:buClr>
                <a:schemeClr val="hlink"/>
              </a:buClr>
              <a:buSzPct val="70000"/>
              <a:buFont typeface="Wingdings" pitchFamily="-112" charset="2"/>
              <a:buChar char="n"/>
              <a:defRPr sz="2000">
                <a:solidFill>
                  <a:schemeClr val="tx1"/>
                </a:solidFill>
                <a:effectLst>
                  <a:outerShdw blurRad="38100" dist="38100" dir="2700000" algn="tl">
                    <a:srgbClr val="000000"/>
                  </a:outerShdw>
                </a:effectLst>
                <a:latin typeface="+mn-lt"/>
                <a:ea typeface="ＭＳ Ｐゴシック" pitchFamily="-112" charset="-128"/>
              </a:defRPr>
            </a:lvl6pPr>
            <a:lvl7pPr marL="2971800" indent="-228600" algn="l" rtl="0" fontAlgn="base">
              <a:spcBef>
                <a:spcPct val="20000"/>
              </a:spcBef>
              <a:spcAft>
                <a:spcPct val="0"/>
              </a:spcAft>
              <a:buClr>
                <a:schemeClr val="hlink"/>
              </a:buClr>
              <a:buSzPct val="70000"/>
              <a:buFont typeface="Wingdings" pitchFamily="-112" charset="2"/>
              <a:buChar char="n"/>
              <a:defRPr sz="2000">
                <a:solidFill>
                  <a:schemeClr val="tx1"/>
                </a:solidFill>
                <a:effectLst>
                  <a:outerShdw blurRad="38100" dist="38100" dir="2700000" algn="tl">
                    <a:srgbClr val="000000"/>
                  </a:outerShdw>
                </a:effectLst>
                <a:latin typeface="+mn-lt"/>
                <a:ea typeface="ＭＳ Ｐゴシック" pitchFamily="-112" charset="-128"/>
              </a:defRPr>
            </a:lvl7pPr>
            <a:lvl8pPr marL="3429000" indent="-228600" algn="l" rtl="0" fontAlgn="base">
              <a:spcBef>
                <a:spcPct val="20000"/>
              </a:spcBef>
              <a:spcAft>
                <a:spcPct val="0"/>
              </a:spcAft>
              <a:buClr>
                <a:schemeClr val="hlink"/>
              </a:buClr>
              <a:buSzPct val="70000"/>
              <a:buFont typeface="Wingdings" pitchFamily="-112" charset="2"/>
              <a:buChar char="n"/>
              <a:defRPr sz="2000">
                <a:solidFill>
                  <a:schemeClr val="tx1"/>
                </a:solidFill>
                <a:effectLst>
                  <a:outerShdw blurRad="38100" dist="38100" dir="2700000" algn="tl">
                    <a:srgbClr val="000000"/>
                  </a:outerShdw>
                </a:effectLst>
                <a:latin typeface="+mn-lt"/>
                <a:ea typeface="ＭＳ Ｐゴシック" pitchFamily="-112" charset="-128"/>
              </a:defRPr>
            </a:lvl8pPr>
            <a:lvl9pPr marL="3886200" indent="-228600" algn="l" rtl="0" fontAlgn="base">
              <a:spcBef>
                <a:spcPct val="20000"/>
              </a:spcBef>
              <a:spcAft>
                <a:spcPct val="0"/>
              </a:spcAft>
              <a:buClr>
                <a:schemeClr val="hlink"/>
              </a:buClr>
              <a:buSzPct val="70000"/>
              <a:buFont typeface="Wingdings" pitchFamily="-112" charset="2"/>
              <a:buChar char="n"/>
              <a:defRPr sz="2000">
                <a:solidFill>
                  <a:schemeClr val="tx1"/>
                </a:solidFill>
                <a:effectLst>
                  <a:outerShdw blurRad="38100" dist="38100" dir="2700000" algn="tl">
                    <a:srgbClr val="000000"/>
                  </a:outerShdw>
                </a:effectLst>
                <a:latin typeface="+mn-lt"/>
                <a:ea typeface="ＭＳ Ｐゴシック" pitchFamily="-112" charset="-128"/>
              </a:defRPr>
            </a:lvl9pPr>
          </a:lstStyle>
          <a:p>
            <a:pPr marL="0" indent="0">
              <a:lnSpc>
                <a:spcPct val="90000"/>
              </a:lnSpc>
              <a:spcAft>
                <a:spcPts val="600"/>
              </a:spcAft>
              <a:buClr>
                <a:srgbClr val="800000"/>
              </a:buClr>
              <a:buSzPct val="50000"/>
              <a:buNone/>
              <a:defRPr/>
            </a:pPr>
            <a:r>
              <a:rPr lang="en-US" sz="3200" dirty="0">
                <a:solidFill>
                  <a:srgbClr val="0070C0"/>
                </a:solidFill>
                <a:effectLst/>
                <a:latin typeface="Marion Regular"/>
                <a:ea typeface="+mj-ea"/>
                <a:cs typeface="Marion Regular"/>
              </a:rPr>
              <a:t>Principles</a:t>
            </a:r>
            <a:r>
              <a:rPr lang="en-US" sz="3200" dirty="0" smtClean="0">
                <a:solidFill>
                  <a:srgbClr val="0000FF"/>
                </a:solidFill>
                <a:effectLst/>
                <a:latin typeface="Marion Regular"/>
                <a:ea typeface="ＭＳ Ｐゴシック" pitchFamily="-111" charset="-128"/>
                <a:cs typeface="Marion Regular"/>
              </a:rPr>
              <a:t> </a:t>
            </a:r>
            <a:r>
              <a:rPr lang="en-US" sz="3200" dirty="0">
                <a:solidFill>
                  <a:srgbClr val="0070C0"/>
                </a:solidFill>
                <a:effectLst/>
                <a:latin typeface="Marion Regular"/>
                <a:ea typeface="+mj-ea"/>
                <a:cs typeface="Marion Regular"/>
              </a:rPr>
              <a:t>of </a:t>
            </a:r>
            <a:r>
              <a:rPr lang="en-US" sz="3200" dirty="0">
                <a:solidFill>
                  <a:srgbClr val="800000"/>
                </a:solidFill>
                <a:effectLst/>
                <a:latin typeface="Marion Regular"/>
                <a:ea typeface="+mj-ea"/>
                <a:cs typeface="Marion Regular"/>
              </a:rPr>
              <a:t>effective adult education</a:t>
            </a:r>
          </a:p>
          <a:p>
            <a:pPr marL="914400" lvl="2" indent="-457200" eaLnBrk="1" hangingPunct="1">
              <a:lnSpc>
                <a:spcPct val="90000"/>
              </a:lnSpc>
              <a:spcBef>
                <a:spcPts val="1000"/>
              </a:spcBef>
              <a:spcAft>
                <a:spcPts val="600"/>
              </a:spcAft>
              <a:buClr>
                <a:srgbClr val="800000"/>
              </a:buClr>
              <a:buSzPct val="90000"/>
              <a:buFont typeface="Lucida Grande"/>
              <a:buChar char="⏤"/>
              <a:defRPr/>
            </a:pPr>
            <a:r>
              <a:rPr lang="en-US" sz="2800" dirty="0">
                <a:solidFill>
                  <a:srgbClr val="0070C0"/>
                </a:solidFill>
                <a:effectLst/>
                <a:latin typeface="Marion Regular"/>
                <a:ea typeface="+mj-ea"/>
                <a:cs typeface="Marion Regular"/>
              </a:rPr>
              <a:t>Learners appreciate WHY it’s important</a:t>
            </a:r>
          </a:p>
          <a:p>
            <a:pPr marL="914400" lvl="2" indent="-457200" eaLnBrk="1" hangingPunct="1">
              <a:lnSpc>
                <a:spcPct val="90000"/>
              </a:lnSpc>
              <a:spcBef>
                <a:spcPts val="1000"/>
              </a:spcBef>
              <a:spcAft>
                <a:spcPts val="600"/>
              </a:spcAft>
              <a:buClr>
                <a:srgbClr val="800000"/>
              </a:buClr>
              <a:buSzPct val="90000"/>
              <a:buFont typeface="Lucida Grande"/>
              <a:buChar char="⏤"/>
              <a:defRPr/>
            </a:pPr>
            <a:r>
              <a:rPr lang="en-US" sz="2800" dirty="0">
                <a:solidFill>
                  <a:srgbClr val="0070C0"/>
                </a:solidFill>
                <a:effectLst/>
                <a:latin typeface="Marion Regular"/>
                <a:ea typeface="+mj-ea"/>
                <a:cs typeface="Marion Regular"/>
              </a:rPr>
              <a:t>Experiential learning process</a:t>
            </a:r>
          </a:p>
          <a:p>
            <a:pPr marL="914400" lvl="2" indent="-457200" eaLnBrk="1" hangingPunct="1">
              <a:lnSpc>
                <a:spcPct val="90000"/>
              </a:lnSpc>
              <a:spcBef>
                <a:spcPts val="1000"/>
              </a:spcBef>
              <a:spcAft>
                <a:spcPts val="600"/>
              </a:spcAft>
              <a:buClr>
                <a:srgbClr val="800000"/>
              </a:buClr>
              <a:buSzPct val="90000"/>
              <a:buFont typeface="Lucida Grande"/>
              <a:buChar char="⏤"/>
              <a:defRPr/>
            </a:pPr>
            <a:r>
              <a:rPr lang="en-US" sz="2800" dirty="0">
                <a:solidFill>
                  <a:srgbClr val="0070C0"/>
                </a:solidFill>
                <a:effectLst/>
                <a:latin typeface="Marion Regular"/>
                <a:ea typeface="+mj-ea"/>
                <a:cs typeface="Marion Regular"/>
              </a:rPr>
              <a:t>Learning as problem-solving</a:t>
            </a:r>
          </a:p>
          <a:p>
            <a:pPr marL="914400" lvl="2" indent="-457200" eaLnBrk="1" hangingPunct="1">
              <a:lnSpc>
                <a:spcPct val="90000"/>
              </a:lnSpc>
              <a:spcBef>
                <a:spcPts val="1000"/>
              </a:spcBef>
              <a:spcAft>
                <a:spcPts val="600"/>
              </a:spcAft>
              <a:buClr>
                <a:srgbClr val="800000"/>
              </a:buClr>
              <a:buSzPct val="90000"/>
              <a:buFont typeface="Lucida Grande"/>
              <a:buChar char="⏤"/>
              <a:defRPr/>
            </a:pPr>
            <a:r>
              <a:rPr lang="en-US" sz="2800" dirty="0">
                <a:solidFill>
                  <a:srgbClr val="0070C0"/>
                </a:solidFill>
                <a:effectLst/>
                <a:latin typeface="Marion Regular"/>
                <a:ea typeface="+mj-ea"/>
                <a:cs typeface="Marion Regular"/>
              </a:rPr>
              <a:t>Material has immediate value</a:t>
            </a:r>
          </a:p>
          <a:p>
            <a:pPr marL="914400" lvl="2" indent="-457200" eaLnBrk="1" hangingPunct="1">
              <a:lnSpc>
                <a:spcPct val="90000"/>
              </a:lnSpc>
              <a:spcBef>
                <a:spcPts val="1000"/>
              </a:spcBef>
              <a:spcAft>
                <a:spcPts val="600"/>
              </a:spcAft>
              <a:buClr>
                <a:srgbClr val="800000"/>
              </a:buClr>
              <a:buSzPct val="90000"/>
              <a:buFont typeface="Lucida Grande"/>
              <a:buChar char="⏤"/>
              <a:defRPr/>
            </a:pPr>
            <a:r>
              <a:rPr lang="en-US" sz="2800" dirty="0">
                <a:solidFill>
                  <a:srgbClr val="0070C0"/>
                </a:solidFill>
                <a:effectLst/>
                <a:latin typeface="Marion Regular"/>
                <a:ea typeface="+mj-ea"/>
                <a:cs typeface="Marion Regular"/>
              </a:rPr>
              <a:t>Considers learner’s prior knowledge</a:t>
            </a:r>
          </a:p>
        </p:txBody>
      </p:sp>
    </p:spTree>
    <p:extLst>
      <p:ext uri="{BB962C8B-B14F-4D97-AF65-F5344CB8AC3E}">
        <p14:creationId xmlns:p14="http://schemas.microsoft.com/office/powerpoint/2010/main" val="2658801036"/>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xmlns:p14="http://schemas.microsoft.com/office/powerpoint/2010/mai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528"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p:cTn id="7" dur="750" fill="hold"/>
                                        <p:tgtEl>
                                          <p:spTgt spid="6">
                                            <p:txEl>
                                              <p:pRg st="0" end="0"/>
                                            </p:txEl>
                                          </p:spTgt>
                                        </p:tgtEl>
                                        <p:attrNameLst>
                                          <p:attrName>ppt_w</p:attrName>
                                        </p:attrNameLst>
                                      </p:cBhvr>
                                      <p:tavLst>
                                        <p:tav tm="0">
                                          <p:val>
                                            <p:fltVal val="0"/>
                                          </p:val>
                                        </p:tav>
                                        <p:tav tm="100000">
                                          <p:val>
                                            <p:strVal val="#ppt_w"/>
                                          </p:val>
                                        </p:tav>
                                      </p:tavLst>
                                    </p:anim>
                                    <p:anim calcmode="lin" valueType="num">
                                      <p:cBhvr>
                                        <p:cTn id="8" dur="750" fill="hold"/>
                                        <p:tgtEl>
                                          <p:spTgt spid="6">
                                            <p:txEl>
                                              <p:pRg st="0" end="0"/>
                                            </p:txEl>
                                          </p:spTgt>
                                        </p:tgtEl>
                                        <p:attrNameLst>
                                          <p:attrName>ppt_h</p:attrName>
                                        </p:attrNameLst>
                                      </p:cBhvr>
                                      <p:tavLst>
                                        <p:tav tm="0">
                                          <p:val>
                                            <p:fltVal val="0"/>
                                          </p:val>
                                        </p:tav>
                                        <p:tav tm="100000">
                                          <p:val>
                                            <p:strVal val="#ppt_h"/>
                                          </p:val>
                                        </p:tav>
                                      </p:tavLst>
                                    </p:anim>
                                    <p:animEffect transition="in" filter="fade">
                                      <p:cBhvr>
                                        <p:cTn id="9" dur="750"/>
                                        <p:tgtEl>
                                          <p:spTgt spid="6">
                                            <p:txEl>
                                              <p:pRg st="0" end="0"/>
                                            </p:txEl>
                                          </p:spTgt>
                                        </p:tgtEl>
                                      </p:cBhvr>
                                    </p:animEffect>
                                    <p:anim calcmode="lin" valueType="num">
                                      <p:cBhvr>
                                        <p:cTn id="10" dur="750" fill="hold"/>
                                        <p:tgtEl>
                                          <p:spTgt spid="6">
                                            <p:txEl>
                                              <p:pRg st="0" end="0"/>
                                            </p:txEl>
                                          </p:spTgt>
                                        </p:tgtEl>
                                        <p:attrNameLst>
                                          <p:attrName>ppt_x</p:attrName>
                                        </p:attrNameLst>
                                      </p:cBhvr>
                                      <p:tavLst>
                                        <p:tav tm="0">
                                          <p:val>
                                            <p:fltVal val="0.5"/>
                                          </p:val>
                                        </p:tav>
                                        <p:tav tm="100000">
                                          <p:val>
                                            <p:strVal val="#ppt_x"/>
                                          </p:val>
                                        </p:tav>
                                      </p:tavLst>
                                    </p:anim>
                                    <p:anim calcmode="lin" valueType="num">
                                      <p:cBhvr>
                                        <p:cTn id="11" dur="750" fill="hold"/>
                                        <p:tgtEl>
                                          <p:spTgt spid="6">
                                            <p:txEl>
                                              <p:pRg st="0" end="0"/>
                                            </p:txEl>
                                          </p:spTgt>
                                        </p:tgtEl>
                                        <p:attrNameLst>
                                          <p:attrName>ppt_y</p:attrName>
                                        </p:attrNameLst>
                                      </p:cBhvr>
                                      <p:tavLst>
                                        <p:tav tm="0">
                                          <p:val>
                                            <p:fltVal val="0.5"/>
                                          </p:val>
                                        </p:tav>
                                        <p:tav tm="100000">
                                          <p:val>
                                            <p:strVal val="#ppt_y"/>
                                          </p:val>
                                        </p:tav>
                                      </p:tavLst>
                                    </p:anim>
                                  </p:childTnLst>
                                </p:cTn>
                              </p:par>
                              <p:par>
                                <p:cTn id="12" presetID="53" presetClass="entr" presetSubtype="528" fill="hold" grpId="0" nodeType="withEffect">
                                  <p:stCondLst>
                                    <p:cond delay="0"/>
                                  </p:stCondLst>
                                  <p:childTnLst>
                                    <p:set>
                                      <p:cBhvr>
                                        <p:cTn id="13" dur="1" fill="hold">
                                          <p:stCondLst>
                                            <p:cond delay="0"/>
                                          </p:stCondLst>
                                        </p:cTn>
                                        <p:tgtEl>
                                          <p:spTgt spid="6">
                                            <p:txEl>
                                              <p:pRg st="1" end="1"/>
                                            </p:txEl>
                                          </p:spTgt>
                                        </p:tgtEl>
                                        <p:attrNameLst>
                                          <p:attrName>style.visibility</p:attrName>
                                        </p:attrNameLst>
                                      </p:cBhvr>
                                      <p:to>
                                        <p:strVal val="visible"/>
                                      </p:to>
                                    </p:set>
                                    <p:anim calcmode="lin" valueType="num">
                                      <p:cBhvr>
                                        <p:cTn id="14" dur="750" fill="hold"/>
                                        <p:tgtEl>
                                          <p:spTgt spid="6">
                                            <p:txEl>
                                              <p:pRg st="1" end="1"/>
                                            </p:txEl>
                                          </p:spTgt>
                                        </p:tgtEl>
                                        <p:attrNameLst>
                                          <p:attrName>ppt_w</p:attrName>
                                        </p:attrNameLst>
                                      </p:cBhvr>
                                      <p:tavLst>
                                        <p:tav tm="0">
                                          <p:val>
                                            <p:fltVal val="0"/>
                                          </p:val>
                                        </p:tav>
                                        <p:tav tm="100000">
                                          <p:val>
                                            <p:strVal val="#ppt_w"/>
                                          </p:val>
                                        </p:tav>
                                      </p:tavLst>
                                    </p:anim>
                                    <p:anim calcmode="lin" valueType="num">
                                      <p:cBhvr>
                                        <p:cTn id="15" dur="750" fill="hold"/>
                                        <p:tgtEl>
                                          <p:spTgt spid="6">
                                            <p:txEl>
                                              <p:pRg st="1" end="1"/>
                                            </p:txEl>
                                          </p:spTgt>
                                        </p:tgtEl>
                                        <p:attrNameLst>
                                          <p:attrName>ppt_h</p:attrName>
                                        </p:attrNameLst>
                                      </p:cBhvr>
                                      <p:tavLst>
                                        <p:tav tm="0">
                                          <p:val>
                                            <p:fltVal val="0"/>
                                          </p:val>
                                        </p:tav>
                                        <p:tav tm="100000">
                                          <p:val>
                                            <p:strVal val="#ppt_h"/>
                                          </p:val>
                                        </p:tav>
                                      </p:tavLst>
                                    </p:anim>
                                    <p:animEffect transition="in" filter="fade">
                                      <p:cBhvr>
                                        <p:cTn id="16" dur="750"/>
                                        <p:tgtEl>
                                          <p:spTgt spid="6">
                                            <p:txEl>
                                              <p:pRg st="1" end="1"/>
                                            </p:txEl>
                                          </p:spTgt>
                                        </p:tgtEl>
                                      </p:cBhvr>
                                    </p:animEffect>
                                    <p:anim calcmode="lin" valueType="num">
                                      <p:cBhvr>
                                        <p:cTn id="17" dur="750" fill="hold"/>
                                        <p:tgtEl>
                                          <p:spTgt spid="6">
                                            <p:txEl>
                                              <p:pRg st="1" end="1"/>
                                            </p:txEl>
                                          </p:spTgt>
                                        </p:tgtEl>
                                        <p:attrNameLst>
                                          <p:attrName>ppt_x</p:attrName>
                                        </p:attrNameLst>
                                      </p:cBhvr>
                                      <p:tavLst>
                                        <p:tav tm="0">
                                          <p:val>
                                            <p:fltVal val="0.5"/>
                                          </p:val>
                                        </p:tav>
                                        <p:tav tm="100000">
                                          <p:val>
                                            <p:strVal val="#ppt_x"/>
                                          </p:val>
                                        </p:tav>
                                      </p:tavLst>
                                    </p:anim>
                                    <p:anim calcmode="lin" valueType="num">
                                      <p:cBhvr>
                                        <p:cTn id="18" dur="750" fill="hold"/>
                                        <p:tgtEl>
                                          <p:spTgt spid="6">
                                            <p:txEl>
                                              <p:pRg st="1" end="1"/>
                                            </p:txEl>
                                          </p:spTgt>
                                        </p:tgtEl>
                                        <p:attrNameLst>
                                          <p:attrName>ppt_y</p:attrName>
                                        </p:attrNameLst>
                                      </p:cBhvr>
                                      <p:tavLst>
                                        <p:tav tm="0">
                                          <p:val>
                                            <p:fltVal val="0.5"/>
                                          </p:val>
                                        </p:tav>
                                        <p:tav tm="100000">
                                          <p:val>
                                            <p:strVal val="#ppt_y"/>
                                          </p:val>
                                        </p:tav>
                                      </p:tavLst>
                                    </p:anim>
                                  </p:childTnLst>
                                </p:cTn>
                              </p:par>
                              <p:par>
                                <p:cTn id="19" presetID="53" presetClass="entr" presetSubtype="528" fill="hold" grpId="0" nodeType="withEffect">
                                  <p:stCondLst>
                                    <p:cond delay="0"/>
                                  </p:stCondLst>
                                  <p:childTnLst>
                                    <p:set>
                                      <p:cBhvr>
                                        <p:cTn id="20" dur="1" fill="hold">
                                          <p:stCondLst>
                                            <p:cond delay="0"/>
                                          </p:stCondLst>
                                        </p:cTn>
                                        <p:tgtEl>
                                          <p:spTgt spid="6">
                                            <p:txEl>
                                              <p:pRg st="2" end="2"/>
                                            </p:txEl>
                                          </p:spTgt>
                                        </p:tgtEl>
                                        <p:attrNameLst>
                                          <p:attrName>style.visibility</p:attrName>
                                        </p:attrNameLst>
                                      </p:cBhvr>
                                      <p:to>
                                        <p:strVal val="visible"/>
                                      </p:to>
                                    </p:set>
                                    <p:anim calcmode="lin" valueType="num">
                                      <p:cBhvr>
                                        <p:cTn id="21" dur="750" fill="hold"/>
                                        <p:tgtEl>
                                          <p:spTgt spid="6">
                                            <p:txEl>
                                              <p:pRg st="2" end="2"/>
                                            </p:txEl>
                                          </p:spTgt>
                                        </p:tgtEl>
                                        <p:attrNameLst>
                                          <p:attrName>ppt_w</p:attrName>
                                        </p:attrNameLst>
                                      </p:cBhvr>
                                      <p:tavLst>
                                        <p:tav tm="0">
                                          <p:val>
                                            <p:fltVal val="0"/>
                                          </p:val>
                                        </p:tav>
                                        <p:tav tm="100000">
                                          <p:val>
                                            <p:strVal val="#ppt_w"/>
                                          </p:val>
                                        </p:tav>
                                      </p:tavLst>
                                    </p:anim>
                                    <p:anim calcmode="lin" valueType="num">
                                      <p:cBhvr>
                                        <p:cTn id="22" dur="750" fill="hold"/>
                                        <p:tgtEl>
                                          <p:spTgt spid="6">
                                            <p:txEl>
                                              <p:pRg st="2" end="2"/>
                                            </p:txEl>
                                          </p:spTgt>
                                        </p:tgtEl>
                                        <p:attrNameLst>
                                          <p:attrName>ppt_h</p:attrName>
                                        </p:attrNameLst>
                                      </p:cBhvr>
                                      <p:tavLst>
                                        <p:tav tm="0">
                                          <p:val>
                                            <p:fltVal val="0"/>
                                          </p:val>
                                        </p:tav>
                                        <p:tav tm="100000">
                                          <p:val>
                                            <p:strVal val="#ppt_h"/>
                                          </p:val>
                                        </p:tav>
                                      </p:tavLst>
                                    </p:anim>
                                    <p:animEffect transition="in" filter="fade">
                                      <p:cBhvr>
                                        <p:cTn id="23" dur="750"/>
                                        <p:tgtEl>
                                          <p:spTgt spid="6">
                                            <p:txEl>
                                              <p:pRg st="2" end="2"/>
                                            </p:txEl>
                                          </p:spTgt>
                                        </p:tgtEl>
                                      </p:cBhvr>
                                    </p:animEffect>
                                    <p:anim calcmode="lin" valueType="num">
                                      <p:cBhvr>
                                        <p:cTn id="24" dur="750" fill="hold"/>
                                        <p:tgtEl>
                                          <p:spTgt spid="6">
                                            <p:txEl>
                                              <p:pRg st="2" end="2"/>
                                            </p:txEl>
                                          </p:spTgt>
                                        </p:tgtEl>
                                        <p:attrNameLst>
                                          <p:attrName>ppt_x</p:attrName>
                                        </p:attrNameLst>
                                      </p:cBhvr>
                                      <p:tavLst>
                                        <p:tav tm="0">
                                          <p:val>
                                            <p:fltVal val="0.5"/>
                                          </p:val>
                                        </p:tav>
                                        <p:tav tm="100000">
                                          <p:val>
                                            <p:strVal val="#ppt_x"/>
                                          </p:val>
                                        </p:tav>
                                      </p:tavLst>
                                    </p:anim>
                                    <p:anim calcmode="lin" valueType="num">
                                      <p:cBhvr>
                                        <p:cTn id="25" dur="750" fill="hold"/>
                                        <p:tgtEl>
                                          <p:spTgt spid="6">
                                            <p:txEl>
                                              <p:pRg st="2" end="2"/>
                                            </p:txEl>
                                          </p:spTgt>
                                        </p:tgtEl>
                                        <p:attrNameLst>
                                          <p:attrName>ppt_y</p:attrName>
                                        </p:attrNameLst>
                                      </p:cBhvr>
                                      <p:tavLst>
                                        <p:tav tm="0">
                                          <p:val>
                                            <p:fltVal val="0.5"/>
                                          </p:val>
                                        </p:tav>
                                        <p:tav tm="100000">
                                          <p:val>
                                            <p:strVal val="#ppt_y"/>
                                          </p:val>
                                        </p:tav>
                                      </p:tavLst>
                                    </p:anim>
                                  </p:childTnLst>
                                </p:cTn>
                              </p:par>
                              <p:par>
                                <p:cTn id="26" presetID="53" presetClass="entr" presetSubtype="528" fill="hold" grpId="0" nodeType="withEffect">
                                  <p:stCondLst>
                                    <p:cond delay="0"/>
                                  </p:stCondLst>
                                  <p:childTnLst>
                                    <p:set>
                                      <p:cBhvr>
                                        <p:cTn id="27" dur="1" fill="hold">
                                          <p:stCondLst>
                                            <p:cond delay="0"/>
                                          </p:stCondLst>
                                        </p:cTn>
                                        <p:tgtEl>
                                          <p:spTgt spid="6">
                                            <p:txEl>
                                              <p:pRg st="3" end="3"/>
                                            </p:txEl>
                                          </p:spTgt>
                                        </p:tgtEl>
                                        <p:attrNameLst>
                                          <p:attrName>style.visibility</p:attrName>
                                        </p:attrNameLst>
                                      </p:cBhvr>
                                      <p:to>
                                        <p:strVal val="visible"/>
                                      </p:to>
                                    </p:set>
                                    <p:anim calcmode="lin" valueType="num">
                                      <p:cBhvr>
                                        <p:cTn id="28" dur="750" fill="hold"/>
                                        <p:tgtEl>
                                          <p:spTgt spid="6">
                                            <p:txEl>
                                              <p:pRg st="3" end="3"/>
                                            </p:txEl>
                                          </p:spTgt>
                                        </p:tgtEl>
                                        <p:attrNameLst>
                                          <p:attrName>ppt_w</p:attrName>
                                        </p:attrNameLst>
                                      </p:cBhvr>
                                      <p:tavLst>
                                        <p:tav tm="0">
                                          <p:val>
                                            <p:fltVal val="0"/>
                                          </p:val>
                                        </p:tav>
                                        <p:tav tm="100000">
                                          <p:val>
                                            <p:strVal val="#ppt_w"/>
                                          </p:val>
                                        </p:tav>
                                      </p:tavLst>
                                    </p:anim>
                                    <p:anim calcmode="lin" valueType="num">
                                      <p:cBhvr>
                                        <p:cTn id="29" dur="750" fill="hold"/>
                                        <p:tgtEl>
                                          <p:spTgt spid="6">
                                            <p:txEl>
                                              <p:pRg st="3" end="3"/>
                                            </p:txEl>
                                          </p:spTgt>
                                        </p:tgtEl>
                                        <p:attrNameLst>
                                          <p:attrName>ppt_h</p:attrName>
                                        </p:attrNameLst>
                                      </p:cBhvr>
                                      <p:tavLst>
                                        <p:tav tm="0">
                                          <p:val>
                                            <p:fltVal val="0"/>
                                          </p:val>
                                        </p:tav>
                                        <p:tav tm="100000">
                                          <p:val>
                                            <p:strVal val="#ppt_h"/>
                                          </p:val>
                                        </p:tav>
                                      </p:tavLst>
                                    </p:anim>
                                    <p:animEffect transition="in" filter="fade">
                                      <p:cBhvr>
                                        <p:cTn id="30" dur="750"/>
                                        <p:tgtEl>
                                          <p:spTgt spid="6">
                                            <p:txEl>
                                              <p:pRg st="3" end="3"/>
                                            </p:txEl>
                                          </p:spTgt>
                                        </p:tgtEl>
                                      </p:cBhvr>
                                    </p:animEffect>
                                    <p:anim calcmode="lin" valueType="num">
                                      <p:cBhvr>
                                        <p:cTn id="31" dur="750" fill="hold"/>
                                        <p:tgtEl>
                                          <p:spTgt spid="6">
                                            <p:txEl>
                                              <p:pRg st="3" end="3"/>
                                            </p:txEl>
                                          </p:spTgt>
                                        </p:tgtEl>
                                        <p:attrNameLst>
                                          <p:attrName>ppt_x</p:attrName>
                                        </p:attrNameLst>
                                      </p:cBhvr>
                                      <p:tavLst>
                                        <p:tav tm="0">
                                          <p:val>
                                            <p:fltVal val="0.5"/>
                                          </p:val>
                                        </p:tav>
                                        <p:tav tm="100000">
                                          <p:val>
                                            <p:strVal val="#ppt_x"/>
                                          </p:val>
                                        </p:tav>
                                      </p:tavLst>
                                    </p:anim>
                                    <p:anim calcmode="lin" valueType="num">
                                      <p:cBhvr>
                                        <p:cTn id="32" dur="750" fill="hold"/>
                                        <p:tgtEl>
                                          <p:spTgt spid="6">
                                            <p:txEl>
                                              <p:pRg st="3" end="3"/>
                                            </p:txEl>
                                          </p:spTgt>
                                        </p:tgtEl>
                                        <p:attrNameLst>
                                          <p:attrName>ppt_y</p:attrName>
                                        </p:attrNameLst>
                                      </p:cBhvr>
                                      <p:tavLst>
                                        <p:tav tm="0">
                                          <p:val>
                                            <p:fltVal val="0.5"/>
                                          </p:val>
                                        </p:tav>
                                        <p:tav tm="100000">
                                          <p:val>
                                            <p:strVal val="#ppt_y"/>
                                          </p:val>
                                        </p:tav>
                                      </p:tavLst>
                                    </p:anim>
                                  </p:childTnLst>
                                </p:cTn>
                              </p:par>
                              <p:par>
                                <p:cTn id="33" presetID="53" presetClass="entr" presetSubtype="528" fill="hold" grpId="0" nodeType="withEffect">
                                  <p:stCondLst>
                                    <p:cond delay="0"/>
                                  </p:stCondLst>
                                  <p:childTnLst>
                                    <p:set>
                                      <p:cBhvr>
                                        <p:cTn id="34" dur="1" fill="hold">
                                          <p:stCondLst>
                                            <p:cond delay="0"/>
                                          </p:stCondLst>
                                        </p:cTn>
                                        <p:tgtEl>
                                          <p:spTgt spid="6">
                                            <p:txEl>
                                              <p:pRg st="4" end="4"/>
                                            </p:txEl>
                                          </p:spTgt>
                                        </p:tgtEl>
                                        <p:attrNameLst>
                                          <p:attrName>style.visibility</p:attrName>
                                        </p:attrNameLst>
                                      </p:cBhvr>
                                      <p:to>
                                        <p:strVal val="visible"/>
                                      </p:to>
                                    </p:set>
                                    <p:anim calcmode="lin" valueType="num">
                                      <p:cBhvr>
                                        <p:cTn id="35" dur="750" fill="hold"/>
                                        <p:tgtEl>
                                          <p:spTgt spid="6">
                                            <p:txEl>
                                              <p:pRg st="4" end="4"/>
                                            </p:txEl>
                                          </p:spTgt>
                                        </p:tgtEl>
                                        <p:attrNameLst>
                                          <p:attrName>ppt_w</p:attrName>
                                        </p:attrNameLst>
                                      </p:cBhvr>
                                      <p:tavLst>
                                        <p:tav tm="0">
                                          <p:val>
                                            <p:fltVal val="0"/>
                                          </p:val>
                                        </p:tav>
                                        <p:tav tm="100000">
                                          <p:val>
                                            <p:strVal val="#ppt_w"/>
                                          </p:val>
                                        </p:tav>
                                      </p:tavLst>
                                    </p:anim>
                                    <p:anim calcmode="lin" valueType="num">
                                      <p:cBhvr>
                                        <p:cTn id="36" dur="750" fill="hold"/>
                                        <p:tgtEl>
                                          <p:spTgt spid="6">
                                            <p:txEl>
                                              <p:pRg st="4" end="4"/>
                                            </p:txEl>
                                          </p:spTgt>
                                        </p:tgtEl>
                                        <p:attrNameLst>
                                          <p:attrName>ppt_h</p:attrName>
                                        </p:attrNameLst>
                                      </p:cBhvr>
                                      <p:tavLst>
                                        <p:tav tm="0">
                                          <p:val>
                                            <p:fltVal val="0"/>
                                          </p:val>
                                        </p:tav>
                                        <p:tav tm="100000">
                                          <p:val>
                                            <p:strVal val="#ppt_h"/>
                                          </p:val>
                                        </p:tav>
                                      </p:tavLst>
                                    </p:anim>
                                    <p:animEffect transition="in" filter="fade">
                                      <p:cBhvr>
                                        <p:cTn id="37" dur="750"/>
                                        <p:tgtEl>
                                          <p:spTgt spid="6">
                                            <p:txEl>
                                              <p:pRg st="4" end="4"/>
                                            </p:txEl>
                                          </p:spTgt>
                                        </p:tgtEl>
                                      </p:cBhvr>
                                    </p:animEffect>
                                    <p:anim calcmode="lin" valueType="num">
                                      <p:cBhvr>
                                        <p:cTn id="38" dur="750" fill="hold"/>
                                        <p:tgtEl>
                                          <p:spTgt spid="6">
                                            <p:txEl>
                                              <p:pRg st="4" end="4"/>
                                            </p:txEl>
                                          </p:spTgt>
                                        </p:tgtEl>
                                        <p:attrNameLst>
                                          <p:attrName>ppt_x</p:attrName>
                                        </p:attrNameLst>
                                      </p:cBhvr>
                                      <p:tavLst>
                                        <p:tav tm="0">
                                          <p:val>
                                            <p:fltVal val="0.5"/>
                                          </p:val>
                                        </p:tav>
                                        <p:tav tm="100000">
                                          <p:val>
                                            <p:strVal val="#ppt_x"/>
                                          </p:val>
                                        </p:tav>
                                      </p:tavLst>
                                    </p:anim>
                                    <p:anim calcmode="lin" valueType="num">
                                      <p:cBhvr>
                                        <p:cTn id="39" dur="750" fill="hold"/>
                                        <p:tgtEl>
                                          <p:spTgt spid="6">
                                            <p:txEl>
                                              <p:pRg st="4" end="4"/>
                                            </p:txEl>
                                          </p:spTgt>
                                        </p:tgtEl>
                                        <p:attrNameLst>
                                          <p:attrName>ppt_y</p:attrName>
                                        </p:attrNameLst>
                                      </p:cBhvr>
                                      <p:tavLst>
                                        <p:tav tm="0">
                                          <p:val>
                                            <p:fltVal val="0.5"/>
                                          </p:val>
                                        </p:tav>
                                        <p:tav tm="100000">
                                          <p:val>
                                            <p:strVal val="#ppt_y"/>
                                          </p:val>
                                        </p:tav>
                                      </p:tavLst>
                                    </p:anim>
                                  </p:childTnLst>
                                </p:cTn>
                              </p:par>
                              <p:par>
                                <p:cTn id="40" presetID="53" presetClass="entr" presetSubtype="528" fill="hold" grpId="0" nodeType="withEffect">
                                  <p:stCondLst>
                                    <p:cond delay="0"/>
                                  </p:stCondLst>
                                  <p:childTnLst>
                                    <p:set>
                                      <p:cBhvr>
                                        <p:cTn id="41" dur="1" fill="hold">
                                          <p:stCondLst>
                                            <p:cond delay="0"/>
                                          </p:stCondLst>
                                        </p:cTn>
                                        <p:tgtEl>
                                          <p:spTgt spid="6">
                                            <p:txEl>
                                              <p:pRg st="5" end="5"/>
                                            </p:txEl>
                                          </p:spTgt>
                                        </p:tgtEl>
                                        <p:attrNameLst>
                                          <p:attrName>style.visibility</p:attrName>
                                        </p:attrNameLst>
                                      </p:cBhvr>
                                      <p:to>
                                        <p:strVal val="visible"/>
                                      </p:to>
                                    </p:set>
                                    <p:anim calcmode="lin" valueType="num">
                                      <p:cBhvr>
                                        <p:cTn id="42" dur="750" fill="hold"/>
                                        <p:tgtEl>
                                          <p:spTgt spid="6">
                                            <p:txEl>
                                              <p:pRg st="5" end="5"/>
                                            </p:txEl>
                                          </p:spTgt>
                                        </p:tgtEl>
                                        <p:attrNameLst>
                                          <p:attrName>ppt_w</p:attrName>
                                        </p:attrNameLst>
                                      </p:cBhvr>
                                      <p:tavLst>
                                        <p:tav tm="0">
                                          <p:val>
                                            <p:fltVal val="0"/>
                                          </p:val>
                                        </p:tav>
                                        <p:tav tm="100000">
                                          <p:val>
                                            <p:strVal val="#ppt_w"/>
                                          </p:val>
                                        </p:tav>
                                      </p:tavLst>
                                    </p:anim>
                                    <p:anim calcmode="lin" valueType="num">
                                      <p:cBhvr>
                                        <p:cTn id="43" dur="750" fill="hold"/>
                                        <p:tgtEl>
                                          <p:spTgt spid="6">
                                            <p:txEl>
                                              <p:pRg st="5" end="5"/>
                                            </p:txEl>
                                          </p:spTgt>
                                        </p:tgtEl>
                                        <p:attrNameLst>
                                          <p:attrName>ppt_h</p:attrName>
                                        </p:attrNameLst>
                                      </p:cBhvr>
                                      <p:tavLst>
                                        <p:tav tm="0">
                                          <p:val>
                                            <p:fltVal val="0"/>
                                          </p:val>
                                        </p:tav>
                                        <p:tav tm="100000">
                                          <p:val>
                                            <p:strVal val="#ppt_h"/>
                                          </p:val>
                                        </p:tav>
                                      </p:tavLst>
                                    </p:anim>
                                    <p:animEffect transition="in" filter="fade">
                                      <p:cBhvr>
                                        <p:cTn id="44" dur="750"/>
                                        <p:tgtEl>
                                          <p:spTgt spid="6">
                                            <p:txEl>
                                              <p:pRg st="5" end="5"/>
                                            </p:txEl>
                                          </p:spTgt>
                                        </p:tgtEl>
                                      </p:cBhvr>
                                    </p:animEffect>
                                    <p:anim calcmode="lin" valueType="num">
                                      <p:cBhvr>
                                        <p:cTn id="45" dur="750" fill="hold"/>
                                        <p:tgtEl>
                                          <p:spTgt spid="6">
                                            <p:txEl>
                                              <p:pRg st="5" end="5"/>
                                            </p:txEl>
                                          </p:spTgt>
                                        </p:tgtEl>
                                        <p:attrNameLst>
                                          <p:attrName>ppt_x</p:attrName>
                                        </p:attrNameLst>
                                      </p:cBhvr>
                                      <p:tavLst>
                                        <p:tav tm="0">
                                          <p:val>
                                            <p:fltVal val="0.5"/>
                                          </p:val>
                                        </p:tav>
                                        <p:tav tm="100000">
                                          <p:val>
                                            <p:strVal val="#ppt_x"/>
                                          </p:val>
                                        </p:tav>
                                      </p:tavLst>
                                    </p:anim>
                                    <p:anim calcmode="lin" valueType="num">
                                      <p:cBhvr>
                                        <p:cTn id="46" dur="750" fill="hold"/>
                                        <p:tgtEl>
                                          <p:spTgt spid="6">
                                            <p:txEl>
                                              <p:pRg st="5" end="5"/>
                                            </p:txEl>
                                          </p:spTgt>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0854" y="274638"/>
            <a:ext cx="11785600" cy="1143000"/>
          </a:xfrm>
        </p:spPr>
        <p:txBody>
          <a:bodyPr>
            <a:normAutofit/>
          </a:bodyPr>
          <a:lstStyle/>
          <a:p>
            <a:pPr>
              <a:defRPr/>
            </a:pPr>
            <a:r>
              <a:rPr lang="en-US" b="1" spc="200" dirty="0" smtClean="0">
                <a:solidFill>
                  <a:srgbClr val="800000"/>
                </a:solidFill>
                <a:latin typeface="Times New Roman"/>
                <a:cs typeface="Times New Roman"/>
              </a:rPr>
              <a:t>Initial </a:t>
            </a:r>
            <a:r>
              <a:rPr lang="en-US" b="1" spc="200" dirty="0">
                <a:solidFill>
                  <a:srgbClr val="800000"/>
                </a:solidFill>
                <a:latin typeface="Times New Roman"/>
                <a:cs typeface="Times New Roman"/>
              </a:rPr>
              <a:t>Goal / Research Question</a:t>
            </a:r>
          </a:p>
        </p:txBody>
      </p:sp>
      <p:sp>
        <p:nvSpPr>
          <p:cNvPr id="3" name="Content Placeholder 2"/>
          <p:cNvSpPr>
            <a:spLocks noGrp="1"/>
          </p:cNvSpPr>
          <p:nvPr>
            <p:ph idx="1"/>
          </p:nvPr>
        </p:nvSpPr>
        <p:spPr>
          <a:xfrm>
            <a:off x="814054" y="1670294"/>
            <a:ext cx="11785600" cy="1143000"/>
          </a:xfrm>
        </p:spPr>
        <p:txBody>
          <a:bodyPr/>
          <a:lstStyle/>
          <a:p>
            <a:pPr marL="0" lvl="1" indent="0" eaLnBrk="0" fontAlgn="base" hangingPunct="0">
              <a:spcBef>
                <a:spcPct val="20000"/>
              </a:spcBef>
              <a:buClr>
                <a:schemeClr val="hlink"/>
              </a:buClr>
              <a:buSzPct val="50000"/>
              <a:buNone/>
              <a:defRPr/>
            </a:pPr>
            <a:r>
              <a:rPr lang="en-US" sz="3200" b="1" dirty="0">
                <a:solidFill>
                  <a:srgbClr val="0070C0"/>
                </a:solidFill>
                <a:latin typeface="Times New Roman"/>
                <a:ea typeface="+mj-ea"/>
                <a:cs typeface="Times New Roman"/>
              </a:rPr>
              <a:t>Create</a:t>
            </a:r>
          </a:p>
          <a:p>
            <a:pPr marL="228600" lvl="2" fontAlgn="base">
              <a:spcBef>
                <a:spcPts val="1000"/>
              </a:spcBef>
              <a:spcAft>
                <a:spcPts val="600"/>
              </a:spcAft>
              <a:buClr>
                <a:schemeClr val="accent4"/>
              </a:buClr>
              <a:buSzPct val="90000"/>
              <a:defRPr/>
            </a:pPr>
            <a:r>
              <a:rPr lang="en-US" sz="3200" dirty="0">
                <a:solidFill>
                  <a:srgbClr val="0070C0"/>
                </a:solidFill>
                <a:latin typeface="Times New Roman"/>
                <a:ea typeface="+mj-ea"/>
                <a:cs typeface="Times New Roman"/>
              </a:rPr>
              <a:t>An engaging, effective online learning program</a:t>
            </a:r>
          </a:p>
        </p:txBody>
      </p:sp>
      <p:sp>
        <p:nvSpPr>
          <p:cNvPr id="5" name="Slide Number Placeholder 3"/>
          <p:cNvSpPr>
            <a:spLocks noGrp="1"/>
          </p:cNvSpPr>
          <p:nvPr>
            <p:ph type="sldNum" sz="quarter" idx="12"/>
          </p:nvPr>
        </p:nvSpPr>
        <p:spPr>
          <a:xfrm>
            <a:off x="8737600" y="6248400"/>
            <a:ext cx="2844800" cy="476250"/>
          </a:xfrm>
        </p:spPr>
        <p:txBody>
          <a:bodyPr/>
          <a:lstStyle/>
          <a:p>
            <a:fld id="{8F4612C5-5AF5-354B-9EB4-2988C6FC4C28}" type="slidenum">
              <a:rPr lang="en-US" smtClean="0"/>
              <a:pPr/>
              <a:t>17</a:t>
            </a:fld>
            <a:endParaRPr lang="en-US" dirty="0"/>
          </a:p>
        </p:txBody>
      </p:sp>
      <p:sp>
        <p:nvSpPr>
          <p:cNvPr id="6" name="Content Placeholder 2"/>
          <p:cNvSpPr txBox="1">
            <a:spLocks/>
          </p:cNvSpPr>
          <p:nvPr/>
        </p:nvSpPr>
        <p:spPr bwMode="auto">
          <a:xfrm>
            <a:off x="814054" y="3035333"/>
            <a:ext cx="10871200" cy="25851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hlink"/>
              </a:buClr>
              <a:buSzPct val="70000"/>
              <a:buFont typeface="Wingdings" charset="0"/>
              <a:buChar char="n"/>
              <a:defRPr sz="2800">
                <a:solidFill>
                  <a:srgbClr val="FFBB03"/>
                </a:solidFill>
                <a:effectLst>
                  <a:outerShdw blurRad="38100" dist="38100" dir="2700000" algn="tl">
                    <a:srgbClr val="000000"/>
                  </a:outerShdw>
                </a:effectLst>
                <a:latin typeface="+mn-lt"/>
                <a:ea typeface="ＭＳ Ｐゴシック" pitchFamily="-112" charset="-128"/>
                <a:cs typeface="ＭＳ Ｐゴシック" pitchFamily="-112" charset="-128"/>
              </a:defRPr>
            </a:lvl1pPr>
            <a:lvl2pPr marL="742950" indent="-285750" algn="l" rtl="0" eaLnBrk="0" fontAlgn="base" hangingPunct="0">
              <a:spcBef>
                <a:spcPct val="20000"/>
              </a:spcBef>
              <a:spcAft>
                <a:spcPct val="0"/>
              </a:spcAft>
              <a:buClr>
                <a:schemeClr val="accent2"/>
              </a:buClr>
              <a:buSzPct val="70000"/>
              <a:buFont typeface="Wingdings" charset="0"/>
              <a:buChar char="n"/>
              <a:defRPr sz="2400">
                <a:solidFill>
                  <a:srgbClr val="FFBB03"/>
                </a:solidFill>
                <a:effectLst>
                  <a:outerShdw blurRad="38100" dist="38100" dir="2700000" algn="tl">
                    <a:srgbClr val="000000"/>
                  </a:outerShdw>
                </a:effectLst>
                <a:latin typeface="+mn-lt"/>
                <a:ea typeface="ＭＳ Ｐゴシック" pitchFamily="-112" charset="-128"/>
              </a:defRPr>
            </a:lvl2pPr>
            <a:lvl3pPr marL="1143000" indent="-228600" algn="l" rtl="0" eaLnBrk="0" fontAlgn="base" hangingPunct="0">
              <a:spcBef>
                <a:spcPct val="20000"/>
              </a:spcBef>
              <a:spcAft>
                <a:spcPct val="0"/>
              </a:spcAft>
              <a:buClr>
                <a:schemeClr val="tx2"/>
              </a:buClr>
              <a:buSzPct val="70000"/>
              <a:buFont typeface="Wingdings" charset="0"/>
              <a:buChar char="n"/>
              <a:defRPr sz="2000">
                <a:solidFill>
                  <a:srgbClr val="FFBB03"/>
                </a:solidFill>
                <a:effectLst>
                  <a:outerShdw blurRad="38100" dist="38100" dir="2700000" algn="tl">
                    <a:srgbClr val="000000"/>
                  </a:outerShdw>
                </a:effectLst>
                <a:latin typeface="+mn-lt"/>
                <a:ea typeface="ＭＳ Ｐゴシック" pitchFamily="-112" charset="-128"/>
              </a:defRPr>
            </a:lvl3pPr>
            <a:lvl4pPr marL="1600200" indent="-228600" algn="l" rtl="0" eaLnBrk="0" fontAlgn="base" hangingPunct="0">
              <a:spcBef>
                <a:spcPct val="20000"/>
              </a:spcBef>
              <a:spcAft>
                <a:spcPct val="0"/>
              </a:spcAft>
              <a:buClr>
                <a:schemeClr val="accent2"/>
              </a:buClr>
              <a:buSzPct val="70000"/>
              <a:buFont typeface="Wingdings" charset="0"/>
              <a:buChar char="n"/>
              <a:defRPr sz="2000">
                <a:solidFill>
                  <a:srgbClr val="FFBB03"/>
                </a:solidFill>
                <a:effectLst>
                  <a:outerShdw blurRad="38100" dist="38100" dir="2700000" algn="tl">
                    <a:srgbClr val="000000"/>
                  </a:outerShdw>
                </a:effectLst>
                <a:latin typeface="+mn-lt"/>
                <a:ea typeface="ＭＳ Ｐゴシック" pitchFamily="-112" charset="-128"/>
              </a:defRPr>
            </a:lvl4pPr>
            <a:lvl5pPr marL="2057400" indent="-228600" algn="l" rtl="0" eaLnBrk="0" fontAlgn="base" hangingPunct="0">
              <a:spcBef>
                <a:spcPct val="20000"/>
              </a:spcBef>
              <a:spcAft>
                <a:spcPct val="0"/>
              </a:spcAft>
              <a:buClr>
                <a:schemeClr val="hlink"/>
              </a:buClr>
              <a:buSzPct val="70000"/>
              <a:buFont typeface="Wingdings" charset="0"/>
              <a:buChar char="n"/>
              <a:defRPr sz="2000">
                <a:solidFill>
                  <a:srgbClr val="FFBB03"/>
                </a:solidFill>
                <a:effectLst>
                  <a:outerShdw blurRad="38100" dist="38100" dir="2700000" algn="tl">
                    <a:srgbClr val="000000"/>
                  </a:outerShdw>
                </a:effectLst>
                <a:latin typeface="+mn-lt"/>
                <a:ea typeface="ＭＳ Ｐゴシック" pitchFamily="-112" charset="-128"/>
              </a:defRPr>
            </a:lvl5pPr>
            <a:lvl6pPr marL="2514600" indent="-228600" algn="l" rtl="0" fontAlgn="base">
              <a:spcBef>
                <a:spcPct val="20000"/>
              </a:spcBef>
              <a:spcAft>
                <a:spcPct val="0"/>
              </a:spcAft>
              <a:buClr>
                <a:schemeClr val="hlink"/>
              </a:buClr>
              <a:buSzPct val="70000"/>
              <a:buFont typeface="Wingdings" pitchFamily="-112" charset="2"/>
              <a:buChar char="n"/>
              <a:defRPr sz="2000">
                <a:solidFill>
                  <a:schemeClr val="tx1"/>
                </a:solidFill>
                <a:effectLst>
                  <a:outerShdw blurRad="38100" dist="38100" dir="2700000" algn="tl">
                    <a:srgbClr val="000000"/>
                  </a:outerShdw>
                </a:effectLst>
                <a:latin typeface="+mn-lt"/>
                <a:ea typeface="ＭＳ Ｐゴシック" pitchFamily="-112" charset="-128"/>
              </a:defRPr>
            </a:lvl6pPr>
            <a:lvl7pPr marL="2971800" indent="-228600" algn="l" rtl="0" fontAlgn="base">
              <a:spcBef>
                <a:spcPct val="20000"/>
              </a:spcBef>
              <a:spcAft>
                <a:spcPct val="0"/>
              </a:spcAft>
              <a:buClr>
                <a:schemeClr val="hlink"/>
              </a:buClr>
              <a:buSzPct val="70000"/>
              <a:buFont typeface="Wingdings" pitchFamily="-112" charset="2"/>
              <a:buChar char="n"/>
              <a:defRPr sz="2000">
                <a:solidFill>
                  <a:schemeClr val="tx1"/>
                </a:solidFill>
                <a:effectLst>
                  <a:outerShdw blurRad="38100" dist="38100" dir="2700000" algn="tl">
                    <a:srgbClr val="000000"/>
                  </a:outerShdw>
                </a:effectLst>
                <a:latin typeface="+mn-lt"/>
                <a:ea typeface="ＭＳ Ｐゴシック" pitchFamily="-112" charset="-128"/>
              </a:defRPr>
            </a:lvl7pPr>
            <a:lvl8pPr marL="3429000" indent="-228600" algn="l" rtl="0" fontAlgn="base">
              <a:spcBef>
                <a:spcPct val="20000"/>
              </a:spcBef>
              <a:spcAft>
                <a:spcPct val="0"/>
              </a:spcAft>
              <a:buClr>
                <a:schemeClr val="hlink"/>
              </a:buClr>
              <a:buSzPct val="70000"/>
              <a:buFont typeface="Wingdings" pitchFamily="-112" charset="2"/>
              <a:buChar char="n"/>
              <a:defRPr sz="2000">
                <a:solidFill>
                  <a:schemeClr val="tx1"/>
                </a:solidFill>
                <a:effectLst>
                  <a:outerShdw blurRad="38100" dist="38100" dir="2700000" algn="tl">
                    <a:srgbClr val="000000"/>
                  </a:outerShdw>
                </a:effectLst>
                <a:latin typeface="+mn-lt"/>
                <a:ea typeface="ＭＳ Ｐゴシック" pitchFamily="-112" charset="-128"/>
              </a:defRPr>
            </a:lvl8pPr>
            <a:lvl9pPr marL="3886200" indent="-228600" algn="l" rtl="0" fontAlgn="base">
              <a:spcBef>
                <a:spcPct val="20000"/>
              </a:spcBef>
              <a:spcAft>
                <a:spcPct val="0"/>
              </a:spcAft>
              <a:buClr>
                <a:schemeClr val="hlink"/>
              </a:buClr>
              <a:buSzPct val="70000"/>
              <a:buFont typeface="Wingdings" pitchFamily="-112" charset="2"/>
              <a:buChar char="n"/>
              <a:defRPr sz="2000">
                <a:solidFill>
                  <a:schemeClr val="tx1"/>
                </a:solidFill>
                <a:effectLst>
                  <a:outerShdw blurRad="38100" dist="38100" dir="2700000" algn="tl">
                    <a:srgbClr val="000000"/>
                  </a:outerShdw>
                </a:effectLst>
                <a:latin typeface="+mn-lt"/>
                <a:ea typeface="ＭＳ Ｐゴシック" pitchFamily="-112" charset="-128"/>
              </a:defRPr>
            </a:lvl9pPr>
          </a:lstStyle>
          <a:p>
            <a:pPr marL="0" indent="0">
              <a:lnSpc>
                <a:spcPct val="90000"/>
              </a:lnSpc>
              <a:spcAft>
                <a:spcPts val="600"/>
              </a:spcAft>
              <a:buSzPct val="50000"/>
              <a:buNone/>
              <a:defRPr/>
            </a:pPr>
            <a:r>
              <a:rPr lang="en-US" sz="3200" b="1" dirty="0">
                <a:solidFill>
                  <a:srgbClr val="0070C0"/>
                </a:solidFill>
                <a:effectLst/>
                <a:latin typeface="Times New Roman"/>
                <a:ea typeface="+mj-ea"/>
                <a:cs typeface="Times New Roman"/>
              </a:rPr>
              <a:t>Evaluate</a:t>
            </a:r>
          </a:p>
          <a:p>
            <a:pPr marL="228600" lvl="2" eaLnBrk="1" hangingPunct="1">
              <a:lnSpc>
                <a:spcPct val="90000"/>
              </a:lnSpc>
              <a:spcBef>
                <a:spcPts val="1000"/>
              </a:spcBef>
              <a:spcAft>
                <a:spcPts val="600"/>
              </a:spcAft>
              <a:buClr>
                <a:schemeClr val="accent4"/>
              </a:buClr>
              <a:buSzPct val="90000"/>
              <a:buFont typeface="Arial" panose="020B0604020202020204" pitchFamily="34" charset="0"/>
              <a:buChar char="•"/>
              <a:defRPr/>
            </a:pPr>
            <a:r>
              <a:rPr lang="en-US" sz="3200" dirty="0">
                <a:solidFill>
                  <a:srgbClr val="0070C0"/>
                </a:solidFill>
                <a:effectLst/>
                <a:latin typeface="Times New Roman"/>
                <a:ea typeface="+mj-ea"/>
                <a:cs typeface="Times New Roman"/>
              </a:rPr>
              <a:t>Effect on CCPs’ </a:t>
            </a:r>
            <a:r>
              <a:rPr lang="en-US" sz="3200" dirty="0">
                <a:solidFill>
                  <a:srgbClr val="800000"/>
                </a:solidFill>
                <a:effectLst/>
                <a:latin typeface="Times New Roman"/>
                <a:ea typeface="+mj-ea"/>
                <a:cs typeface="Times New Roman"/>
              </a:rPr>
              <a:t>knowledge</a:t>
            </a:r>
            <a:r>
              <a:rPr lang="en-US" sz="3200" dirty="0">
                <a:solidFill>
                  <a:srgbClr val="0070C0"/>
                </a:solidFill>
                <a:effectLst/>
                <a:latin typeface="Times New Roman"/>
                <a:ea typeface="+mj-ea"/>
                <a:cs typeface="Times New Roman"/>
              </a:rPr>
              <a:t> and </a:t>
            </a:r>
            <a:r>
              <a:rPr lang="en-US" sz="3200" dirty="0">
                <a:solidFill>
                  <a:srgbClr val="800000"/>
                </a:solidFill>
                <a:effectLst/>
                <a:latin typeface="Times New Roman"/>
                <a:ea typeface="+mj-ea"/>
                <a:cs typeface="Times New Roman"/>
              </a:rPr>
              <a:t>attitudes</a:t>
            </a:r>
            <a:r>
              <a:rPr lang="en-US" sz="3200" dirty="0">
                <a:solidFill>
                  <a:srgbClr val="0070C0"/>
                </a:solidFill>
                <a:effectLst/>
                <a:latin typeface="Times New Roman"/>
                <a:ea typeface="+mj-ea"/>
                <a:cs typeface="Times New Roman"/>
              </a:rPr>
              <a:t> regarding suspected child abuse and its </a:t>
            </a:r>
            <a:r>
              <a:rPr lang="en-US" sz="3200" dirty="0" smtClean="0">
                <a:solidFill>
                  <a:srgbClr val="0070C0"/>
                </a:solidFill>
                <a:effectLst/>
                <a:latin typeface="Times New Roman"/>
                <a:ea typeface="+mj-ea"/>
                <a:cs typeface="Times New Roman"/>
              </a:rPr>
              <a:t>reporting</a:t>
            </a:r>
          </a:p>
          <a:p>
            <a:pPr marL="228600" lvl="2" eaLnBrk="1" hangingPunct="1">
              <a:lnSpc>
                <a:spcPct val="90000"/>
              </a:lnSpc>
              <a:spcBef>
                <a:spcPts val="1000"/>
              </a:spcBef>
              <a:spcAft>
                <a:spcPts val="600"/>
              </a:spcAft>
              <a:buClr>
                <a:schemeClr val="accent4"/>
              </a:buClr>
              <a:buSzPct val="90000"/>
              <a:buFont typeface="Arial" panose="020B0604020202020204" pitchFamily="34" charset="0"/>
              <a:buChar char="•"/>
              <a:defRPr/>
            </a:pPr>
            <a:r>
              <a:rPr lang="en-US" sz="3200" dirty="0" smtClean="0">
                <a:solidFill>
                  <a:srgbClr val="0070C0"/>
                </a:solidFill>
                <a:effectLst/>
                <a:latin typeface="Times New Roman"/>
                <a:ea typeface="+mj-ea"/>
                <a:cs typeface="Times New Roman"/>
              </a:rPr>
              <a:t>Eventually... </a:t>
            </a:r>
            <a:r>
              <a:rPr lang="en-US" sz="3200" dirty="0" smtClean="0">
                <a:solidFill>
                  <a:srgbClr val="800000"/>
                </a:solidFill>
                <a:effectLst/>
                <a:latin typeface="Times New Roman"/>
                <a:ea typeface="+mj-ea"/>
                <a:cs typeface="Times New Roman"/>
              </a:rPr>
              <a:t>changes in CCPs’ behavior</a:t>
            </a:r>
            <a:endParaRPr lang="en-US" sz="3200" dirty="0">
              <a:solidFill>
                <a:srgbClr val="800000"/>
              </a:solidFill>
              <a:effectLst/>
              <a:latin typeface="Times New Roman"/>
              <a:ea typeface="+mj-ea"/>
              <a:cs typeface="Times New Roman"/>
            </a:endParaRPr>
          </a:p>
        </p:txBody>
      </p:sp>
    </p:spTree>
    <p:extLst>
      <p:ext uri="{BB962C8B-B14F-4D97-AF65-F5344CB8AC3E}">
        <p14:creationId xmlns:p14="http://schemas.microsoft.com/office/powerpoint/2010/main" val="2559568545"/>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xmlns:p14="http://schemas.microsoft.com/office/powerpoint/2010/mai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528"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p:cTn id="7" dur="750" fill="hold"/>
                                        <p:tgtEl>
                                          <p:spTgt spid="6">
                                            <p:txEl>
                                              <p:pRg st="0" end="0"/>
                                            </p:txEl>
                                          </p:spTgt>
                                        </p:tgtEl>
                                        <p:attrNameLst>
                                          <p:attrName>ppt_w</p:attrName>
                                        </p:attrNameLst>
                                      </p:cBhvr>
                                      <p:tavLst>
                                        <p:tav tm="0">
                                          <p:val>
                                            <p:fltVal val="0"/>
                                          </p:val>
                                        </p:tav>
                                        <p:tav tm="100000">
                                          <p:val>
                                            <p:strVal val="#ppt_w"/>
                                          </p:val>
                                        </p:tav>
                                      </p:tavLst>
                                    </p:anim>
                                    <p:anim calcmode="lin" valueType="num">
                                      <p:cBhvr>
                                        <p:cTn id="8" dur="750" fill="hold"/>
                                        <p:tgtEl>
                                          <p:spTgt spid="6">
                                            <p:txEl>
                                              <p:pRg st="0" end="0"/>
                                            </p:txEl>
                                          </p:spTgt>
                                        </p:tgtEl>
                                        <p:attrNameLst>
                                          <p:attrName>ppt_h</p:attrName>
                                        </p:attrNameLst>
                                      </p:cBhvr>
                                      <p:tavLst>
                                        <p:tav tm="0">
                                          <p:val>
                                            <p:fltVal val="0"/>
                                          </p:val>
                                        </p:tav>
                                        <p:tav tm="100000">
                                          <p:val>
                                            <p:strVal val="#ppt_h"/>
                                          </p:val>
                                        </p:tav>
                                      </p:tavLst>
                                    </p:anim>
                                    <p:animEffect transition="in" filter="fade">
                                      <p:cBhvr>
                                        <p:cTn id="9" dur="750"/>
                                        <p:tgtEl>
                                          <p:spTgt spid="6">
                                            <p:txEl>
                                              <p:pRg st="0" end="0"/>
                                            </p:txEl>
                                          </p:spTgt>
                                        </p:tgtEl>
                                      </p:cBhvr>
                                    </p:animEffect>
                                    <p:anim calcmode="lin" valueType="num">
                                      <p:cBhvr>
                                        <p:cTn id="10" dur="750" fill="hold"/>
                                        <p:tgtEl>
                                          <p:spTgt spid="6">
                                            <p:txEl>
                                              <p:pRg st="0" end="0"/>
                                            </p:txEl>
                                          </p:spTgt>
                                        </p:tgtEl>
                                        <p:attrNameLst>
                                          <p:attrName>ppt_x</p:attrName>
                                        </p:attrNameLst>
                                      </p:cBhvr>
                                      <p:tavLst>
                                        <p:tav tm="0">
                                          <p:val>
                                            <p:fltVal val="0.5"/>
                                          </p:val>
                                        </p:tav>
                                        <p:tav tm="100000">
                                          <p:val>
                                            <p:strVal val="#ppt_x"/>
                                          </p:val>
                                        </p:tav>
                                      </p:tavLst>
                                    </p:anim>
                                    <p:anim calcmode="lin" valueType="num">
                                      <p:cBhvr>
                                        <p:cTn id="11" dur="750" fill="hold"/>
                                        <p:tgtEl>
                                          <p:spTgt spid="6">
                                            <p:txEl>
                                              <p:pRg st="0" end="0"/>
                                            </p:txEl>
                                          </p:spTgt>
                                        </p:tgtEl>
                                        <p:attrNameLst>
                                          <p:attrName>ppt_y</p:attrName>
                                        </p:attrNameLst>
                                      </p:cBhvr>
                                      <p:tavLst>
                                        <p:tav tm="0">
                                          <p:val>
                                            <p:fltVal val="0.5"/>
                                          </p:val>
                                        </p:tav>
                                        <p:tav tm="100000">
                                          <p:val>
                                            <p:strVal val="#ppt_y"/>
                                          </p:val>
                                        </p:tav>
                                      </p:tavLst>
                                    </p:anim>
                                  </p:childTnLst>
                                </p:cTn>
                              </p:par>
                              <p:par>
                                <p:cTn id="12" presetID="53" presetClass="entr" presetSubtype="528" fill="hold" grpId="0" nodeType="withEffect">
                                  <p:stCondLst>
                                    <p:cond delay="0"/>
                                  </p:stCondLst>
                                  <p:childTnLst>
                                    <p:set>
                                      <p:cBhvr>
                                        <p:cTn id="13" dur="1" fill="hold">
                                          <p:stCondLst>
                                            <p:cond delay="0"/>
                                          </p:stCondLst>
                                        </p:cTn>
                                        <p:tgtEl>
                                          <p:spTgt spid="6">
                                            <p:txEl>
                                              <p:pRg st="1" end="1"/>
                                            </p:txEl>
                                          </p:spTgt>
                                        </p:tgtEl>
                                        <p:attrNameLst>
                                          <p:attrName>style.visibility</p:attrName>
                                        </p:attrNameLst>
                                      </p:cBhvr>
                                      <p:to>
                                        <p:strVal val="visible"/>
                                      </p:to>
                                    </p:set>
                                    <p:anim calcmode="lin" valueType="num">
                                      <p:cBhvr>
                                        <p:cTn id="14" dur="750" fill="hold"/>
                                        <p:tgtEl>
                                          <p:spTgt spid="6">
                                            <p:txEl>
                                              <p:pRg st="1" end="1"/>
                                            </p:txEl>
                                          </p:spTgt>
                                        </p:tgtEl>
                                        <p:attrNameLst>
                                          <p:attrName>ppt_w</p:attrName>
                                        </p:attrNameLst>
                                      </p:cBhvr>
                                      <p:tavLst>
                                        <p:tav tm="0">
                                          <p:val>
                                            <p:fltVal val="0"/>
                                          </p:val>
                                        </p:tav>
                                        <p:tav tm="100000">
                                          <p:val>
                                            <p:strVal val="#ppt_w"/>
                                          </p:val>
                                        </p:tav>
                                      </p:tavLst>
                                    </p:anim>
                                    <p:anim calcmode="lin" valueType="num">
                                      <p:cBhvr>
                                        <p:cTn id="15" dur="750" fill="hold"/>
                                        <p:tgtEl>
                                          <p:spTgt spid="6">
                                            <p:txEl>
                                              <p:pRg st="1" end="1"/>
                                            </p:txEl>
                                          </p:spTgt>
                                        </p:tgtEl>
                                        <p:attrNameLst>
                                          <p:attrName>ppt_h</p:attrName>
                                        </p:attrNameLst>
                                      </p:cBhvr>
                                      <p:tavLst>
                                        <p:tav tm="0">
                                          <p:val>
                                            <p:fltVal val="0"/>
                                          </p:val>
                                        </p:tav>
                                        <p:tav tm="100000">
                                          <p:val>
                                            <p:strVal val="#ppt_h"/>
                                          </p:val>
                                        </p:tav>
                                      </p:tavLst>
                                    </p:anim>
                                    <p:animEffect transition="in" filter="fade">
                                      <p:cBhvr>
                                        <p:cTn id="16" dur="750"/>
                                        <p:tgtEl>
                                          <p:spTgt spid="6">
                                            <p:txEl>
                                              <p:pRg st="1" end="1"/>
                                            </p:txEl>
                                          </p:spTgt>
                                        </p:tgtEl>
                                      </p:cBhvr>
                                    </p:animEffect>
                                    <p:anim calcmode="lin" valueType="num">
                                      <p:cBhvr>
                                        <p:cTn id="17" dur="750" fill="hold"/>
                                        <p:tgtEl>
                                          <p:spTgt spid="6">
                                            <p:txEl>
                                              <p:pRg st="1" end="1"/>
                                            </p:txEl>
                                          </p:spTgt>
                                        </p:tgtEl>
                                        <p:attrNameLst>
                                          <p:attrName>ppt_x</p:attrName>
                                        </p:attrNameLst>
                                      </p:cBhvr>
                                      <p:tavLst>
                                        <p:tav tm="0">
                                          <p:val>
                                            <p:fltVal val="0.5"/>
                                          </p:val>
                                        </p:tav>
                                        <p:tav tm="100000">
                                          <p:val>
                                            <p:strVal val="#ppt_x"/>
                                          </p:val>
                                        </p:tav>
                                      </p:tavLst>
                                    </p:anim>
                                    <p:anim calcmode="lin" valueType="num">
                                      <p:cBhvr>
                                        <p:cTn id="18" dur="750" fill="hold"/>
                                        <p:tgtEl>
                                          <p:spTgt spid="6">
                                            <p:txEl>
                                              <p:pRg st="1" end="1"/>
                                            </p:txEl>
                                          </p:spTgt>
                                        </p:tgtEl>
                                        <p:attrNameLst>
                                          <p:attrName>ppt_y</p:attrName>
                                        </p:attrNameLst>
                                      </p:cBhvr>
                                      <p:tavLst>
                                        <p:tav tm="0">
                                          <p:val>
                                            <p:fltVal val="0.5"/>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nodeType="clickEffect">
                                  <p:stCondLst>
                                    <p:cond delay="0"/>
                                  </p:stCondLst>
                                  <p:childTnLst>
                                    <p:set>
                                      <p:cBhvr>
                                        <p:cTn id="22" dur="1" fill="hold">
                                          <p:stCondLst>
                                            <p:cond delay="0"/>
                                          </p:stCondLst>
                                        </p:cTn>
                                        <p:tgtEl>
                                          <p:spTgt spid="6">
                                            <p:txEl>
                                              <p:pRg st="2" end="2"/>
                                            </p:txEl>
                                          </p:spTgt>
                                        </p:tgtEl>
                                        <p:attrNameLst>
                                          <p:attrName>style.visibility</p:attrName>
                                        </p:attrNameLst>
                                      </p:cBhvr>
                                      <p:to>
                                        <p:strVal val="visible"/>
                                      </p:to>
                                    </p:set>
                                    <p:animEffect transition="in" filter="wipe(left)">
                                      <p:cBhvr>
                                        <p:cTn id="23" dur="7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defRPr/>
            </a:pPr>
            <a:r>
              <a:rPr lang="en-US" b="1" spc="200" dirty="0" err="1" smtClean="0">
                <a:solidFill>
                  <a:srgbClr val="800000"/>
                </a:solidFill>
                <a:latin typeface="Times New Roman"/>
                <a:cs typeface="Times New Roman"/>
              </a:rPr>
              <a:t>iLookOut</a:t>
            </a:r>
            <a:r>
              <a:rPr lang="en-US" b="1" spc="200" dirty="0" smtClean="0">
                <a:solidFill>
                  <a:srgbClr val="800000"/>
                </a:solidFill>
                <a:latin typeface="Times New Roman"/>
                <a:cs typeface="Times New Roman"/>
              </a:rPr>
              <a:t> </a:t>
            </a:r>
            <a:r>
              <a:rPr lang="en-US" b="1" spc="200" dirty="0">
                <a:solidFill>
                  <a:srgbClr val="800000"/>
                </a:solidFill>
                <a:latin typeface="Times New Roman"/>
                <a:cs typeface="Times New Roman"/>
              </a:rPr>
              <a:t>for Child Abuse</a:t>
            </a:r>
          </a:p>
        </p:txBody>
      </p:sp>
      <p:sp>
        <p:nvSpPr>
          <p:cNvPr id="3" name="Content Placeholder 2"/>
          <p:cNvSpPr>
            <a:spLocks noGrp="1"/>
          </p:cNvSpPr>
          <p:nvPr>
            <p:ph idx="1"/>
          </p:nvPr>
        </p:nvSpPr>
        <p:spPr>
          <a:xfrm>
            <a:off x="814054" y="1752600"/>
            <a:ext cx="4860762" cy="762000"/>
          </a:xfrm>
        </p:spPr>
        <p:txBody>
          <a:bodyPr>
            <a:normAutofit/>
          </a:bodyPr>
          <a:lstStyle/>
          <a:p>
            <a:pPr marL="0" indent="0" eaLnBrk="0" fontAlgn="base" hangingPunct="0">
              <a:spcBef>
                <a:spcPct val="20000"/>
              </a:spcBef>
              <a:spcAft>
                <a:spcPts val="600"/>
              </a:spcAft>
              <a:buClr>
                <a:schemeClr val="hlink"/>
              </a:buClr>
              <a:buSzPct val="50000"/>
              <a:buNone/>
              <a:defRPr/>
            </a:pPr>
            <a:r>
              <a:rPr lang="en-US" sz="3200" b="1" dirty="0">
                <a:solidFill>
                  <a:srgbClr val="0070C0"/>
                </a:solidFill>
                <a:latin typeface="Times New Roman"/>
                <a:ea typeface="+mj-ea"/>
                <a:cs typeface="Times New Roman"/>
              </a:rPr>
              <a:t>The power of </a:t>
            </a:r>
            <a:r>
              <a:rPr lang="en-US" sz="3200" b="1" cap="small" spc="100" dirty="0" smtClean="0">
                <a:solidFill>
                  <a:srgbClr val="0070C0"/>
                </a:solidFill>
                <a:latin typeface="Times New Roman"/>
                <a:ea typeface="+mj-ea"/>
                <a:cs typeface="Times New Roman"/>
              </a:rPr>
              <a:t>stories</a:t>
            </a:r>
            <a:endParaRPr lang="en-US" sz="3200" b="1" cap="small" spc="100" dirty="0">
              <a:solidFill>
                <a:srgbClr val="0070C0"/>
              </a:solidFill>
              <a:latin typeface="Times New Roman"/>
              <a:ea typeface="+mj-ea"/>
              <a:cs typeface="Times New Roman"/>
            </a:endParaRPr>
          </a:p>
        </p:txBody>
      </p:sp>
      <p:sp>
        <p:nvSpPr>
          <p:cNvPr id="5" name="Slide Number Placeholder 3"/>
          <p:cNvSpPr>
            <a:spLocks noGrp="1"/>
          </p:cNvSpPr>
          <p:nvPr>
            <p:ph type="sldNum" sz="quarter" idx="12"/>
          </p:nvPr>
        </p:nvSpPr>
        <p:spPr>
          <a:xfrm>
            <a:off x="8737600" y="6248400"/>
            <a:ext cx="2844800" cy="476250"/>
          </a:xfrm>
        </p:spPr>
        <p:txBody>
          <a:bodyPr/>
          <a:lstStyle/>
          <a:p>
            <a:fld id="{8F4612C5-5AF5-354B-9EB4-2988C6FC4C28}" type="slidenum">
              <a:rPr lang="en-US" smtClean="0"/>
              <a:pPr/>
              <a:t>18</a:t>
            </a:fld>
            <a:endParaRPr lang="en-US" dirty="0"/>
          </a:p>
        </p:txBody>
      </p:sp>
      <p:sp>
        <p:nvSpPr>
          <p:cNvPr id="6" name="Content Placeholder 2"/>
          <p:cNvSpPr txBox="1">
            <a:spLocks/>
          </p:cNvSpPr>
          <p:nvPr/>
        </p:nvSpPr>
        <p:spPr bwMode="auto">
          <a:xfrm>
            <a:off x="814054" y="2743200"/>
            <a:ext cx="10871200" cy="3581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hlink"/>
              </a:buClr>
              <a:buSzPct val="70000"/>
              <a:buFont typeface="Wingdings" charset="0"/>
              <a:buChar char="n"/>
              <a:defRPr sz="2800">
                <a:solidFill>
                  <a:srgbClr val="FFBB03"/>
                </a:solidFill>
                <a:effectLst>
                  <a:outerShdw blurRad="38100" dist="38100" dir="2700000" algn="tl">
                    <a:srgbClr val="000000"/>
                  </a:outerShdw>
                </a:effectLst>
                <a:latin typeface="+mn-lt"/>
                <a:ea typeface="ＭＳ Ｐゴシック" pitchFamily="-112" charset="-128"/>
                <a:cs typeface="ＭＳ Ｐゴシック" pitchFamily="-112" charset="-128"/>
              </a:defRPr>
            </a:lvl1pPr>
            <a:lvl2pPr marL="742950" indent="-285750" algn="l" rtl="0" eaLnBrk="0" fontAlgn="base" hangingPunct="0">
              <a:spcBef>
                <a:spcPct val="20000"/>
              </a:spcBef>
              <a:spcAft>
                <a:spcPct val="0"/>
              </a:spcAft>
              <a:buClr>
                <a:schemeClr val="accent2"/>
              </a:buClr>
              <a:buSzPct val="70000"/>
              <a:buFont typeface="Wingdings" charset="0"/>
              <a:buChar char="n"/>
              <a:defRPr sz="2400">
                <a:solidFill>
                  <a:srgbClr val="FFBB03"/>
                </a:solidFill>
                <a:effectLst>
                  <a:outerShdw blurRad="38100" dist="38100" dir="2700000" algn="tl">
                    <a:srgbClr val="000000"/>
                  </a:outerShdw>
                </a:effectLst>
                <a:latin typeface="+mn-lt"/>
                <a:ea typeface="ＭＳ Ｐゴシック" pitchFamily="-112" charset="-128"/>
              </a:defRPr>
            </a:lvl2pPr>
            <a:lvl3pPr marL="1143000" indent="-228600" algn="l" rtl="0" eaLnBrk="0" fontAlgn="base" hangingPunct="0">
              <a:spcBef>
                <a:spcPct val="20000"/>
              </a:spcBef>
              <a:spcAft>
                <a:spcPct val="0"/>
              </a:spcAft>
              <a:buClr>
                <a:schemeClr val="tx2"/>
              </a:buClr>
              <a:buSzPct val="70000"/>
              <a:buFont typeface="Wingdings" charset="0"/>
              <a:buChar char="n"/>
              <a:defRPr sz="2000">
                <a:solidFill>
                  <a:srgbClr val="FFBB03"/>
                </a:solidFill>
                <a:effectLst>
                  <a:outerShdw blurRad="38100" dist="38100" dir="2700000" algn="tl">
                    <a:srgbClr val="000000"/>
                  </a:outerShdw>
                </a:effectLst>
                <a:latin typeface="+mn-lt"/>
                <a:ea typeface="ＭＳ Ｐゴシック" pitchFamily="-112" charset="-128"/>
              </a:defRPr>
            </a:lvl3pPr>
            <a:lvl4pPr marL="1600200" indent="-228600" algn="l" rtl="0" eaLnBrk="0" fontAlgn="base" hangingPunct="0">
              <a:spcBef>
                <a:spcPct val="20000"/>
              </a:spcBef>
              <a:spcAft>
                <a:spcPct val="0"/>
              </a:spcAft>
              <a:buClr>
                <a:schemeClr val="accent2"/>
              </a:buClr>
              <a:buSzPct val="70000"/>
              <a:buFont typeface="Wingdings" charset="0"/>
              <a:buChar char="n"/>
              <a:defRPr sz="2000">
                <a:solidFill>
                  <a:srgbClr val="FFBB03"/>
                </a:solidFill>
                <a:effectLst>
                  <a:outerShdw blurRad="38100" dist="38100" dir="2700000" algn="tl">
                    <a:srgbClr val="000000"/>
                  </a:outerShdw>
                </a:effectLst>
                <a:latin typeface="+mn-lt"/>
                <a:ea typeface="ＭＳ Ｐゴシック" pitchFamily="-112" charset="-128"/>
              </a:defRPr>
            </a:lvl4pPr>
            <a:lvl5pPr marL="2057400" indent="-228600" algn="l" rtl="0" eaLnBrk="0" fontAlgn="base" hangingPunct="0">
              <a:spcBef>
                <a:spcPct val="20000"/>
              </a:spcBef>
              <a:spcAft>
                <a:spcPct val="0"/>
              </a:spcAft>
              <a:buClr>
                <a:schemeClr val="hlink"/>
              </a:buClr>
              <a:buSzPct val="70000"/>
              <a:buFont typeface="Wingdings" charset="0"/>
              <a:buChar char="n"/>
              <a:defRPr sz="2000">
                <a:solidFill>
                  <a:srgbClr val="FFBB03"/>
                </a:solidFill>
                <a:effectLst>
                  <a:outerShdw blurRad="38100" dist="38100" dir="2700000" algn="tl">
                    <a:srgbClr val="000000"/>
                  </a:outerShdw>
                </a:effectLst>
                <a:latin typeface="+mn-lt"/>
                <a:ea typeface="ＭＳ Ｐゴシック" pitchFamily="-112" charset="-128"/>
              </a:defRPr>
            </a:lvl5pPr>
            <a:lvl6pPr marL="2514600" indent="-228600" algn="l" rtl="0" fontAlgn="base">
              <a:spcBef>
                <a:spcPct val="20000"/>
              </a:spcBef>
              <a:spcAft>
                <a:spcPct val="0"/>
              </a:spcAft>
              <a:buClr>
                <a:schemeClr val="hlink"/>
              </a:buClr>
              <a:buSzPct val="70000"/>
              <a:buFont typeface="Wingdings" pitchFamily="-112" charset="2"/>
              <a:buChar char="n"/>
              <a:defRPr sz="2000">
                <a:solidFill>
                  <a:schemeClr val="tx1"/>
                </a:solidFill>
                <a:effectLst>
                  <a:outerShdw blurRad="38100" dist="38100" dir="2700000" algn="tl">
                    <a:srgbClr val="000000"/>
                  </a:outerShdw>
                </a:effectLst>
                <a:latin typeface="+mn-lt"/>
                <a:ea typeface="ＭＳ Ｐゴシック" pitchFamily="-112" charset="-128"/>
              </a:defRPr>
            </a:lvl6pPr>
            <a:lvl7pPr marL="2971800" indent="-228600" algn="l" rtl="0" fontAlgn="base">
              <a:spcBef>
                <a:spcPct val="20000"/>
              </a:spcBef>
              <a:spcAft>
                <a:spcPct val="0"/>
              </a:spcAft>
              <a:buClr>
                <a:schemeClr val="hlink"/>
              </a:buClr>
              <a:buSzPct val="70000"/>
              <a:buFont typeface="Wingdings" pitchFamily="-112" charset="2"/>
              <a:buChar char="n"/>
              <a:defRPr sz="2000">
                <a:solidFill>
                  <a:schemeClr val="tx1"/>
                </a:solidFill>
                <a:effectLst>
                  <a:outerShdw blurRad="38100" dist="38100" dir="2700000" algn="tl">
                    <a:srgbClr val="000000"/>
                  </a:outerShdw>
                </a:effectLst>
                <a:latin typeface="+mn-lt"/>
                <a:ea typeface="ＭＳ Ｐゴシック" pitchFamily="-112" charset="-128"/>
              </a:defRPr>
            </a:lvl7pPr>
            <a:lvl8pPr marL="3429000" indent="-228600" algn="l" rtl="0" fontAlgn="base">
              <a:spcBef>
                <a:spcPct val="20000"/>
              </a:spcBef>
              <a:spcAft>
                <a:spcPct val="0"/>
              </a:spcAft>
              <a:buClr>
                <a:schemeClr val="hlink"/>
              </a:buClr>
              <a:buSzPct val="70000"/>
              <a:buFont typeface="Wingdings" pitchFamily="-112" charset="2"/>
              <a:buChar char="n"/>
              <a:defRPr sz="2000">
                <a:solidFill>
                  <a:schemeClr val="tx1"/>
                </a:solidFill>
                <a:effectLst>
                  <a:outerShdw blurRad="38100" dist="38100" dir="2700000" algn="tl">
                    <a:srgbClr val="000000"/>
                  </a:outerShdw>
                </a:effectLst>
                <a:latin typeface="+mn-lt"/>
                <a:ea typeface="ＭＳ Ｐゴシック" pitchFamily="-112" charset="-128"/>
              </a:defRPr>
            </a:lvl8pPr>
            <a:lvl9pPr marL="3886200" indent="-228600" algn="l" rtl="0" fontAlgn="base">
              <a:spcBef>
                <a:spcPct val="20000"/>
              </a:spcBef>
              <a:spcAft>
                <a:spcPct val="0"/>
              </a:spcAft>
              <a:buClr>
                <a:schemeClr val="hlink"/>
              </a:buClr>
              <a:buSzPct val="70000"/>
              <a:buFont typeface="Wingdings" pitchFamily="-112" charset="2"/>
              <a:buChar char="n"/>
              <a:defRPr sz="2000">
                <a:solidFill>
                  <a:schemeClr val="tx1"/>
                </a:solidFill>
                <a:effectLst>
                  <a:outerShdw blurRad="38100" dist="38100" dir="2700000" algn="tl">
                    <a:srgbClr val="000000"/>
                  </a:outerShdw>
                </a:effectLst>
                <a:latin typeface="+mn-lt"/>
                <a:ea typeface="ＭＳ Ｐゴシック" pitchFamily="-112" charset="-128"/>
              </a:defRPr>
            </a:lvl9pPr>
          </a:lstStyle>
          <a:p>
            <a:pPr marL="0" indent="0">
              <a:lnSpc>
                <a:spcPct val="90000"/>
              </a:lnSpc>
              <a:spcAft>
                <a:spcPts val="600"/>
              </a:spcAft>
              <a:buSzPct val="50000"/>
              <a:buNone/>
              <a:defRPr/>
            </a:pPr>
            <a:r>
              <a:rPr lang="en-US" sz="3200" b="1" dirty="0">
                <a:solidFill>
                  <a:srgbClr val="0070C0"/>
                </a:solidFill>
                <a:effectLst/>
                <a:latin typeface="Times New Roman"/>
                <a:ea typeface="+mj-ea"/>
                <a:cs typeface="Times New Roman"/>
              </a:rPr>
              <a:t>Principles of </a:t>
            </a:r>
            <a:r>
              <a:rPr lang="en-US" sz="3200" b="1" dirty="0" smtClean="0">
                <a:solidFill>
                  <a:srgbClr val="0070C0"/>
                </a:solidFill>
                <a:effectLst/>
                <a:latin typeface="Times New Roman"/>
                <a:ea typeface="+mj-ea"/>
                <a:cs typeface="Times New Roman"/>
              </a:rPr>
              <a:t>“</a:t>
            </a:r>
            <a:r>
              <a:rPr lang="en-US" sz="3200" b="1" cap="small" spc="100" dirty="0" smtClean="0">
                <a:solidFill>
                  <a:srgbClr val="0070C0"/>
                </a:solidFill>
                <a:effectLst/>
                <a:latin typeface="Times New Roman"/>
                <a:ea typeface="+mj-ea"/>
                <a:cs typeface="Times New Roman"/>
              </a:rPr>
              <a:t>GAMIFICATION</a:t>
            </a:r>
            <a:r>
              <a:rPr lang="en-US" sz="3200" b="1" dirty="0" smtClean="0">
                <a:solidFill>
                  <a:srgbClr val="0070C0"/>
                </a:solidFill>
                <a:effectLst/>
                <a:latin typeface="Times New Roman"/>
                <a:ea typeface="+mj-ea"/>
                <a:cs typeface="Times New Roman"/>
              </a:rPr>
              <a:t>”</a:t>
            </a:r>
            <a:endParaRPr lang="en-US" sz="3600" dirty="0" smtClean="0">
              <a:solidFill>
                <a:srgbClr val="FFFFFF"/>
              </a:solidFill>
              <a:latin typeface="Marion Regular"/>
              <a:ea typeface="ＭＳ Ｐゴシック" pitchFamily="-111" charset="-128"/>
              <a:cs typeface="Marion Regular"/>
            </a:endParaRPr>
          </a:p>
          <a:p>
            <a:pPr marL="914400" lvl="2" indent="-457200" eaLnBrk="1" hangingPunct="1">
              <a:lnSpc>
                <a:spcPct val="90000"/>
              </a:lnSpc>
              <a:spcBef>
                <a:spcPts val="1000"/>
              </a:spcBef>
              <a:spcAft>
                <a:spcPts val="600"/>
              </a:spcAft>
              <a:buClr>
                <a:schemeClr val="accent4"/>
              </a:buClr>
              <a:buSzPct val="90000"/>
              <a:buFont typeface="Lucida Grande"/>
              <a:buChar char="⏤"/>
              <a:defRPr/>
            </a:pPr>
            <a:r>
              <a:rPr lang="en-US" sz="2800" dirty="0">
                <a:solidFill>
                  <a:srgbClr val="0070C0"/>
                </a:solidFill>
                <a:effectLst/>
                <a:latin typeface="Times New Roman"/>
                <a:ea typeface="+mj-ea"/>
                <a:cs typeface="Times New Roman"/>
              </a:rPr>
              <a:t>Engage the learner</a:t>
            </a:r>
          </a:p>
          <a:p>
            <a:pPr marL="914400" lvl="2" indent="-457200" eaLnBrk="1" hangingPunct="1">
              <a:lnSpc>
                <a:spcPct val="90000"/>
              </a:lnSpc>
              <a:spcBef>
                <a:spcPts val="1000"/>
              </a:spcBef>
              <a:spcAft>
                <a:spcPts val="600"/>
              </a:spcAft>
              <a:buClr>
                <a:schemeClr val="accent4"/>
              </a:buClr>
              <a:buSzPct val="90000"/>
              <a:buFont typeface="Lucida Grande"/>
              <a:buChar char="⏤"/>
              <a:defRPr/>
            </a:pPr>
            <a:r>
              <a:rPr lang="en-US" sz="2800" dirty="0">
                <a:solidFill>
                  <a:srgbClr val="0070C0"/>
                </a:solidFill>
                <a:effectLst/>
                <a:latin typeface="Times New Roman"/>
                <a:ea typeface="+mj-ea"/>
                <a:cs typeface="Times New Roman"/>
              </a:rPr>
              <a:t>Challenge w/ tasks that involve uncertainty, hidden information, &amp; multiple goals</a:t>
            </a:r>
          </a:p>
          <a:p>
            <a:pPr marL="914400" lvl="2" indent="-457200" eaLnBrk="1" hangingPunct="1">
              <a:lnSpc>
                <a:spcPct val="90000"/>
              </a:lnSpc>
              <a:spcBef>
                <a:spcPts val="1000"/>
              </a:spcBef>
              <a:spcAft>
                <a:spcPts val="600"/>
              </a:spcAft>
              <a:buClr>
                <a:schemeClr val="accent4"/>
              </a:buClr>
              <a:buSzPct val="90000"/>
              <a:buFont typeface="Lucida Grande"/>
              <a:buChar char="⏤"/>
              <a:defRPr/>
            </a:pPr>
            <a:r>
              <a:rPr lang="en-US" sz="2800" dirty="0">
                <a:solidFill>
                  <a:srgbClr val="0070C0"/>
                </a:solidFill>
                <a:effectLst/>
                <a:latin typeface="Times New Roman"/>
                <a:ea typeface="+mj-ea"/>
                <a:cs typeface="Times New Roman"/>
              </a:rPr>
              <a:t>Motivate learning through problem-solving</a:t>
            </a:r>
          </a:p>
          <a:p>
            <a:pPr marL="914400" lvl="2" indent="-457200" eaLnBrk="1" hangingPunct="1">
              <a:lnSpc>
                <a:spcPct val="90000"/>
              </a:lnSpc>
              <a:spcBef>
                <a:spcPts val="1000"/>
              </a:spcBef>
              <a:spcAft>
                <a:spcPts val="600"/>
              </a:spcAft>
              <a:buClr>
                <a:schemeClr val="accent4"/>
              </a:buClr>
              <a:buSzPct val="90000"/>
              <a:buFont typeface="Lucida Grande"/>
              <a:buChar char="⏤"/>
              <a:defRPr/>
            </a:pPr>
            <a:r>
              <a:rPr lang="en-US" sz="2800" dirty="0">
                <a:solidFill>
                  <a:srgbClr val="0070C0"/>
                </a:solidFill>
                <a:effectLst/>
                <a:latin typeface="Times New Roman"/>
                <a:ea typeface="+mj-ea"/>
                <a:cs typeface="Times New Roman"/>
              </a:rPr>
              <a:t>Create safe environment to practice (and to fail)</a:t>
            </a:r>
          </a:p>
        </p:txBody>
      </p:sp>
    </p:spTree>
    <p:extLst>
      <p:ext uri="{BB962C8B-B14F-4D97-AF65-F5344CB8AC3E}">
        <p14:creationId xmlns:p14="http://schemas.microsoft.com/office/powerpoint/2010/main" val="3461833592"/>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xmlns:p14="http://schemas.microsoft.com/office/powerpoint/2010/mai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528"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p:cTn id="7" dur="750" fill="hold"/>
                                        <p:tgtEl>
                                          <p:spTgt spid="6">
                                            <p:txEl>
                                              <p:pRg st="0" end="0"/>
                                            </p:txEl>
                                          </p:spTgt>
                                        </p:tgtEl>
                                        <p:attrNameLst>
                                          <p:attrName>ppt_w</p:attrName>
                                        </p:attrNameLst>
                                      </p:cBhvr>
                                      <p:tavLst>
                                        <p:tav tm="0">
                                          <p:val>
                                            <p:fltVal val="0"/>
                                          </p:val>
                                        </p:tav>
                                        <p:tav tm="100000">
                                          <p:val>
                                            <p:strVal val="#ppt_w"/>
                                          </p:val>
                                        </p:tav>
                                      </p:tavLst>
                                    </p:anim>
                                    <p:anim calcmode="lin" valueType="num">
                                      <p:cBhvr>
                                        <p:cTn id="8" dur="750" fill="hold"/>
                                        <p:tgtEl>
                                          <p:spTgt spid="6">
                                            <p:txEl>
                                              <p:pRg st="0" end="0"/>
                                            </p:txEl>
                                          </p:spTgt>
                                        </p:tgtEl>
                                        <p:attrNameLst>
                                          <p:attrName>ppt_h</p:attrName>
                                        </p:attrNameLst>
                                      </p:cBhvr>
                                      <p:tavLst>
                                        <p:tav tm="0">
                                          <p:val>
                                            <p:fltVal val="0"/>
                                          </p:val>
                                        </p:tav>
                                        <p:tav tm="100000">
                                          <p:val>
                                            <p:strVal val="#ppt_h"/>
                                          </p:val>
                                        </p:tav>
                                      </p:tavLst>
                                    </p:anim>
                                    <p:animEffect transition="in" filter="fade">
                                      <p:cBhvr>
                                        <p:cTn id="9" dur="750"/>
                                        <p:tgtEl>
                                          <p:spTgt spid="6">
                                            <p:txEl>
                                              <p:pRg st="0" end="0"/>
                                            </p:txEl>
                                          </p:spTgt>
                                        </p:tgtEl>
                                      </p:cBhvr>
                                    </p:animEffect>
                                    <p:anim calcmode="lin" valueType="num">
                                      <p:cBhvr>
                                        <p:cTn id="10" dur="750" fill="hold"/>
                                        <p:tgtEl>
                                          <p:spTgt spid="6">
                                            <p:txEl>
                                              <p:pRg st="0" end="0"/>
                                            </p:txEl>
                                          </p:spTgt>
                                        </p:tgtEl>
                                        <p:attrNameLst>
                                          <p:attrName>ppt_x</p:attrName>
                                        </p:attrNameLst>
                                      </p:cBhvr>
                                      <p:tavLst>
                                        <p:tav tm="0">
                                          <p:val>
                                            <p:fltVal val="0.5"/>
                                          </p:val>
                                        </p:tav>
                                        <p:tav tm="100000">
                                          <p:val>
                                            <p:strVal val="#ppt_x"/>
                                          </p:val>
                                        </p:tav>
                                      </p:tavLst>
                                    </p:anim>
                                    <p:anim calcmode="lin" valueType="num">
                                      <p:cBhvr>
                                        <p:cTn id="11" dur="750" fill="hold"/>
                                        <p:tgtEl>
                                          <p:spTgt spid="6">
                                            <p:txEl>
                                              <p:pRg st="0" end="0"/>
                                            </p:txEl>
                                          </p:spTgt>
                                        </p:tgtEl>
                                        <p:attrNameLst>
                                          <p:attrName>ppt_y</p:attrName>
                                        </p:attrNameLst>
                                      </p:cBhvr>
                                      <p:tavLst>
                                        <p:tav tm="0">
                                          <p:val>
                                            <p:fltVal val="0.5"/>
                                          </p:val>
                                        </p:tav>
                                        <p:tav tm="100000">
                                          <p:val>
                                            <p:strVal val="#ppt_y"/>
                                          </p:val>
                                        </p:tav>
                                      </p:tavLst>
                                    </p:anim>
                                  </p:childTnLst>
                                </p:cTn>
                              </p:par>
                              <p:par>
                                <p:cTn id="12" presetID="53" presetClass="entr" presetSubtype="528" fill="hold" grpId="0" nodeType="withEffect">
                                  <p:stCondLst>
                                    <p:cond delay="0"/>
                                  </p:stCondLst>
                                  <p:childTnLst>
                                    <p:set>
                                      <p:cBhvr>
                                        <p:cTn id="13" dur="1" fill="hold">
                                          <p:stCondLst>
                                            <p:cond delay="0"/>
                                          </p:stCondLst>
                                        </p:cTn>
                                        <p:tgtEl>
                                          <p:spTgt spid="6">
                                            <p:txEl>
                                              <p:pRg st="1" end="1"/>
                                            </p:txEl>
                                          </p:spTgt>
                                        </p:tgtEl>
                                        <p:attrNameLst>
                                          <p:attrName>style.visibility</p:attrName>
                                        </p:attrNameLst>
                                      </p:cBhvr>
                                      <p:to>
                                        <p:strVal val="visible"/>
                                      </p:to>
                                    </p:set>
                                    <p:anim calcmode="lin" valueType="num">
                                      <p:cBhvr>
                                        <p:cTn id="14" dur="750" fill="hold"/>
                                        <p:tgtEl>
                                          <p:spTgt spid="6">
                                            <p:txEl>
                                              <p:pRg st="1" end="1"/>
                                            </p:txEl>
                                          </p:spTgt>
                                        </p:tgtEl>
                                        <p:attrNameLst>
                                          <p:attrName>ppt_w</p:attrName>
                                        </p:attrNameLst>
                                      </p:cBhvr>
                                      <p:tavLst>
                                        <p:tav tm="0">
                                          <p:val>
                                            <p:fltVal val="0"/>
                                          </p:val>
                                        </p:tav>
                                        <p:tav tm="100000">
                                          <p:val>
                                            <p:strVal val="#ppt_w"/>
                                          </p:val>
                                        </p:tav>
                                      </p:tavLst>
                                    </p:anim>
                                    <p:anim calcmode="lin" valueType="num">
                                      <p:cBhvr>
                                        <p:cTn id="15" dur="750" fill="hold"/>
                                        <p:tgtEl>
                                          <p:spTgt spid="6">
                                            <p:txEl>
                                              <p:pRg st="1" end="1"/>
                                            </p:txEl>
                                          </p:spTgt>
                                        </p:tgtEl>
                                        <p:attrNameLst>
                                          <p:attrName>ppt_h</p:attrName>
                                        </p:attrNameLst>
                                      </p:cBhvr>
                                      <p:tavLst>
                                        <p:tav tm="0">
                                          <p:val>
                                            <p:fltVal val="0"/>
                                          </p:val>
                                        </p:tav>
                                        <p:tav tm="100000">
                                          <p:val>
                                            <p:strVal val="#ppt_h"/>
                                          </p:val>
                                        </p:tav>
                                      </p:tavLst>
                                    </p:anim>
                                    <p:animEffect transition="in" filter="fade">
                                      <p:cBhvr>
                                        <p:cTn id="16" dur="750"/>
                                        <p:tgtEl>
                                          <p:spTgt spid="6">
                                            <p:txEl>
                                              <p:pRg st="1" end="1"/>
                                            </p:txEl>
                                          </p:spTgt>
                                        </p:tgtEl>
                                      </p:cBhvr>
                                    </p:animEffect>
                                    <p:anim calcmode="lin" valueType="num">
                                      <p:cBhvr>
                                        <p:cTn id="17" dur="750" fill="hold"/>
                                        <p:tgtEl>
                                          <p:spTgt spid="6">
                                            <p:txEl>
                                              <p:pRg st="1" end="1"/>
                                            </p:txEl>
                                          </p:spTgt>
                                        </p:tgtEl>
                                        <p:attrNameLst>
                                          <p:attrName>ppt_x</p:attrName>
                                        </p:attrNameLst>
                                      </p:cBhvr>
                                      <p:tavLst>
                                        <p:tav tm="0">
                                          <p:val>
                                            <p:fltVal val="0.5"/>
                                          </p:val>
                                        </p:tav>
                                        <p:tav tm="100000">
                                          <p:val>
                                            <p:strVal val="#ppt_x"/>
                                          </p:val>
                                        </p:tav>
                                      </p:tavLst>
                                    </p:anim>
                                    <p:anim calcmode="lin" valueType="num">
                                      <p:cBhvr>
                                        <p:cTn id="18" dur="750" fill="hold"/>
                                        <p:tgtEl>
                                          <p:spTgt spid="6">
                                            <p:txEl>
                                              <p:pRg st="1" end="1"/>
                                            </p:txEl>
                                          </p:spTgt>
                                        </p:tgtEl>
                                        <p:attrNameLst>
                                          <p:attrName>ppt_y</p:attrName>
                                        </p:attrNameLst>
                                      </p:cBhvr>
                                      <p:tavLst>
                                        <p:tav tm="0">
                                          <p:val>
                                            <p:fltVal val="0.5"/>
                                          </p:val>
                                        </p:tav>
                                        <p:tav tm="100000">
                                          <p:val>
                                            <p:strVal val="#ppt_y"/>
                                          </p:val>
                                        </p:tav>
                                      </p:tavLst>
                                    </p:anim>
                                  </p:childTnLst>
                                </p:cTn>
                              </p:par>
                              <p:par>
                                <p:cTn id="19" presetID="53" presetClass="entr" presetSubtype="528" fill="hold" grpId="0" nodeType="withEffect">
                                  <p:stCondLst>
                                    <p:cond delay="0"/>
                                  </p:stCondLst>
                                  <p:childTnLst>
                                    <p:set>
                                      <p:cBhvr>
                                        <p:cTn id="20" dur="1" fill="hold">
                                          <p:stCondLst>
                                            <p:cond delay="0"/>
                                          </p:stCondLst>
                                        </p:cTn>
                                        <p:tgtEl>
                                          <p:spTgt spid="6">
                                            <p:txEl>
                                              <p:pRg st="2" end="2"/>
                                            </p:txEl>
                                          </p:spTgt>
                                        </p:tgtEl>
                                        <p:attrNameLst>
                                          <p:attrName>style.visibility</p:attrName>
                                        </p:attrNameLst>
                                      </p:cBhvr>
                                      <p:to>
                                        <p:strVal val="visible"/>
                                      </p:to>
                                    </p:set>
                                    <p:anim calcmode="lin" valueType="num">
                                      <p:cBhvr>
                                        <p:cTn id="21" dur="750" fill="hold"/>
                                        <p:tgtEl>
                                          <p:spTgt spid="6">
                                            <p:txEl>
                                              <p:pRg st="2" end="2"/>
                                            </p:txEl>
                                          </p:spTgt>
                                        </p:tgtEl>
                                        <p:attrNameLst>
                                          <p:attrName>ppt_w</p:attrName>
                                        </p:attrNameLst>
                                      </p:cBhvr>
                                      <p:tavLst>
                                        <p:tav tm="0">
                                          <p:val>
                                            <p:fltVal val="0"/>
                                          </p:val>
                                        </p:tav>
                                        <p:tav tm="100000">
                                          <p:val>
                                            <p:strVal val="#ppt_w"/>
                                          </p:val>
                                        </p:tav>
                                      </p:tavLst>
                                    </p:anim>
                                    <p:anim calcmode="lin" valueType="num">
                                      <p:cBhvr>
                                        <p:cTn id="22" dur="750" fill="hold"/>
                                        <p:tgtEl>
                                          <p:spTgt spid="6">
                                            <p:txEl>
                                              <p:pRg st="2" end="2"/>
                                            </p:txEl>
                                          </p:spTgt>
                                        </p:tgtEl>
                                        <p:attrNameLst>
                                          <p:attrName>ppt_h</p:attrName>
                                        </p:attrNameLst>
                                      </p:cBhvr>
                                      <p:tavLst>
                                        <p:tav tm="0">
                                          <p:val>
                                            <p:fltVal val="0"/>
                                          </p:val>
                                        </p:tav>
                                        <p:tav tm="100000">
                                          <p:val>
                                            <p:strVal val="#ppt_h"/>
                                          </p:val>
                                        </p:tav>
                                      </p:tavLst>
                                    </p:anim>
                                    <p:animEffect transition="in" filter="fade">
                                      <p:cBhvr>
                                        <p:cTn id="23" dur="750"/>
                                        <p:tgtEl>
                                          <p:spTgt spid="6">
                                            <p:txEl>
                                              <p:pRg st="2" end="2"/>
                                            </p:txEl>
                                          </p:spTgt>
                                        </p:tgtEl>
                                      </p:cBhvr>
                                    </p:animEffect>
                                    <p:anim calcmode="lin" valueType="num">
                                      <p:cBhvr>
                                        <p:cTn id="24" dur="750" fill="hold"/>
                                        <p:tgtEl>
                                          <p:spTgt spid="6">
                                            <p:txEl>
                                              <p:pRg st="2" end="2"/>
                                            </p:txEl>
                                          </p:spTgt>
                                        </p:tgtEl>
                                        <p:attrNameLst>
                                          <p:attrName>ppt_x</p:attrName>
                                        </p:attrNameLst>
                                      </p:cBhvr>
                                      <p:tavLst>
                                        <p:tav tm="0">
                                          <p:val>
                                            <p:fltVal val="0.5"/>
                                          </p:val>
                                        </p:tav>
                                        <p:tav tm="100000">
                                          <p:val>
                                            <p:strVal val="#ppt_x"/>
                                          </p:val>
                                        </p:tav>
                                      </p:tavLst>
                                    </p:anim>
                                    <p:anim calcmode="lin" valueType="num">
                                      <p:cBhvr>
                                        <p:cTn id="25" dur="750" fill="hold"/>
                                        <p:tgtEl>
                                          <p:spTgt spid="6">
                                            <p:txEl>
                                              <p:pRg st="2" end="2"/>
                                            </p:txEl>
                                          </p:spTgt>
                                        </p:tgtEl>
                                        <p:attrNameLst>
                                          <p:attrName>ppt_y</p:attrName>
                                        </p:attrNameLst>
                                      </p:cBhvr>
                                      <p:tavLst>
                                        <p:tav tm="0">
                                          <p:val>
                                            <p:fltVal val="0.5"/>
                                          </p:val>
                                        </p:tav>
                                        <p:tav tm="100000">
                                          <p:val>
                                            <p:strVal val="#ppt_y"/>
                                          </p:val>
                                        </p:tav>
                                      </p:tavLst>
                                    </p:anim>
                                  </p:childTnLst>
                                </p:cTn>
                              </p:par>
                              <p:par>
                                <p:cTn id="26" presetID="53" presetClass="entr" presetSubtype="528" fill="hold" grpId="0" nodeType="withEffect">
                                  <p:stCondLst>
                                    <p:cond delay="0"/>
                                  </p:stCondLst>
                                  <p:childTnLst>
                                    <p:set>
                                      <p:cBhvr>
                                        <p:cTn id="27" dur="1" fill="hold">
                                          <p:stCondLst>
                                            <p:cond delay="0"/>
                                          </p:stCondLst>
                                        </p:cTn>
                                        <p:tgtEl>
                                          <p:spTgt spid="6">
                                            <p:txEl>
                                              <p:pRg st="3" end="3"/>
                                            </p:txEl>
                                          </p:spTgt>
                                        </p:tgtEl>
                                        <p:attrNameLst>
                                          <p:attrName>style.visibility</p:attrName>
                                        </p:attrNameLst>
                                      </p:cBhvr>
                                      <p:to>
                                        <p:strVal val="visible"/>
                                      </p:to>
                                    </p:set>
                                    <p:anim calcmode="lin" valueType="num">
                                      <p:cBhvr>
                                        <p:cTn id="28" dur="750" fill="hold"/>
                                        <p:tgtEl>
                                          <p:spTgt spid="6">
                                            <p:txEl>
                                              <p:pRg st="3" end="3"/>
                                            </p:txEl>
                                          </p:spTgt>
                                        </p:tgtEl>
                                        <p:attrNameLst>
                                          <p:attrName>ppt_w</p:attrName>
                                        </p:attrNameLst>
                                      </p:cBhvr>
                                      <p:tavLst>
                                        <p:tav tm="0">
                                          <p:val>
                                            <p:fltVal val="0"/>
                                          </p:val>
                                        </p:tav>
                                        <p:tav tm="100000">
                                          <p:val>
                                            <p:strVal val="#ppt_w"/>
                                          </p:val>
                                        </p:tav>
                                      </p:tavLst>
                                    </p:anim>
                                    <p:anim calcmode="lin" valueType="num">
                                      <p:cBhvr>
                                        <p:cTn id="29" dur="750" fill="hold"/>
                                        <p:tgtEl>
                                          <p:spTgt spid="6">
                                            <p:txEl>
                                              <p:pRg st="3" end="3"/>
                                            </p:txEl>
                                          </p:spTgt>
                                        </p:tgtEl>
                                        <p:attrNameLst>
                                          <p:attrName>ppt_h</p:attrName>
                                        </p:attrNameLst>
                                      </p:cBhvr>
                                      <p:tavLst>
                                        <p:tav tm="0">
                                          <p:val>
                                            <p:fltVal val="0"/>
                                          </p:val>
                                        </p:tav>
                                        <p:tav tm="100000">
                                          <p:val>
                                            <p:strVal val="#ppt_h"/>
                                          </p:val>
                                        </p:tav>
                                      </p:tavLst>
                                    </p:anim>
                                    <p:animEffect transition="in" filter="fade">
                                      <p:cBhvr>
                                        <p:cTn id="30" dur="750"/>
                                        <p:tgtEl>
                                          <p:spTgt spid="6">
                                            <p:txEl>
                                              <p:pRg st="3" end="3"/>
                                            </p:txEl>
                                          </p:spTgt>
                                        </p:tgtEl>
                                      </p:cBhvr>
                                    </p:animEffect>
                                    <p:anim calcmode="lin" valueType="num">
                                      <p:cBhvr>
                                        <p:cTn id="31" dur="750" fill="hold"/>
                                        <p:tgtEl>
                                          <p:spTgt spid="6">
                                            <p:txEl>
                                              <p:pRg st="3" end="3"/>
                                            </p:txEl>
                                          </p:spTgt>
                                        </p:tgtEl>
                                        <p:attrNameLst>
                                          <p:attrName>ppt_x</p:attrName>
                                        </p:attrNameLst>
                                      </p:cBhvr>
                                      <p:tavLst>
                                        <p:tav tm="0">
                                          <p:val>
                                            <p:fltVal val="0.5"/>
                                          </p:val>
                                        </p:tav>
                                        <p:tav tm="100000">
                                          <p:val>
                                            <p:strVal val="#ppt_x"/>
                                          </p:val>
                                        </p:tav>
                                      </p:tavLst>
                                    </p:anim>
                                    <p:anim calcmode="lin" valueType="num">
                                      <p:cBhvr>
                                        <p:cTn id="32" dur="750" fill="hold"/>
                                        <p:tgtEl>
                                          <p:spTgt spid="6">
                                            <p:txEl>
                                              <p:pRg st="3" end="3"/>
                                            </p:txEl>
                                          </p:spTgt>
                                        </p:tgtEl>
                                        <p:attrNameLst>
                                          <p:attrName>ppt_y</p:attrName>
                                        </p:attrNameLst>
                                      </p:cBhvr>
                                      <p:tavLst>
                                        <p:tav tm="0">
                                          <p:val>
                                            <p:fltVal val="0.5"/>
                                          </p:val>
                                        </p:tav>
                                        <p:tav tm="100000">
                                          <p:val>
                                            <p:strVal val="#ppt_y"/>
                                          </p:val>
                                        </p:tav>
                                      </p:tavLst>
                                    </p:anim>
                                  </p:childTnLst>
                                </p:cTn>
                              </p:par>
                              <p:par>
                                <p:cTn id="33" presetID="53" presetClass="entr" presetSubtype="528" fill="hold" grpId="0" nodeType="withEffect">
                                  <p:stCondLst>
                                    <p:cond delay="0"/>
                                  </p:stCondLst>
                                  <p:childTnLst>
                                    <p:set>
                                      <p:cBhvr>
                                        <p:cTn id="34" dur="1" fill="hold">
                                          <p:stCondLst>
                                            <p:cond delay="0"/>
                                          </p:stCondLst>
                                        </p:cTn>
                                        <p:tgtEl>
                                          <p:spTgt spid="6">
                                            <p:txEl>
                                              <p:pRg st="4" end="4"/>
                                            </p:txEl>
                                          </p:spTgt>
                                        </p:tgtEl>
                                        <p:attrNameLst>
                                          <p:attrName>style.visibility</p:attrName>
                                        </p:attrNameLst>
                                      </p:cBhvr>
                                      <p:to>
                                        <p:strVal val="visible"/>
                                      </p:to>
                                    </p:set>
                                    <p:anim calcmode="lin" valueType="num">
                                      <p:cBhvr>
                                        <p:cTn id="35" dur="750" fill="hold"/>
                                        <p:tgtEl>
                                          <p:spTgt spid="6">
                                            <p:txEl>
                                              <p:pRg st="4" end="4"/>
                                            </p:txEl>
                                          </p:spTgt>
                                        </p:tgtEl>
                                        <p:attrNameLst>
                                          <p:attrName>ppt_w</p:attrName>
                                        </p:attrNameLst>
                                      </p:cBhvr>
                                      <p:tavLst>
                                        <p:tav tm="0">
                                          <p:val>
                                            <p:fltVal val="0"/>
                                          </p:val>
                                        </p:tav>
                                        <p:tav tm="100000">
                                          <p:val>
                                            <p:strVal val="#ppt_w"/>
                                          </p:val>
                                        </p:tav>
                                      </p:tavLst>
                                    </p:anim>
                                    <p:anim calcmode="lin" valueType="num">
                                      <p:cBhvr>
                                        <p:cTn id="36" dur="750" fill="hold"/>
                                        <p:tgtEl>
                                          <p:spTgt spid="6">
                                            <p:txEl>
                                              <p:pRg st="4" end="4"/>
                                            </p:txEl>
                                          </p:spTgt>
                                        </p:tgtEl>
                                        <p:attrNameLst>
                                          <p:attrName>ppt_h</p:attrName>
                                        </p:attrNameLst>
                                      </p:cBhvr>
                                      <p:tavLst>
                                        <p:tav tm="0">
                                          <p:val>
                                            <p:fltVal val="0"/>
                                          </p:val>
                                        </p:tav>
                                        <p:tav tm="100000">
                                          <p:val>
                                            <p:strVal val="#ppt_h"/>
                                          </p:val>
                                        </p:tav>
                                      </p:tavLst>
                                    </p:anim>
                                    <p:animEffect transition="in" filter="fade">
                                      <p:cBhvr>
                                        <p:cTn id="37" dur="750"/>
                                        <p:tgtEl>
                                          <p:spTgt spid="6">
                                            <p:txEl>
                                              <p:pRg st="4" end="4"/>
                                            </p:txEl>
                                          </p:spTgt>
                                        </p:tgtEl>
                                      </p:cBhvr>
                                    </p:animEffect>
                                    <p:anim calcmode="lin" valueType="num">
                                      <p:cBhvr>
                                        <p:cTn id="38" dur="750" fill="hold"/>
                                        <p:tgtEl>
                                          <p:spTgt spid="6">
                                            <p:txEl>
                                              <p:pRg st="4" end="4"/>
                                            </p:txEl>
                                          </p:spTgt>
                                        </p:tgtEl>
                                        <p:attrNameLst>
                                          <p:attrName>ppt_x</p:attrName>
                                        </p:attrNameLst>
                                      </p:cBhvr>
                                      <p:tavLst>
                                        <p:tav tm="0">
                                          <p:val>
                                            <p:fltVal val="0.5"/>
                                          </p:val>
                                        </p:tav>
                                        <p:tav tm="100000">
                                          <p:val>
                                            <p:strVal val="#ppt_x"/>
                                          </p:val>
                                        </p:tav>
                                      </p:tavLst>
                                    </p:anim>
                                    <p:anim calcmode="lin" valueType="num">
                                      <p:cBhvr>
                                        <p:cTn id="39" dur="750" fill="hold"/>
                                        <p:tgtEl>
                                          <p:spTgt spid="6">
                                            <p:txEl>
                                              <p:pRg st="4" end="4"/>
                                            </p:txEl>
                                          </p:spTgt>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7119901" y="2040750"/>
            <a:ext cx="3362397" cy="4351338"/>
          </a:xfrm>
        </p:spPr>
      </p:pic>
      <p:pic>
        <p:nvPicPr>
          <p:cNvPr id="5" name="Picture 4"/>
          <p:cNvPicPr>
            <a:picLocks noChangeAspect="1"/>
          </p:cNvPicPr>
          <p:nvPr/>
        </p:nvPicPr>
        <p:blipFill rotWithShape="1">
          <a:blip r:embed="rId4" cstate="print">
            <a:extLst>
              <a:ext uri="{28A0092B-C50C-407E-A947-70E740481C1C}">
                <a14:useLocalDpi xmlns:a14="http://schemas.microsoft.com/office/drawing/2010/main" val="0"/>
              </a:ext>
            </a:extLst>
          </a:blip>
          <a:srcRect l="9301" t="8058" r="9481" b="5358"/>
          <a:stretch/>
        </p:blipFill>
        <p:spPr>
          <a:xfrm>
            <a:off x="6189802" y="176374"/>
            <a:ext cx="4755813" cy="6561104"/>
          </a:xfrm>
          <a:prstGeom prst="rect">
            <a:avLst/>
          </a:prstGeom>
        </p:spPr>
      </p:pic>
      <p:pic>
        <p:nvPicPr>
          <p:cNvPr id="7" name="Picture 6"/>
          <p:cNvPicPr>
            <a:picLocks noChangeAspect="1"/>
          </p:cNvPicPr>
          <p:nvPr/>
        </p:nvPicPr>
        <p:blipFill rotWithShape="1">
          <a:blip r:embed="rId5" cstate="print">
            <a:extLst>
              <a:ext uri="{28A0092B-C50C-407E-A947-70E740481C1C}">
                <a14:useLocalDpi xmlns:a14="http://schemas.microsoft.com/office/drawing/2010/main" val="0"/>
              </a:ext>
            </a:extLst>
          </a:blip>
          <a:srcRect l="8552" t="8230" r="8675" b="6044"/>
          <a:stretch/>
        </p:blipFill>
        <p:spPr>
          <a:xfrm>
            <a:off x="731179" y="175117"/>
            <a:ext cx="4948817" cy="6632913"/>
          </a:xfrm>
          <a:prstGeom prst="rect">
            <a:avLst/>
          </a:prstGeom>
        </p:spPr>
      </p:pic>
    </p:spTree>
    <p:extLst>
      <p:ext uri="{BB962C8B-B14F-4D97-AF65-F5344CB8AC3E}">
        <p14:creationId xmlns:p14="http://schemas.microsoft.com/office/powerpoint/2010/main" val="2630039257"/>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xmlns:p14="http://schemas.microsoft.com/office/powerpoint/2010/main" spd="slow">
        <p:blinds dir="vert"/>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p:cNvSpPr>
            <a:spLocks noGrp="1"/>
          </p:cNvSpPr>
          <p:nvPr>
            <p:ph idx="1"/>
          </p:nvPr>
        </p:nvSpPr>
        <p:spPr>
          <a:xfrm>
            <a:off x="838200" y="559248"/>
            <a:ext cx="10515600" cy="2579938"/>
          </a:xfrm>
        </p:spPr>
        <p:txBody>
          <a:bodyPr>
            <a:noAutofit/>
          </a:bodyPr>
          <a:lstStyle/>
          <a:p>
            <a:pPr marL="0" indent="0">
              <a:lnSpc>
                <a:spcPct val="100000"/>
              </a:lnSpc>
              <a:buClr>
                <a:srgbClr val="800000"/>
              </a:buClr>
              <a:buNone/>
            </a:pPr>
            <a:r>
              <a:rPr lang="en-US" sz="2400" b="1" dirty="0">
                <a:solidFill>
                  <a:srgbClr val="800000"/>
                </a:solidFill>
                <a:latin typeface="Marion Regular"/>
                <a:cs typeface="Marion Regular"/>
              </a:rPr>
              <a:t>Which of the following is </a:t>
            </a:r>
            <a:r>
              <a:rPr lang="en-US" sz="2400" b="1" dirty="0" smtClean="0">
                <a:solidFill>
                  <a:srgbClr val="800000"/>
                </a:solidFill>
                <a:latin typeface="Marion Regular"/>
                <a:cs typeface="Marion Regular"/>
              </a:rPr>
              <a:t>NOT a </a:t>
            </a:r>
            <a:r>
              <a:rPr lang="en-US" sz="2400" b="1" dirty="0">
                <a:solidFill>
                  <a:srgbClr val="800000"/>
                </a:solidFill>
                <a:latin typeface="Marion Regular"/>
                <a:cs typeface="Marion Regular"/>
              </a:rPr>
              <a:t>possible sign of abuse</a:t>
            </a:r>
            <a:r>
              <a:rPr lang="en-US" sz="2400" b="1" dirty="0" smtClean="0">
                <a:solidFill>
                  <a:srgbClr val="800000"/>
                </a:solidFill>
                <a:latin typeface="Marion Regular"/>
                <a:cs typeface="Marion Regular"/>
              </a:rPr>
              <a:t>?</a:t>
            </a:r>
            <a:endParaRPr lang="en-US" sz="2400" dirty="0">
              <a:solidFill>
                <a:srgbClr val="800000"/>
              </a:solidFill>
              <a:latin typeface="Marion Regular"/>
              <a:cs typeface="Marion Regular"/>
            </a:endParaRPr>
          </a:p>
          <a:p>
            <a:pPr>
              <a:lnSpc>
                <a:spcPct val="100000"/>
              </a:lnSpc>
              <a:buClr>
                <a:srgbClr val="800000"/>
              </a:buClr>
            </a:pPr>
            <a:r>
              <a:rPr lang="en-US" sz="2400" dirty="0">
                <a:solidFill>
                  <a:srgbClr val="2E75B6"/>
                </a:solidFill>
                <a:latin typeface="Marion Regular"/>
                <a:cs typeface="Marion Regular"/>
              </a:rPr>
              <a:t>A.  Behavior problems </a:t>
            </a:r>
          </a:p>
          <a:p>
            <a:pPr>
              <a:lnSpc>
                <a:spcPct val="100000"/>
              </a:lnSpc>
              <a:buClr>
                <a:srgbClr val="800000"/>
              </a:buClr>
            </a:pPr>
            <a:r>
              <a:rPr lang="en-US" sz="2400" dirty="0">
                <a:solidFill>
                  <a:srgbClr val="2E75B6"/>
                </a:solidFill>
                <a:latin typeface="Marion Regular"/>
                <a:cs typeface="Marion Regular"/>
              </a:rPr>
              <a:t>B.  Unusually shy</a:t>
            </a:r>
          </a:p>
          <a:p>
            <a:pPr>
              <a:lnSpc>
                <a:spcPct val="100000"/>
              </a:lnSpc>
              <a:buClr>
                <a:srgbClr val="800000"/>
              </a:buClr>
            </a:pPr>
            <a:r>
              <a:rPr lang="en-US" sz="2400" dirty="0">
                <a:solidFill>
                  <a:srgbClr val="2E75B6"/>
                </a:solidFill>
                <a:latin typeface="Marion Regular"/>
                <a:cs typeface="Marion Regular"/>
              </a:rPr>
              <a:t>C.  Frequently tearful</a:t>
            </a:r>
          </a:p>
          <a:p>
            <a:pPr>
              <a:lnSpc>
                <a:spcPct val="100000"/>
              </a:lnSpc>
              <a:buClr>
                <a:srgbClr val="800000"/>
              </a:buClr>
            </a:pPr>
            <a:r>
              <a:rPr lang="en-US" sz="2400" dirty="0">
                <a:solidFill>
                  <a:srgbClr val="2E75B6"/>
                </a:solidFill>
                <a:latin typeface="Marion Regular"/>
                <a:cs typeface="Marion Regular"/>
              </a:rPr>
              <a:t>D.  Always hungry</a:t>
            </a:r>
          </a:p>
          <a:p>
            <a:pPr>
              <a:lnSpc>
                <a:spcPct val="100000"/>
              </a:lnSpc>
              <a:buClr>
                <a:srgbClr val="800000"/>
              </a:buClr>
            </a:pPr>
            <a:r>
              <a:rPr lang="en-US" sz="2400" dirty="0">
                <a:solidFill>
                  <a:srgbClr val="2E75B6"/>
                </a:solidFill>
                <a:latin typeface="Marion Regular"/>
                <a:cs typeface="Marion Regular"/>
              </a:rPr>
              <a:t>E.  Frequent </a:t>
            </a:r>
            <a:r>
              <a:rPr lang="en-US" sz="2400" dirty="0" smtClean="0">
                <a:solidFill>
                  <a:srgbClr val="2E75B6"/>
                </a:solidFill>
                <a:latin typeface="Marion Regular"/>
                <a:cs typeface="Marion Regular"/>
              </a:rPr>
              <a:t>injuries</a:t>
            </a:r>
            <a:endParaRPr lang="en-US" sz="2400" dirty="0">
              <a:solidFill>
                <a:srgbClr val="2E75B6"/>
              </a:solidFill>
              <a:latin typeface="Marion Regular"/>
              <a:cs typeface="Marion Regular"/>
            </a:endParaRPr>
          </a:p>
        </p:txBody>
      </p:sp>
      <p:sp>
        <p:nvSpPr>
          <p:cNvPr id="4" name="Content Placeholder 2"/>
          <p:cNvSpPr txBox="1">
            <a:spLocks/>
          </p:cNvSpPr>
          <p:nvPr/>
        </p:nvSpPr>
        <p:spPr>
          <a:xfrm>
            <a:off x="4444891" y="1953589"/>
            <a:ext cx="7380195" cy="455245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buClr>
                <a:srgbClr val="800000"/>
              </a:buClr>
            </a:pPr>
            <a:r>
              <a:rPr lang="en-US" dirty="0" smtClean="0">
                <a:solidFill>
                  <a:srgbClr val="800000"/>
                </a:solidFill>
                <a:latin typeface="Marion Regular"/>
                <a:cs typeface="Marion Regular"/>
              </a:rPr>
              <a:t>A. </a:t>
            </a:r>
            <a:r>
              <a:rPr lang="en-US" i="1" dirty="0" smtClean="0">
                <a:solidFill>
                  <a:srgbClr val="800000"/>
                </a:solidFill>
                <a:latin typeface="Marion Regular"/>
                <a:cs typeface="Marion Regular"/>
              </a:rPr>
              <a:t>Behavior problems</a:t>
            </a:r>
            <a:r>
              <a:rPr lang="en-US" dirty="0" smtClean="0">
                <a:solidFill>
                  <a:srgbClr val="800000"/>
                </a:solidFill>
                <a:latin typeface="Marion Regular"/>
                <a:cs typeface="Marion Regular"/>
              </a:rPr>
              <a:t>  </a:t>
            </a:r>
            <a:r>
              <a:rPr lang="en-US" dirty="0" smtClean="0">
                <a:solidFill>
                  <a:srgbClr val="800000"/>
                </a:solidFill>
                <a:highlight>
                  <a:srgbClr val="FFFF00"/>
                </a:highlight>
                <a:latin typeface="Marion Regular"/>
                <a:ea typeface="Cambria" panose="02040503050406030204" pitchFamily="18" charset="0"/>
                <a:cs typeface="Marion Regular"/>
                <a:sym typeface="Wingdings"/>
              </a:rPr>
              <a:t> </a:t>
            </a:r>
            <a:r>
              <a:rPr lang="en-US" dirty="0" smtClean="0">
                <a:solidFill>
                  <a:srgbClr val="800000"/>
                </a:solidFill>
                <a:latin typeface="Marion Regular"/>
                <a:ea typeface="Times New Roman"/>
                <a:cs typeface="Marion Regular"/>
              </a:rPr>
              <a:t>→</a:t>
            </a:r>
            <a:r>
              <a:rPr lang="en-US" dirty="0" smtClean="0">
                <a:solidFill>
                  <a:srgbClr val="800000"/>
                </a:solidFill>
                <a:latin typeface="Marion Regular"/>
                <a:cs typeface="Marion Regular"/>
              </a:rPr>
              <a:t>  </a:t>
            </a:r>
            <a:r>
              <a:rPr lang="en-US" b="1" dirty="0" smtClean="0">
                <a:solidFill>
                  <a:srgbClr val="800000"/>
                </a:solidFill>
                <a:latin typeface="Marion Regular"/>
                <a:cs typeface="Marion Regular"/>
              </a:rPr>
              <a:t>Actually, it can be.</a:t>
            </a:r>
            <a:r>
              <a:rPr lang="en-US" dirty="0" smtClean="0">
                <a:solidFill>
                  <a:srgbClr val="800000"/>
                </a:solidFill>
                <a:latin typeface="Marion Regular"/>
                <a:cs typeface="Marion Regular"/>
              </a:rPr>
              <a:t>  </a:t>
            </a:r>
          </a:p>
          <a:p>
            <a:pPr marL="0" indent="0">
              <a:lnSpc>
                <a:spcPct val="120000"/>
              </a:lnSpc>
              <a:buClr>
                <a:srgbClr val="800000"/>
              </a:buClr>
              <a:buNone/>
            </a:pPr>
            <a:r>
              <a:rPr lang="en-US" sz="2400" dirty="0" smtClean="0">
                <a:latin typeface="Marion Regular"/>
                <a:cs typeface="Marion Regular"/>
              </a:rPr>
              <a:t>As you know, there are many reasons why children “act out.”  When the reason is that the child is being abused, it’s common to see increased anger, hostility, tantrums, and aggression.  Abused children may have inappropriate emotional outbursts and argue excessively with adults and other children.  Aggressive behavior is particularly seen among children who have been physically abused and/or witnessed domestic violence.</a:t>
            </a:r>
          </a:p>
        </p:txBody>
      </p:sp>
    </p:spTree>
    <p:extLst>
      <p:ext uri="{BB962C8B-B14F-4D97-AF65-F5344CB8AC3E}">
        <p14:creationId xmlns:p14="http://schemas.microsoft.com/office/powerpoint/2010/main" val="974811947"/>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xmlns:p14="http://schemas.microsoft.com/office/powerpoint/2010/mai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8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418870" y="552000"/>
            <a:ext cx="11773130" cy="2615342"/>
          </a:xfrm>
        </p:spPr>
        <p:txBody>
          <a:bodyPr>
            <a:noAutofit/>
          </a:bodyPr>
          <a:lstStyle/>
          <a:p>
            <a:pPr marL="0" indent="0">
              <a:lnSpc>
                <a:spcPct val="100000"/>
              </a:lnSpc>
              <a:buNone/>
            </a:pPr>
            <a:r>
              <a:rPr lang="en-US" dirty="0">
                <a:solidFill>
                  <a:srgbClr val="800000"/>
                </a:solidFill>
                <a:latin typeface="Marion Regular"/>
                <a:cs typeface="Marion Regular"/>
              </a:rPr>
              <a:t>Which of the following </a:t>
            </a:r>
            <a:r>
              <a:rPr lang="en-US" b="1" i="1" dirty="0">
                <a:solidFill>
                  <a:srgbClr val="800000"/>
                </a:solidFill>
                <a:latin typeface="Marion Regular"/>
                <a:cs typeface="Marion Regular"/>
              </a:rPr>
              <a:t>should</a:t>
            </a:r>
            <a:r>
              <a:rPr lang="en-US" dirty="0">
                <a:solidFill>
                  <a:srgbClr val="800000"/>
                </a:solidFill>
                <a:latin typeface="Marion Regular"/>
                <a:cs typeface="Marion Regular"/>
              </a:rPr>
              <a:t> make you think carefully about possible </a:t>
            </a:r>
            <a:r>
              <a:rPr lang="en-US" dirty="0" smtClean="0">
                <a:solidFill>
                  <a:srgbClr val="800000"/>
                </a:solidFill>
                <a:latin typeface="Marion Regular"/>
                <a:cs typeface="Marion Regular"/>
              </a:rPr>
              <a:t>abuse?</a:t>
            </a:r>
            <a:endParaRPr lang="en-US" dirty="0">
              <a:solidFill>
                <a:srgbClr val="800000"/>
              </a:solidFill>
              <a:latin typeface="Marion Regular"/>
              <a:cs typeface="Marion Regular"/>
            </a:endParaRPr>
          </a:p>
          <a:p>
            <a:pPr>
              <a:lnSpc>
                <a:spcPct val="100000"/>
              </a:lnSpc>
              <a:buClr>
                <a:srgbClr val="800000"/>
              </a:buClr>
            </a:pPr>
            <a:r>
              <a:rPr lang="en-US" sz="2400" dirty="0">
                <a:solidFill>
                  <a:schemeClr val="accent1">
                    <a:lumMod val="75000"/>
                  </a:schemeClr>
                </a:solidFill>
                <a:latin typeface="Marion Regular"/>
                <a:cs typeface="Marion Regular"/>
              </a:rPr>
              <a:t>A.  A significant change in a child’s behavior</a:t>
            </a:r>
          </a:p>
          <a:p>
            <a:pPr>
              <a:lnSpc>
                <a:spcPct val="100000"/>
              </a:lnSpc>
              <a:buClr>
                <a:srgbClr val="800000"/>
              </a:buClr>
            </a:pPr>
            <a:r>
              <a:rPr lang="en-US" sz="2400" dirty="0">
                <a:solidFill>
                  <a:schemeClr val="accent1">
                    <a:lumMod val="75000"/>
                  </a:schemeClr>
                </a:solidFill>
                <a:latin typeface="Marion Regular"/>
                <a:cs typeface="Marion Regular"/>
              </a:rPr>
              <a:t>B.  Bruises on a child</a:t>
            </a:r>
          </a:p>
          <a:p>
            <a:pPr>
              <a:lnSpc>
                <a:spcPct val="100000"/>
              </a:lnSpc>
              <a:buClr>
                <a:srgbClr val="800000"/>
              </a:buClr>
            </a:pPr>
            <a:r>
              <a:rPr lang="en-US" sz="2400" dirty="0">
                <a:solidFill>
                  <a:schemeClr val="accent1">
                    <a:lumMod val="75000"/>
                  </a:schemeClr>
                </a:solidFill>
                <a:latin typeface="Marion Regular"/>
                <a:cs typeface="Marion Regular"/>
              </a:rPr>
              <a:t>C.  Significant family stress</a:t>
            </a:r>
          </a:p>
          <a:p>
            <a:pPr>
              <a:lnSpc>
                <a:spcPct val="100000"/>
              </a:lnSpc>
              <a:buClr>
                <a:srgbClr val="800000"/>
              </a:buClr>
            </a:pPr>
            <a:r>
              <a:rPr lang="en-US" sz="2400" dirty="0">
                <a:solidFill>
                  <a:schemeClr val="accent1">
                    <a:lumMod val="75000"/>
                  </a:schemeClr>
                </a:solidFill>
                <a:latin typeface="Marion Regular"/>
                <a:cs typeface="Marion Regular"/>
              </a:rPr>
              <a:t>D.  Frequent illnesses</a:t>
            </a:r>
          </a:p>
          <a:p>
            <a:pPr>
              <a:lnSpc>
                <a:spcPct val="100000"/>
              </a:lnSpc>
              <a:buClr>
                <a:srgbClr val="800000"/>
              </a:buClr>
            </a:pPr>
            <a:r>
              <a:rPr lang="en-US" sz="2400" dirty="0">
                <a:solidFill>
                  <a:schemeClr val="accent1">
                    <a:lumMod val="75000"/>
                  </a:schemeClr>
                </a:solidFill>
                <a:latin typeface="Marion Regular"/>
                <a:cs typeface="Marion Regular"/>
              </a:rPr>
              <a:t>E.  Poor </a:t>
            </a:r>
            <a:r>
              <a:rPr lang="en-US" sz="2400" dirty="0" smtClean="0">
                <a:solidFill>
                  <a:schemeClr val="accent1">
                    <a:lumMod val="75000"/>
                  </a:schemeClr>
                </a:solidFill>
                <a:latin typeface="Marion Regular"/>
                <a:cs typeface="Marion Regular"/>
              </a:rPr>
              <a:t>growth</a:t>
            </a:r>
            <a:endParaRPr lang="en-US" sz="2400" dirty="0">
              <a:solidFill>
                <a:schemeClr val="accent1">
                  <a:lumMod val="75000"/>
                </a:schemeClr>
              </a:solidFill>
              <a:latin typeface="Marion Regular"/>
              <a:cs typeface="Marion Regular"/>
            </a:endParaRPr>
          </a:p>
        </p:txBody>
      </p:sp>
      <p:sp>
        <p:nvSpPr>
          <p:cNvPr id="6" name="Content Placeholder 2"/>
          <p:cNvSpPr txBox="1">
            <a:spLocks/>
          </p:cNvSpPr>
          <p:nvPr/>
        </p:nvSpPr>
        <p:spPr>
          <a:xfrm>
            <a:off x="4348455" y="2003259"/>
            <a:ext cx="7670963" cy="3076491"/>
          </a:xfrm>
          <a:prstGeom prst="rect">
            <a:avLst/>
          </a:prstGeom>
        </p:spPr>
        <p:txBody>
          <a:bodyPr vert="horz" lIns="91440" tIns="45720" rIns="91440" bIns="45720" rtlCol="0">
            <a:normAutofit/>
          </a:bodyPr>
          <a:lstStyle>
            <a:defPPr>
              <a:defRPr lang="en-US"/>
            </a:defPPr>
            <a:lvl1pPr indent="0">
              <a:lnSpc>
                <a:spcPct val="120000"/>
              </a:lnSpc>
              <a:spcBef>
                <a:spcPts val="1000"/>
              </a:spcBef>
              <a:buFont typeface="Arial" panose="020B0604020202020204" pitchFamily="34" charset="0"/>
              <a:buNone/>
              <a:defRPr sz="2400">
                <a:solidFill>
                  <a:srgbClr val="800000"/>
                </a:solidFill>
                <a:latin typeface="Marion Regular"/>
                <a:cs typeface="Marion Regular"/>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en-US" sz="2200" dirty="0"/>
              <a:t>B.  Bruises on a child   </a:t>
            </a:r>
            <a:r>
              <a:rPr lang="en-US" sz="2200" dirty="0">
                <a:sym typeface="Wingdings"/>
              </a:rPr>
              <a:t> </a:t>
            </a:r>
            <a:r>
              <a:rPr lang="en-US" sz="2200" dirty="0"/>
              <a:t>→  This is an iffy one, and one that requires some extra thought.  Bruises are a huge red flag in any child who isn’t yet walking or cruising, OR if they are located in places where it is not typical for children to fall or bump into things (e.g., chest, back, ears, neck, ankles, or private parts), OR if bruising is particularly frequent or extensive.  </a:t>
            </a:r>
          </a:p>
        </p:txBody>
      </p:sp>
      <p:sp>
        <p:nvSpPr>
          <p:cNvPr id="2" name="TextBox 1"/>
          <p:cNvSpPr txBox="1"/>
          <p:nvPr/>
        </p:nvSpPr>
        <p:spPr>
          <a:xfrm>
            <a:off x="716084" y="4769021"/>
            <a:ext cx="11024986" cy="1588127"/>
          </a:xfrm>
          <a:prstGeom prst="rect">
            <a:avLst/>
          </a:prstGeom>
          <a:noFill/>
        </p:spPr>
        <p:txBody>
          <a:bodyPr wrap="square" rtlCol="0">
            <a:spAutoFit/>
          </a:bodyPr>
          <a:lstStyle/>
          <a:p>
            <a:pPr>
              <a:lnSpc>
                <a:spcPct val="120000"/>
              </a:lnSpc>
            </a:pPr>
            <a:r>
              <a:rPr lang="en-US" sz="2200" dirty="0">
                <a:solidFill>
                  <a:srgbClr val="800000"/>
                </a:solidFill>
                <a:latin typeface="Marion Regular"/>
                <a:cs typeface="Marion Regular"/>
              </a:rPr>
              <a:t>But because toddlers naturally explore their environment, it’s normal for toddlers to have bruising on their shins and forearms and foreheads —the places they land when they tumble.  When you see bruises, ask yourself whether there’s a good explanation for why they’re there</a:t>
            </a:r>
            <a:r>
              <a:rPr lang="en-US" dirty="0"/>
              <a:t>.</a:t>
            </a:r>
          </a:p>
          <a:p>
            <a:endParaRPr lang="en-US" dirty="0"/>
          </a:p>
        </p:txBody>
      </p:sp>
    </p:spTree>
    <p:extLst>
      <p:ext uri="{BB962C8B-B14F-4D97-AF65-F5344CB8AC3E}">
        <p14:creationId xmlns:p14="http://schemas.microsoft.com/office/powerpoint/2010/main" val="217613115"/>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xmlns:p14="http://schemas.microsoft.com/office/powerpoint/2010/mai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7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7057691" y="1107300"/>
            <a:ext cx="3801557" cy="4919663"/>
          </a:xfrm>
        </p:spPr>
      </p:pic>
      <p:grpSp>
        <p:nvGrpSpPr>
          <p:cNvPr id="2" name="Group 1"/>
          <p:cNvGrpSpPr/>
          <p:nvPr/>
        </p:nvGrpSpPr>
        <p:grpSpPr>
          <a:xfrm>
            <a:off x="1152463" y="23517"/>
            <a:ext cx="9748896" cy="6737477"/>
            <a:chOff x="1552297" y="305713"/>
            <a:chExt cx="8925700" cy="6184843"/>
          </a:xfrm>
        </p:grpSpPr>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l="8052" t="4973" r="8511" b="5358"/>
            <a:stretch/>
          </p:blipFill>
          <p:spPr>
            <a:xfrm>
              <a:off x="6056303" y="340990"/>
              <a:ext cx="4421694" cy="6149566"/>
            </a:xfrm>
            <a:prstGeom prst="rect">
              <a:avLst/>
            </a:prstGeom>
          </p:spPr>
        </p:pic>
        <p:pic>
          <p:nvPicPr>
            <p:cNvPr id="7" name="Picture 6"/>
            <p:cNvPicPr>
              <a:picLocks noChangeAspect="1"/>
            </p:cNvPicPr>
            <p:nvPr/>
          </p:nvPicPr>
          <p:blipFill rotWithShape="1">
            <a:blip r:embed="rId2" cstate="print">
              <a:extLst>
                <a:ext uri="{28A0092B-C50C-407E-A947-70E740481C1C}">
                  <a14:useLocalDpi xmlns:a14="http://schemas.microsoft.com/office/drawing/2010/main" val="0"/>
                </a:ext>
              </a:extLst>
            </a:blip>
            <a:srcRect l="12187" t="4972" r="5484" b="5015"/>
            <a:stretch/>
          </p:blipFill>
          <p:spPr>
            <a:xfrm>
              <a:off x="1552297" y="305713"/>
              <a:ext cx="4362896" cy="6173083"/>
            </a:xfrm>
            <a:prstGeom prst="rect">
              <a:avLst/>
            </a:prstGeom>
          </p:spPr>
        </p:pic>
      </p:grpSp>
    </p:spTree>
    <p:extLst>
      <p:ext uri="{BB962C8B-B14F-4D97-AF65-F5344CB8AC3E}">
        <p14:creationId xmlns:p14="http://schemas.microsoft.com/office/powerpoint/2010/main" val="276567571"/>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1130300" y="0"/>
            <a:ext cx="9931033" cy="6858000"/>
          </a:xfrm>
          <a:prstGeom prst="rect">
            <a:avLst/>
          </a:prstGeom>
        </p:spPr>
      </p:pic>
    </p:spTree>
    <p:extLst>
      <p:ext uri="{BB962C8B-B14F-4D97-AF65-F5344CB8AC3E}">
        <p14:creationId xmlns:p14="http://schemas.microsoft.com/office/powerpoint/2010/main" val="2055266947"/>
      </p:ext>
    </p:extLst>
  </p:cSld>
  <p:clrMapOvr>
    <a:masterClrMapping/>
  </p:clrMapOvr>
  <mc:AlternateContent xmlns:mc="http://schemas.openxmlformats.org/markup-compatibility/2006" xmlns:p14="http://schemas.microsoft.com/office/powerpoint/2010/main">
    <mc:Choice Requires="p14">
      <p:transition spd="slow" p14:dur="1700">
        <p14:prism isContent="1"/>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16444" y="1958949"/>
            <a:ext cx="11546258" cy="2635266"/>
          </a:xfrm>
        </p:spPr>
        <p:txBody>
          <a:bodyPr>
            <a:noAutofit/>
          </a:bodyPr>
          <a:lstStyle/>
          <a:p>
            <a:pPr marL="344488" indent="-344488">
              <a:spcAft>
                <a:spcPts val="1800"/>
              </a:spcAft>
              <a:buAutoNum type="arabicPeriod"/>
            </a:pPr>
            <a:r>
              <a:rPr lang="en-US" dirty="0" smtClean="0">
                <a:solidFill>
                  <a:schemeClr val="accent1">
                    <a:lumMod val="75000"/>
                  </a:schemeClr>
                </a:solidFill>
                <a:latin typeface="Marion Regular"/>
                <a:cs typeface="Marion Regular"/>
              </a:rPr>
              <a:t>You </a:t>
            </a:r>
            <a:r>
              <a:rPr lang="en-US" dirty="0">
                <a:solidFill>
                  <a:schemeClr val="accent1">
                    <a:lumMod val="75000"/>
                  </a:schemeClr>
                </a:solidFill>
                <a:latin typeface="Marion Regular"/>
                <a:cs typeface="Marion Regular"/>
              </a:rPr>
              <a:t>are required to report suspected child abuse if </a:t>
            </a:r>
            <a:r>
              <a:rPr lang="en-US" dirty="0" smtClean="0">
                <a:solidFill>
                  <a:schemeClr val="accent1">
                    <a:lumMod val="75000"/>
                  </a:schemeClr>
                </a:solidFill>
                <a:latin typeface="Marion Regular"/>
                <a:cs typeface="Marion Regular"/>
              </a:rPr>
              <a:t>________.</a:t>
            </a:r>
          </a:p>
          <a:p>
            <a:pPr marL="909638" indent="-454025">
              <a:buClr>
                <a:srgbClr val="800000"/>
              </a:buClr>
              <a:buFont typeface="+mj-lt"/>
              <a:buAutoNum type="alphaUcPeriod"/>
            </a:pPr>
            <a:r>
              <a:rPr lang="en-US" dirty="0">
                <a:latin typeface="Marion Regular"/>
                <a:cs typeface="Marion Regular"/>
              </a:rPr>
              <a:t>You have “Reasonable Cause to Suspect” that abuse has occurred</a:t>
            </a:r>
          </a:p>
          <a:p>
            <a:pPr marL="909638" indent="-454025">
              <a:spcAft>
                <a:spcPts val="1800"/>
              </a:spcAft>
              <a:buClr>
                <a:srgbClr val="800000"/>
              </a:buClr>
              <a:buFont typeface="+mj-lt"/>
              <a:buAutoNum type="alphaUcPeriod"/>
            </a:pPr>
            <a:r>
              <a:rPr lang="en-US" dirty="0" smtClean="0">
                <a:latin typeface="Marion Regular"/>
                <a:cs typeface="Marion Regular"/>
              </a:rPr>
              <a:t>You </a:t>
            </a:r>
            <a:r>
              <a:rPr lang="en-US" dirty="0">
                <a:latin typeface="Marion Regular"/>
                <a:cs typeface="Marion Regular"/>
              </a:rPr>
              <a:t>have </a:t>
            </a:r>
            <a:r>
              <a:rPr lang="en-US" u="sng" dirty="0">
                <a:latin typeface="Marion Regular"/>
                <a:cs typeface="Marion Regular"/>
              </a:rPr>
              <a:t>proof</a:t>
            </a:r>
            <a:r>
              <a:rPr lang="en-US" dirty="0">
                <a:latin typeface="Marion Regular"/>
                <a:cs typeface="Marion Regular"/>
              </a:rPr>
              <a:t> that a child has been </a:t>
            </a:r>
            <a:r>
              <a:rPr lang="en-US" dirty="0" smtClean="0">
                <a:latin typeface="Marion Regular"/>
                <a:cs typeface="Marion Regular"/>
              </a:rPr>
              <a:t>abused</a:t>
            </a:r>
            <a:endParaRPr lang="en-US" dirty="0">
              <a:latin typeface="Marion Regular"/>
              <a:cs typeface="Marion Regular"/>
            </a:endParaRPr>
          </a:p>
        </p:txBody>
      </p:sp>
      <p:sp>
        <p:nvSpPr>
          <p:cNvPr id="4" name="Title 1"/>
          <p:cNvSpPr>
            <a:spLocks noGrp="1"/>
          </p:cNvSpPr>
          <p:nvPr>
            <p:ph type="title"/>
          </p:nvPr>
        </p:nvSpPr>
        <p:spPr>
          <a:xfrm>
            <a:off x="487815" y="258358"/>
            <a:ext cx="11785600" cy="1143000"/>
          </a:xfrm>
        </p:spPr>
        <p:txBody>
          <a:bodyPr/>
          <a:lstStyle/>
          <a:p>
            <a:r>
              <a:rPr lang="en-US" b="1" spc="200" dirty="0" smtClean="0">
                <a:solidFill>
                  <a:srgbClr val="800000"/>
                </a:solidFill>
                <a:latin typeface="Marion Regular"/>
                <a:cs typeface="Marion Regular"/>
              </a:rPr>
              <a:t>Reporting Suspected Abuse</a:t>
            </a:r>
            <a:endParaRPr lang="en-US" b="1" spc="200" dirty="0">
              <a:solidFill>
                <a:srgbClr val="800000"/>
              </a:solidFill>
              <a:latin typeface="Marion Regular"/>
              <a:cs typeface="Marion Regular"/>
            </a:endParaRPr>
          </a:p>
        </p:txBody>
      </p:sp>
    </p:spTree>
    <p:extLst>
      <p:ext uri="{BB962C8B-B14F-4D97-AF65-F5344CB8AC3E}">
        <p14:creationId xmlns:p14="http://schemas.microsoft.com/office/powerpoint/2010/main" val="392207659"/>
      </p:ext>
    </p:extLst>
  </p:cSld>
  <p:clrMapOvr>
    <a:masterClrMapping/>
  </p:clrMapOvr>
  <mc:AlternateContent xmlns:mc="http://schemas.openxmlformats.org/markup-compatibility/2006" xmlns:p14="http://schemas.microsoft.com/office/powerpoint/2010/main">
    <mc:Choice Requires="p14">
      <p:transition spd="slow" p14:dur="1700">
        <p14:prism isContent="1"/>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b="9320"/>
          <a:stretch/>
        </p:blipFill>
        <p:spPr>
          <a:xfrm>
            <a:off x="1032567" y="-181270"/>
            <a:ext cx="9875321" cy="6919742"/>
          </a:xfrm>
        </p:spPr>
      </p:pic>
    </p:spTree>
    <p:extLst>
      <p:ext uri="{BB962C8B-B14F-4D97-AF65-F5344CB8AC3E}">
        <p14:creationId xmlns:p14="http://schemas.microsoft.com/office/powerpoint/2010/main" val="1309458462"/>
      </p:ext>
    </p:extLst>
  </p:cSld>
  <p:clrMapOvr>
    <a:masterClrMapping/>
  </p:clrMapOvr>
  <mc:AlternateContent xmlns:mc="http://schemas.openxmlformats.org/markup-compatibility/2006" xmlns:p14="http://schemas.microsoft.com/office/powerpoint/2010/main">
    <mc:Choice Requires="p14">
      <p:transition spd="slow" p14:dur="1700">
        <p14:prism dir="u" isContent="1"/>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l="8108" t="8136" r="5442" b="8264"/>
          <a:stretch/>
        </p:blipFill>
        <p:spPr>
          <a:xfrm>
            <a:off x="2836591" y="55253"/>
            <a:ext cx="5447679" cy="6817577"/>
          </a:xfrm>
        </p:spPr>
      </p:pic>
    </p:spTree>
    <p:extLst>
      <p:ext uri="{BB962C8B-B14F-4D97-AF65-F5344CB8AC3E}">
        <p14:creationId xmlns:p14="http://schemas.microsoft.com/office/powerpoint/2010/main" val="403308910"/>
      </p:ext>
    </p:extLst>
  </p:cSld>
  <p:clrMapOvr>
    <a:masterClrMapping/>
  </p:clrMapOvr>
  <mc:AlternateContent xmlns:mc="http://schemas.openxmlformats.org/markup-compatibility/2006" xmlns:p14="http://schemas.microsoft.com/office/powerpoint/2010/main">
    <mc:Choice Requires="p14">
      <p:transition spd="slow" p14:dur="1700">
        <p14:prism isContent="1"/>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l="7361" t="5637" r="6161" b="8808"/>
          <a:stretch/>
        </p:blipFill>
        <p:spPr>
          <a:xfrm>
            <a:off x="3213795" y="86118"/>
            <a:ext cx="5289202" cy="6771882"/>
          </a:xfrm>
        </p:spPr>
      </p:pic>
    </p:spTree>
    <p:extLst>
      <p:ext uri="{BB962C8B-B14F-4D97-AF65-F5344CB8AC3E}">
        <p14:creationId xmlns:p14="http://schemas.microsoft.com/office/powerpoint/2010/main" val="132486200"/>
      </p:ext>
    </p:extLst>
  </p:cSld>
  <p:clrMapOvr>
    <a:masterClrMapping/>
  </p:clrMapOvr>
  <mc:AlternateContent xmlns:mc="http://schemas.openxmlformats.org/markup-compatibility/2006" xmlns:p14="http://schemas.microsoft.com/office/powerpoint/2010/main">
    <mc:Choice Requires="p14">
      <p:transition spd="slow" p14:dur="1700">
        <p14:prism isContent="1"/>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5F1E7"/>
        </a:solidFill>
        <a:effectLst/>
      </p:bgPr>
    </p:bg>
    <p:spTree>
      <p:nvGrpSpPr>
        <p:cNvPr id="1" name=""/>
        <p:cNvGrpSpPr/>
        <p:nvPr/>
      </p:nvGrpSpPr>
      <p:grpSpPr>
        <a:xfrm>
          <a:off x="0" y="0"/>
          <a:ext cx="0" cy="0"/>
          <a:chOff x="0" y="0"/>
          <a:chExt cx="0" cy="0"/>
        </a:xfrm>
      </p:grpSpPr>
      <p:pic>
        <p:nvPicPr>
          <p:cNvPr id="5" name="Picture 4" descr="FAQ re Reporting Abuse.tif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08200" y="31360"/>
            <a:ext cx="7954798" cy="6858000"/>
          </a:xfrm>
          <a:prstGeom prst="rect">
            <a:avLst/>
          </a:prstGeom>
        </p:spPr>
      </p:pic>
    </p:spTree>
    <p:extLst>
      <p:ext uri="{BB962C8B-B14F-4D97-AF65-F5344CB8AC3E}">
        <p14:creationId xmlns:p14="http://schemas.microsoft.com/office/powerpoint/2010/main" val="4284813120"/>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xmlns:p14="http://schemas.microsoft.com/office/powerpoint/2010/main" spd="slow">
        <p:blinds dir="vert"/>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LookOut Certificate of Completion with Signatures 8.17.17.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12237" y="282199"/>
            <a:ext cx="8171773" cy="6314552"/>
          </a:xfrm>
          <a:prstGeom prst="rect">
            <a:avLst/>
          </a:prstGeom>
          <a:solidFill>
            <a:srgbClr val="FFFFFF">
              <a:shade val="85000"/>
            </a:srgbClr>
          </a:solidFill>
          <a:ln w="88900" cap="sq">
            <a:solidFill>
              <a:srgbClr val="3366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437117606"/>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xmlns:p14="http://schemas.microsoft.com/office/powerpoint/2010/main" spd="slow">
        <p:blinds dir="vert"/>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6134" y="2798057"/>
            <a:ext cx="11785600" cy="1143000"/>
          </a:xfrm>
        </p:spPr>
        <p:txBody>
          <a:bodyPr>
            <a:normAutofit/>
          </a:bodyPr>
          <a:lstStyle/>
          <a:p>
            <a:pPr algn="ctr"/>
            <a:r>
              <a:rPr lang="en-US" sz="6600" b="1" spc="200" dirty="0" smtClean="0">
                <a:solidFill>
                  <a:schemeClr val="accent1">
                    <a:lumMod val="75000"/>
                  </a:schemeClr>
                </a:solidFill>
                <a:latin typeface="Marion Regular"/>
                <a:cs typeface="Marion Regular"/>
              </a:rPr>
              <a:t>Is</a:t>
            </a:r>
            <a:r>
              <a:rPr lang="en-US" sz="6600" b="1" spc="200" dirty="0" smtClean="0">
                <a:solidFill>
                  <a:srgbClr val="800000"/>
                </a:solidFill>
                <a:latin typeface="Marion Regular"/>
                <a:cs typeface="Marion Regular"/>
              </a:rPr>
              <a:t> </a:t>
            </a:r>
            <a:r>
              <a:rPr lang="en-US" sz="6600" b="1" i="1" spc="200" dirty="0" err="1" smtClean="0">
                <a:solidFill>
                  <a:srgbClr val="800000"/>
                </a:solidFill>
                <a:latin typeface="Marion Regular"/>
                <a:cs typeface="Marion Regular"/>
              </a:rPr>
              <a:t>iLookOut</a:t>
            </a:r>
            <a:r>
              <a:rPr lang="en-US" sz="6600" b="1" spc="200" dirty="0" smtClean="0">
                <a:solidFill>
                  <a:srgbClr val="800000"/>
                </a:solidFill>
                <a:latin typeface="Marion Regular"/>
                <a:cs typeface="Marion Regular"/>
              </a:rPr>
              <a:t> </a:t>
            </a:r>
            <a:r>
              <a:rPr lang="en-US" sz="6600" b="1" spc="200" dirty="0" smtClean="0">
                <a:solidFill>
                  <a:srgbClr val="2E75B6"/>
                </a:solidFill>
                <a:latin typeface="Marion Regular"/>
                <a:cs typeface="Marion Regular"/>
              </a:rPr>
              <a:t>effective?</a:t>
            </a:r>
            <a:endParaRPr lang="en-US" sz="6600" b="1" spc="200" dirty="0">
              <a:solidFill>
                <a:srgbClr val="2E75B6"/>
              </a:solidFill>
              <a:latin typeface="Marion Regular"/>
              <a:cs typeface="Marion Regular"/>
            </a:endParaRPr>
          </a:p>
        </p:txBody>
      </p:sp>
      <p:sp>
        <p:nvSpPr>
          <p:cNvPr id="4" name="Slide Number Placeholder 3"/>
          <p:cNvSpPr>
            <a:spLocks noGrp="1"/>
          </p:cNvSpPr>
          <p:nvPr>
            <p:ph type="sldNum" sz="quarter" idx="12"/>
          </p:nvPr>
        </p:nvSpPr>
        <p:spPr/>
        <p:txBody>
          <a:bodyPr/>
          <a:lstStyle/>
          <a:p>
            <a:fld id="{8F4612C5-5AF5-354B-9EB4-2988C6FC4C28}" type="slidenum">
              <a:rPr lang="en-US" smtClean="0">
                <a:latin typeface="Marion Regular"/>
                <a:cs typeface="Marion Regular"/>
              </a:rPr>
              <a:pPr/>
              <a:t>30</a:t>
            </a:fld>
            <a:endParaRPr lang="en-US" dirty="0">
              <a:latin typeface="Marion Regular"/>
              <a:cs typeface="Marion Regular"/>
            </a:endParaRPr>
          </a:p>
        </p:txBody>
      </p:sp>
      <p:grpSp>
        <p:nvGrpSpPr>
          <p:cNvPr id="9" name="Group 11"/>
          <p:cNvGrpSpPr>
            <a:grpSpLocks/>
          </p:cNvGrpSpPr>
          <p:nvPr/>
        </p:nvGrpSpPr>
        <p:grpSpPr bwMode="auto">
          <a:xfrm>
            <a:off x="13309600" y="12725400"/>
            <a:ext cx="12903200" cy="3276600"/>
            <a:chOff x="9677400" y="10896600"/>
            <a:chExt cx="9677400" cy="3276600"/>
          </a:xfrm>
        </p:grpSpPr>
        <p:pic>
          <p:nvPicPr>
            <p:cNvPr id="10" name="Chart 1"/>
            <p:cNvPicPr>
              <a:picLocks noChangeAspect="1" noChangeArrowheads="1"/>
            </p:cNvPicPr>
            <p:nvPr/>
          </p:nvPicPr>
          <p:blipFill>
            <a:blip r:embed="rId3">
              <a:extLst>
                <a:ext uri="{28A0092B-C50C-407E-A947-70E740481C1C}">
                  <a14:useLocalDpi xmlns:a14="http://schemas.microsoft.com/office/drawing/2010/main" val="0"/>
                </a:ext>
              </a:extLst>
            </a:blip>
            <a:srcRect l="19160" t="20053" r="18739" b="13506"/>
            <a:stretch>
              <a:fillRect/>
            </a:stretch>
          </p:blipFill>
          <p:spPr bwMode="auto">
            <a:xfrm>
              <a:off x="10820400" y="11582400"/>
              <a:ext cx="2963333" cy="1879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1" name="TextBox 7"/>
            <p:cNvSpPr txBox="1">
              <a:spLocks noChangeArrowheads="1"/>
            </p:cNvSpPr>
            <p:nvPr/>
          </p:nvSpPr>
          <p:spPr bwMode="auto">
            <a:xfrm>
              <a:off x="9906000" y="10896600"/>
              <a:ext cx="4800600" cy="5847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lgn="ctr"/>
              <a:r>
                <a:rPr lang="en-US" sz="1600" b="1" dirty="0">
                  <a:latin typeface="Marion Regular"/>
                  <a:cs typeface="Marion Regular"/>
                </a:rPr>
                <a:t>The interactive storyline was a helpful way to learn about my responsibilities as a mandated reporter.</a:t>
              </a:r>
            </a:p>
          </p:txBody>
        </p:sp>
        <p:grpSp>
          <p:nvGrpSpPr>
            <p:cNvPr id="12" name="Group 9"/>
            <p:cNvGrpSpPr>
              <a:grpSpLocks/>
            </p:cNvGrpSpPr>
            <p:nvPr/>
          </p:nvGrpSpPr>
          <p:grpSpPr bwMode="auto">
            <a:xfrm>
              <a:off x="9677400" y="13606046"/>
              <a:ext cx="5105400" cy="567154"/>
              <a:chOff x="17221200" y="12649200"/>
              <a:chExt cx="5105400" cy="567154"/>
            </a:xfrm>
          </p:grpSpPr>
          <p:sp>
            <p:nvSpPr>
              <p:cNvPr id="20" name="TextBox 31"/>
              <p:cNvSpPr txBox="1">
                <a:spLocks noChangeArrowheads="1"/>
              </p:cNvSpPr>
              <p:nvPr/>
            </p:nvSpPr>
            <p:spPr bwMode="auto">
              <a:xfrm>
                <a:off x="17221200" y="12877800"/>
                <a:ext cx="5105400"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lgn="ctr"/>
                <a:r>
                  <a:rPr lang="en-US" sz="1600">
                    <a:latin typeface="Marion Regular"/>
                    <a:cs typeface="Marion Regular"/>
                  </a:rPr>
                  <a:t>Disagree	Neutral	Agree</a:t>
                </a:r>
              </a:p>
            </p:txBody>
          </p:sp>
          <p:sp>
            <p:nvSpPr>
              <p:cNvPr id="21" name="Rectangle 33"/>
              <p:cNvSpPr>
                <a:spLocks noChangeArrowheads="1"/>
              </p:cNvSpPr>
              <p:nvPr/>
            </p:nvSpPr>
            <p:spPr bwMode="auto">
              <a:xfrm>
                <a:off x="20574000" y="12649200"/>
                <a:ext cx="228600" cy="228600"/>
              </a:xfrm>
              <a:prstGeom prst="rect">
                <a:avLst/>
              </a:prstGeom>
              <a:solidFill>
                <a:srgbClr val="EC7E3B"/>
              </a:solidFill>
              <a:ln w="9525">
                <a:solidFill>
                  <a:schemeClr val="tx1"/>
                </a:solidFill>
                <a:round/>
                <a:headEnd/>
                <a:tailEnd/>
              </a:ln>
            </p:spPr>
            <p:txBody>
              <a:bodyPr/>
              <a:lstStyle/>
              <a:p>
                <a:endParaRPr lang="en-US">
                  <a:latin typeface="Marion Regular"/>
                  <a:cs typeface="Marion Regular"/>
                </a:endParaRPr>
              </a:p>
            </p:txBody>
          </p:sp>
          <p:sp>
            <p:nvSpPr>
              <p:cNvPr id="22" name="Rectangle 34"/>
              <p:cNvSpPr>
                <a:spLocks noChangeArrowheads="1"/>
              </p:cNvSpPr>
              <p:nvPr/>
            </p:nvSpPr>
            <p:spPr bwMode="auto">
              <a:xfrm>
                <a:off x="19659600" y="12649200"/>
                <a:ext cx="228600" cy="228600"/>
              </a:xfrm>
              <a:prstGeom prst="rect">
                <a:avLst/>
              </a:prstGeom>
              <a:solidFill>
                <a:srgbClr val="AB393D"/>
              </a:solidFill>
              <a:ln w="9525">
                <a:solidFill>
                  <a:schemeClr val="tx1"/>
                </a:solidFill>
                <a:round/>
                <a:headEnd/>
                <a:tailEnd/>
              </a:ln>
            </p:spPr>
            <p:txBody>
              <a:bodyPr/>
              <a:lstStyle/>
              <a:p>
                <a:endParaRPr lang="en-US">
                  <a:latin typeface="Marion Regular"/>
                  <a:cs typeface="Marion Regular"/>
                </a:endParaRPr>
              </a:p>
            </p:txBody>
          </p:sp>
          <p:sp>
            <p:nvSpPr>
              <p:cNvPr id="23" name="Rectangle 35"/>
              <p:cNvSpPr>
                <a:spLocks noChangeArrowheads="1"/>
              </p:cNvSpPr>
              <p:nvPr/>
            </p:nvSpPr>
            <p:spPr bwMode="auto">
              <a:xfrm>
                <a:off x="18897600" y="12649200"/>
                <a:ext cx="228600" cy="228600"/>
              </a:xfrm>
              <a:prstGeom prst="rect">
                <a:avLst/>
              </a:prstGeom>
              <a:solidFill>
                <a:srgbClr val="406DAC"/>
              </a:solidFill>
              <a:ln w="9525">
                <a:solidFill>
                  <a:schemeClr val="tx1"/>
                </a:solidFill>
                <a:round/>
                <a:headEnd/>
                <a:tailEnd/>
              </a:ln>
            </p:spPr>
            <p:txBody>
              <a:bodyPr/>
              <a:lstStyle/>
              <a:p>
                <a:endParaRPr lang="en-US">
                  <a:latin typeface="Marion Regular"/>
                  <a:cs typeface="Marion Regular"/>
                </a:endParaRPr>
              </a:p>
            </p:txBody>
          </p:sp>
        </p:grpSp>
        <p:pic>
          <p:nvPicPr>
            <p:cNvPr id="13" name="Chart 1"/>
            <p:cNvPicPr>
              <a:picLocks noChangeAspect="1" noChangeArrowheads="1"/>
            </p:cNvPicPr>
            <p:nvPr/>
          </p:nvPicPr>
          <p:blipFill>
            <a:blip r:embed="rId4">
              <a:extLst>
                <a:ext uri="{28A0092B-C50C-407E-A947-70E740481C1C}">
                  <a14:useLocalDpi xmlns:a14="http://schemas.microsoft.com/office/drawing/2010/main" val="0"/>
                </a:ext>
              </a:extLst>
            </a:blip>
            <a:srcRect l="22707" t="19769" r="20290" b="14960"/>
            <a:stretch>
              <a:fillRect/>
            </a:stretch>
          </p:blipFill>
          <p:spPr bwMode="auto">
            <a:xfrm>
              <a:off x="15316200" y="11624733"/>
              <a:ext cx="2997200" cy="176106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4" name="TextBox 39"/>
            <p:cNvSpPr txBox="1">
              <a:spLocks noChangeArrowheads="1"/>
            </p:cNvSpPr>
            <p:nvPr/>
          </p:nvSpPr>
          <p:spPr bwMode="auto">
            <a:xfrm>
              <a:off x="15240000" y="10938933"/>
              <a:ext cx="3124200" cy="5847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lgn="ctr"/>
              <a:r>
                <a:rPr lang="en-US" sz="1600" b="1">
                  <a:latin typeface="Marion Regular"/>
                  <a:cs typeface="Marion Regular"/>
                </a:rPr>
                <a:t>I would recommend this program to other childcare providers.</a:t>
              </a:r>
            </a:p>
          </p:txBody>
        </p:sp>
        <p:grpSp>
          <p:nvGrpSpPr>
            <p:cNvPr id="15" name="Group 40"/>
            <p:cNvGrpSpPr>
              <a:grpSpLocks/>
            </p:cNvGrpSpPr>
            <p:nvPr/>
          </p:nvGrpSpPr>
          <p:grpSpPr bwMode="auto">
            <a:xfrm>
              <a:off x="14249400" y="13606046"/>
              <a:ext cx="5105400" cy="567154"/>
              <a:chOff x="17221200" y="12649200"/>
              <a:chExt cx="5105400" cy="567154"/>
            </a:xfrm>
          </p:grpSpPr>
          <p:sp>
            <p:nvSpPr>
              <p:cNvPr id="16" name="TextBox 41"/>
              <p:cNvSpPr txBox="1">
                <a:spLocks noChangeArrowheads="1"/>
              </p:cNvSpPr>
              <p:nvPr/>
            </p:nvSpPr>
            <p:spPr bwMode="auto">
              <a:xfrm>
                <a:off x="17221200" y="12877800"/>
                <a:ext cx="5105400"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lgn="ctr"/>
                <a:r>
                  <a:rPr lang="en-US" sz="1600">
                    <a:latin typeface="Marion Regular"/>
                    <a:cs typeface="Marion Regular"/>
                  </a:rPr>
                  <a:t>Disagree	Neutral	Agree</a:t>
                </a:r>
              </a:p>
            </p:txBody>
          </p:sp>
          <p:sp>
            <p:nvSpPr>
              <p:cNvPr id="17" name="Rectangle 42"/>
              <p:cNvSpPr>
                <a:spLocks noChangeArrowheads="1"/>
              </p:cNvSpPr>
              <p:nvPr/>
            </p:nvSpPr>
            <p:spPr bwMode="auto">
              <a:xfrm>
                <a:off x="20574000" y="12649200"/>
                <a:ext cx="228600" cy="228600"/>
              </a:xfrm>
              <a:prstGeom prst="rect">
                <a:avLst/>
              </a:prstGeom>
              <a:solidFill>
                <a:srgbClr val="EC7E3B"/>
              </a:solidFill>
              <a:ln w="9525">
                <a:solidFill>
                  <a:schemeClr val="tx1"/>
                </a:solidFill>
                <a:round/>
                <a:headEnd/>
                <a:tailEnd/>
              </a:ln>
            </p:spPr>
            <p:txBody>
              <a:bodyPr/>
              <a:lstStyle/>
              <a:p>
                <a:endParaRPr lang="en-US">
                  <a:latin typeface="Marion Regular"/>
                  <a:cs typeface="Marion Regular"/>
                </a:endParaRPr>
              </a:p>
            </p:txBody>
          </p:sp>
          <p:sp>
            <p:nvSpPr>
              <p:cNvPr id="18" name="Rectangle 43"/>
              <p:cNvSpPr>
                <a:spLocks noChangeArrowheads="1"/>
              </p:cNvSpPr>
              <p:nvPr/>
            </p:nvSpPr>
            <p:spPr bwMode="auto">
              <a:xfrm>
                <a:off x="19659600" y="12649200"/>
                <a:ext cx="228600" cy="228600"/>
              </a:xfrm>
              <a:prstGeom prst="rect">
                <a:avLst/>
              </a:prstGeom>
              <a:solidFill>
                <a:srgbClr val="AB393D"/>
              </a:solidFill>
              <a:ln w="9525">
                <a:solidFill>
                  <a:schemeClr val="tx1"/>
                </a:solidFill>
                <a:round/>
                <a:headEnd/>
                <a:tailEnd/>
              </a:ln>
            </p:spPr>
            <p:txBody>
              <a:bodyPr/>
              <a:lstStyle/>
              <a:p>
                <a:endParaRPr lang="en-US">
                  <a:latin typeface="Marion Regular"/>
                  <a:cs typeface="Marion Regular"/>
                </a:endParaRPr>
              </a:p>
            </p:txBody>
          </p:sp>
          <p:sp>
            <p:nvSpPr>
              <p:cNvPr id="19" name="Rectangle 44"/>
              <p:cNvSpPr>
                <a:spLocks noChangeArrowheads="1"/>
              </p:cNvSpPr>
              <p:nvPr/>
            </p:nvSpPr>
            <p:spPr bwMode="auto">
              <a:xfrm>
                <a:off x="18897600" y="12649200"/>
                <a:ext cx="228600" cy="228600"/>
              </a:xfrm>
              <a:prstGeom prst="rect">
                <a:avLst/>
              </a:prstGeom>
              <a:solidFill>
                <a:srgbClr val="406DAC"/>
              </a:solidFill>
              <a:ln w="9525">
                <a:solidFill>
                  <a:schemeClr val="tx1"/>
                </a:solidFill>
                <a:round/>
                <a:headEnd/>
                <a:tailEnd/>
              </a:ln>
            </p:spPr>
            <p:txBody>
              <a:bodyPr/>
              <a:lstStyle/>
              <a:p>
                <a:endParaRPr lang="en-US">
                  <a:latin typeface="Marion Regular"/>
                  <a:cs typeface="Marion Regular"/>
                </a:endParaRPr>
              </a:p>
            </p:txBody>
          </p:sp>
        </p:grpSp>
      </p:grpSp>
      <p:grpSp>
        <p:nvGrpSpPr>
          <p:cNvPr id="24" name="Group 11"/>
          <p:cNvGrpSpPr>
            <a:grpSpLocks/>
          </p:cNvGrpSpPr>
          <p:nvPr/>
        </p:nvGrpSpPr>
        <p:grpSpPr bwMode="auto">
          <a:xfrm>
            <a:off x="13512800" y="12877800"/>
            <a:ext cx="12903200" cy="3276600"/>
            <a:chOff x="9677400" y="10896600"/>
            <a:chExt cx="9677400" cy="3276600"/>
          </a:xfrm>
        </p:grpSpPr>
        <p:pic>
          <p:nvPicPr>
            <p:cNvPr id="25" name="Chart 1"/>
            <p:cNvPicPr>
              <a:picLocks noChangeAspect="1" noChangeArrowheads="1"/>
            </p:cNvPicPr>
            <p:nvPr/>
          </p:nvPicPr>
          <p:blipFill>
            <a:blip r:embed="rId3">
              <a:extLst>
                <a:ext uri="{28A0092B-C50C-407E-A947-70E740481C1C}">
                  <a14:useLocalDpi xmlns:a14="http://schemas.microsoft.com/office/drawing/2010/main" val="0"/>
                </a:ext>
              </a:extLst>
            </a:blip>
            <a:srcRect l="19160" t="20053" r="18739" b="13506"/>
            <a:stretch>
              <a:fillRect/>
            </a:stretch>
          </p:blipFill>
          <p:spPr bwMode="auto">
            <a:xfrm>
              <a:off x="10820400" y="11582400"/>
              <a:ext cx="2963333" cy="1879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6" name="TextBox 7"/>
            <p:cNvSpPr txBox="1">
              <a:spLocks noChangeArrowheads="1"/>
            </p:cNvSpPr>
            <p:nvPr/>
          </p:nvSpPr>
          <p:spPr bwMode="auto">
            <a:xfrm>
              <a:off x="9906000" y="10896600"/>
              <a:ext cx="4800600" cy="5847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lgn="ctr"/>
              <a:r>
                <a:rPr lang="en-US" sz="1600" b="1" dirty="0">
                  <a:latin typeface="Marion Regular"/>
                  <a:cs typeface="Marion Regular"/>
                </a:rPr>
                <a:t>The interactive storyline was a helpful way to learn about my responsibilities as a mandated reporter.</a:t>
              </a:r>
            </a:p>
          </p:txBody>
        </p:sp>
        <p:grpSp>
          <p:nvGrpSpPr>
            <p:cNvPr id="27" name="Group 9"/>
            <p:cNvGrpSpPr>
              <a:grpSpLocks/>
            </p:cNvGrpSpPr>
            <p:nvPr/>
          </p:nvGrpSpPr>
          <p:grpSpPr bwMode="auto">
            <a:xfrm>
              <a:off x="9677400" y="13606046"/>
              <a:ext cx="5105400" cy="567154"/>
              <a:chOff x="17221200" y="12649200"/>
              <a:chExt cx="5105400" cy="567154"/>
            </a:xfrm>
          </p:grpSpPr>
          <p:sp>
            <p:nvSpPr>
              <p:cNvPr id="35" name="TextBox 31"/>
              <p:cNvSpPr txBox="1">
                <a:spLocks noChangeArrowheads="1"/>
              </p:cNvSpPr>
              <p:nvPr/>
            </p:nvSpPr>
            <p:spPr bwMode="auto">
              <a:xfrm>
                <a:off x="17221200" y="12877800"/>
                <a:ext cx="5105400"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lgn="ctr"/>
                <a:r>
                  <a:rPr lang="en-US" sz="1600">
                    <a:latin typeface="Marion Regular"/>
                    <a:cs typeface="Marion Regular"/>
                  </a:rPr>
                  <a:t>Disagree	Neutral	Agree</a:t>
                </a:r>
              </a:p>
            </p:txBody>
          </p:sp>
          <p:sp>
            <p:nvSpPr>
              <p:cNvPr id="36" name="Rectangle 33"/>
              <p:cNvSpPr>
                <a:spLocks noChangeArrowheads="1"/>
              </p:cNvSpPr>
              <p:nvPr/>
            </p:nvSpPr>
            <p:spPr bwMode="auto">
              <a:xfrm>
                <a:off x="20574000" y="12649200"/>
                <a:ext cx="228600" cy="228600"/>
              </a:xfrm>
              <a:prstGeom prst="rect">
                <a:avLst/>
              </a:prstGeom>
              <a:solidFill>
                <a:srgbClr val="EC7E3B"/>
              </a:solidFill>
              <a:ln w="9525">
                <a:solidFill>
                  <a:schemeClr val="tx1"/>
                </a:solidFill>
                <a:round/>
                <a:headEnd/>
                <a:tailEnd/>
              </a:ln>
            </p:spPr>
            <p:txBody>
              <a:bodyPr/>
              <a:lstStyle/>
              <a:p>
                <a:endParaRPr lang="en-US">
                  <a:latin typeface="Marion Regular"/>
                  <a:cs typeface="Marion Regular"/>
                </a:endParaRPr>
              </a:p>
            </p:txBody>
          </p:sp>
          <p:sp>
            <p:nvSpPr>
              <p:cNvPr id="37" name="Rectangle 34"/>
              <p:cNvSpPr>
                <a:spLocks noChangeArrowheads="1"/>
              </p:cNvSpPr>
              <p:nvPr/>
            </p:nvSpPr>
            <p:spPr bwMode="auto">
              <a:xfrm>
                <a:off x="19659600" y="12649200"/>
                <a:ext cx="228600" cy="228600"/>
              </a:xfrm>
              <a:prstGeom prst="rect">
                <a:avLst/>
              </a:prstGeom>
              <a:solidFill>
                <a:srgbClr val="AB393D"/>
              </a:solidFill>
              <a:ln w="9525">
                <a:solidFill>
                  <a:schemeClr val="tx1"/>
                </a:solidFill>
                <a:round/>
                <a:headEnd/>
                <a:tailEnd/>
              </a:ln>
            </p:spPr>
            <p:txBody>
              <a:bodyPr/>
              <a:lstStyle/>
              <a:p>
                <a:endParaRPr lang="en-US">
                  <a:latin typeface="Marion Regular"/>
                  <a:cs typeface="Marion Regular"/>
                </a:endParaRPr>
              </a:p>
            </p:txBody>
          </p:sp>
          <p:sp>
            <p:nvSpPr>
              <p:cNvPr id="38" name="Rectangle 35"/>
              <p:cNvSpPr>
                <a:spLocks noChangeArrowheads="1"/>
              </p:cNvSpPr>
              <p:nvPr/>
            </p:nvSpPr>
            <p:spPr bwMode="auto">
              <a:xfrm>
                <a:off x="18897600" y="12649200"/>
                <a:ext cx="228600" cy="228600"/>
              </a:xfrm>
              <a:prstGeom prst="rect">
                <a:avLst/>
              </a:prstGeom>
              <a:solidFill>
                <a:srgbClr val="406DAC"/>
              </a:solidFill>
              <a:ln w="9525">
                <a:solidFill>
                  <a:schemeClr val="tx1"/>
                </a:solidFill>
                <a:round/>
                <a:headEnd/>
                <a:tailEnd/>
              </a:ln>
            </p:spPr>
            <p:txBody>
              <a:bodyPr/>
              <a:lstStyle/>
              <a:p>
                <a:endParaRPr lang="en-US">
                  <a:latin typeface="Marion Regular"/>
                  <a:cs typeface="Marion Regular"/>
                </a:endParaRPr>
              </a:p>
            </p:txBody>
          </p:sp>
        </p:grpSp>
        <p:pic>
          <p:nvPicPr>
            <p:cNvPr id="28" name="Chart 1"/>
            <p:cNvPicPr>
              <a:picLocks noChangeAspect="1" noChangeArrowheads="1"/>
            </p:cNvPicPr>
            <p:nvPr/>
          </p:nvPicPr>
          <p:blipFill>
            <a:blip r:embed="rId4">
              <a:extLst>
                <a:ext uri="{28A0092B-C50C-407E-A947-70E740481C1C}">
                  <a14:useLocalDpi xmlns:a14="http://schemas.microsoft.com/office/drawing/2010/main" val="0"/>
                </a:ext>
              </a:extLst>
            </a:blip>
            <a:srcRect l="22707" t="19769" r="20290" b="14960"/>
            <a:stretch>
              <a:fillRect/>
            </a:stretch>
          </p:blipFill>
          <p:spPr bwMode="auto">
            <a:xfrm>
              <a:off x="15316200" y="11624733"/>
              <a:ext cx="2997200" cy="176106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9" name="TextBox 39"/>
            <p:cNvSpPr txBox="1">
              <a:spLocks noChangeArrowheads="1"/>
            </p:cNvSpPr>
            <p:nvPr/>
          </p:nvSpPr>
          <p:spPr bwMode="auto">
            <a:xfrm>
              <a:off x="15240000" y="10938933"/>
              <a:ext cx="3124200" cy="5847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lgn="ctr"/>
              <a:r>
                <a:rPr lang="en-US" sz="1600" b="1">
                  <a:latin typeface="Marion Regular"/>
                  <a:cs typeface="Marion Regular"/>
                </a:rPr>
                <a:t>I would recommend this program to other childcare providers.</a:t>
              </a:r>
            </a:p>
          </p:txBody>
        </p:sp>
        <p:grpSp>
          <p:nvGrpSpPr>
            <p:cNvPr id="30" name="Group 40"/>
            <p:cNvGrpSpPr>
              <a:grpSpLocks/>
            </p:cNvGrpSpPr>
            <p:nvPr/>
          </p:nvGrpSpPr>
          <p:grpSpPr bwMode="auto">
            <a:xfrm>
              <a:off x="14249400" y="13606046"/>
              <a:ext cx="5105400" cy="567154"/>
              <a:chOff x="17221200" y="12649200"/>
              <a:chExt cx="5105400" cy="567154"/>
            </a:xfrm>
          </p:grpSpPr>
          <p:sp>
            <p:nvSpPr>
              <p:cNvPr id="31" name="TextBox 41"/>
              <p:cNvSpPr txBox="1">
                <a:spLocks noChangeArrowheads="1"/>
              </p:cNvSpPr>
              <p:nvPr/>
            </p:nvSpPr>
            <p:spPr bwMode="auto">
              <a:xfrm>
                <a:off x="17221200" y="12877800"/>
                <a:ext cx="5105400"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lgn="ctr"/>
                <a:r>
                  <a:rPr lang="en-US" sz="1600">
                    <a:latin typeface="Marion Regular"/>
                    <a:cs typeface="Marion Regular"/>
                  </a:rPr>
                  <a:t>Disagree	Neutral	Agree</a:t>
                </a:r>
              </a:p>
            </p:txBody>
          </p:sp>
          <p:sp>
            <p:nvSpPr>
              <p:cNvPr id="32" name="Rectangle 42"/>
              <p:cNvSpPr>
                <a:spLocks noChangeArrowheads="1"/>
              </p:cNvSpPr>
              <p:nvPr/>
            </p:nvSpPr>
            <p:spPr bwMode="auto">
              <a:xfrm>
                <a:off x="20574000" y="12649200"/>
                <a:ext cx="228600" cy="228600"/>
              </a:xfrm>
              <a:prstGeom prst="rect">
                <a:avLst/>
              </a:prstGeom>
              <a:solidFill>
                <a:srgbClr val="EC7E3B"/>
              </a:solidFill>
              <a:ln w="9525">
                <a:solidFill>
                  <a:schemeClr val="tx1"/>
                </a:solidFill>
                <a:round/>
                <a:headEnd/>
                <a:tailEnd/>
              </a:ln>
            </p:spPr>
            <p:txBody>
              <a:bodyPr/>
              <a:lstStyle/>
              <a:p>
                <a:endParaRPr lang="en-US">
                  <a:latin typeface="Marion Regular"/>
                  <a:cs typeface="Marion Regular"/>
                </a:endParaRPr>
              </a:p>
            </p:txBody>
          </p:sp>
          <p:sp>
            <p:nvSpPr>
              <p:cNvPr id="33" name="Rectangle 43"/>
              <p:cNvSpPr>
                <a:spLocks noChangeArrowheads="1"/>
              </p:cNvSpPr>
              <p:nvPr/>
            </p:nvSpPr>
            <p:spPr bwMode="auto">
              <a:xfrm>
                <a:off x="19659600" y="12649200"/>
                <a:ext cx="228600" cy="228600"/>
              </a:xfrm>
              <a:prstGeom prst="rect">
                <a:avLst/>
              </a:prstGeom>
              <a:solidFill>
                <a:srgbClr val="AB393D"/>
              </a:solidFill>
              <a:ln w="9525">
                <a:solidFill>
                  <a:schemeClr val="tx1"/>
                </a:solidFill>
                <a:round/>
                <a:headEnd/>
                <a:tailEnd/>
              </a:ln>
            </p:spPr>
            <p:txBody>
              <a:bodyPr/>
              <a:lstStyle/>
              <a:p>
                <a:endParaRPr lang="en-US">
                  <a:latin typeface="Marion Regular"/>
                  <a:cs typeface="Marion Regular"/>
                </a:endParaRPr>
              </a:p>
            </p:txBody>
          </p:sp>
          <p:sp>
            <p:nvSpPr>
              <p:cNvPr id="34" name="Rectangle 44"/>
              <p:cNvSpPr>
                <a:spLocks noChangeArrowheads="1"/>
              </p:cNvSpPr>
              <p:nvPr/>
            </p:nvSpPr>
            <p:spPr bwMode="auto">
              <a:xfrm>
                <a:off x="18897600" y="12649200"/>
                <a:ext cx="228600" cy="228600"/>
              </a:xfrm>
              <a:prstGeom prst="rect">
                <a:avLst/>
              </a:prstGeom>
              <a:solidFill>
                <a:srgbClr val="406DAC"/>
              </a:solidFill>
              <a:ln w="9525">
                <a:solidFill>
                  <a:schemeClr val="tx1"/>
                </a:solidFill>
                <a:round/>
                <a:headEnd/>
                <a:tailEnd/>
              </a:ln>
            </p:spPr>
            <p:txBody>
              <a:bodyPr/>
              <a:lstStyle/>
              <a:p>
                <a:endParaRPr lang="en-US">
                  <a:latin typeface="Marion Regular"/>
                  <a:cs typeface="Marion Regular"/>
                </a:endParaRPr>
              </a:p>
            </p:txBody>
          </p:sp>
        </p:grpSp>
      </p:grpSp>
      <p:pic>
        <p:nvPicPr>
          <p:cNvPr id="39" name="Chart 1"/>
          <p:cNvPicPr>
            <a:picLocks noChangeAspect="1" noChangeArrowheads="1"/>
          </p:cNvPicPr>
          <p:nvPr/>
        </p:nvPicPr>
        <p:blipFill>
          <a:blip r:embed="rId3">
            <a:extLst>
              <a:ext uri="{28A0092B-C50C-407E-A947-70E740481C1C}">
                <a14:useLocalDpi xmlns:a14="http://schemas.microsoft.com/office/drawing/2010/main" val="0"/>
              </a:ext>
            </a:extLst>
          </a:blip>
          <a:srcRect l="19160" t="20053" r="18739" b="13506"/>
          <a:stretch>
            <a:fillRect/>
          </a:stretch>
        </p:blipFill>
        <p:spPr bwMode="auto">
          <a:xfrm>
            <a:off x="15240001" y="13716000"/>
            <a:ext cx="3951111" cy="1879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41" name="Chart 1"/>
          <p:cNvPicPr>
            <a:picLocks noChangeAspect="1" noChangeArrowheads="1"/>
          </p:cNvPicPr>
          <p:nvPr/>
        </p:nvPicPr>
        <p:blipFill>
          <a:blip r:embed="rId3">
            <a:extLst>
              <a:ext uri="{28A0092B-C50C-407E-A947-70E740481C1C}">
                <a14:useLocalDpi xmlns:a14="http://schemas.microsoft.com/office/drawing/2010/main" val="0"/>
              </a:ext>
            </a:extLst>
          </a:blip>
          <a:srcRect l="19160" t="20053" r="18739" b="13506"/>
          <a:stretch>
            <a:fillRect/>
          </a:stretch>
        </p:blipFill>
        <p:spPr bwMode="auto">
          <a:xfrm>
            <a:off x="15443201" y="13868400"/>
            <a:ext cx="3951111" cy="1879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4" name="Rectangle 33"/>
          <p:cNvSpPr>
            <a:spLocks noChangeArrowheads="1"/>
          </p:cNvSpPr>
          <p:nvPr/>
        </p:nvSpPr>
        <p:spPr bwMode="auto">
          <a:xfrm>
            <a:off x="18186400" y="15739646"/>
            <a:ext cx="304800" cy="228600"/>
          </a:xfrm>
          <a:prstGeom prst="rect">
            <a:avLst/>
          </a:prstGeom>
          <a:solidFill>
            <a:srgbClr val="EC7E3B"/>
          </a:solidFill>
          <a:ln w="9525">
            <a:solidFill>
              <a:schemeClr val="tx1"/>
            </a:solidFill>
            <a:round/>
            <a:headEnd/>
            <a:tailEnd/>
          </a:ln>
        </p:spPr>
        <p:txBody>
          <a:bodyPr/>
          <a:lstStyle/>
          <a:p>
            <a:endParaRPr lang="en-US">
              <a:latin typeface="Marion Regular"/>
              <a:cs typeface="Marion Regular"/>
            </a:endParaRPr>
          </a:p>
        </p:txBody>
      </p:sp>
      <p:sp>
        <p:nvSpPr>
          <p:cNvPr id="45" name="Rectangle 34"/>
          <p:cNvSpPr>
            <a:spLocks noChangeArrowheads="1"/>
          </p:cNvSpPr>
          <p:nvPr/>
        </p:nvSpPr>
        <p:spPr bwMode="auto">
          <a:xfrm>
            <a:off x="16967200" y="15739646"/>
            <a:ext cx="304800" cy="228600"/>
          </a:xfrm>
          <a:prstGeom prst="rect">
            <a:avLst/>
          </a:prstGeom>
          <a:solidFill>
            <a:srgbClr val="AB393D"/>
          </a:solidFill>
          <a:ln w="9525">
            <a:solidFill>
              <a:schemeClr val="tx1"/>
            </a:solidFill>
            <a:round/>
            <a:headEnd/>
            <a:tailEnd/>
          </a:ln>
        </p:spPr>
        <p:txBody>
          <a:bodyPr/>
          <a:lstStyle/>
          <a:p>
            <a:endParaRPr lang="en-US">
              <a:latin typeface="Marion Regular"/>
              <a:cs typeface="Marion Regular"/>
            </a:endParaRPr>
          </a:p>
        </p:txBody>
      </p:sp>
      <p:sp>
        <p:nvSpPr>
          <p:cNvPr id="46" name="Rectangle 35"/>
          <p:cNvSpPr>
            <a:spLocks noChangeArrowheads="1"/>
          </p:cNvSpPr>
          <p:nvPr/>
        </p:nvSpPr>
        <p:spPr bwMode="auto">
          <a:xfrm>
            <a:off x="15951200" y="15739646"/>
            <a:ext cx="304800" cy="228600"/>
          </a:xfrm>
          <a:prstGeom prst="rect">
            <a:avLst/>
          </a:prstGeom>
          <a:solidFill>
            <a:srgbClr val="406DAC"/>
          </a:solidFill>
          <a:ln w="9525">
            <a:solidFill>
              <a:schemeClr val="tx1"/>
            </a:solidFill>
            <a:round/>
            <a:headEnd/>
            <a:tailEnd/>
          </a:ln>
        </p:spPr>
        <p:txBody>
          <a:bodyPr/>
          <a:lstStyle/>
          <a:p>
            <a:endParaRPr lang="en-US">
              <a:latin typeface="Marion Regular"/>
              <a:cs typeface="Marion Regular"/>
            </a:endParaRPr>
          </a:p>
        </p:txBody>
      </p:sp>
      <p:sp>
        <p:nvSpPr>
          <p:cNvPr id="47" name="Rectangle 33"/>
          <p:cNvSpPr>
            <a:spLocks noChangeArrowheads="1"/>
          </p:cNvSpPr>
          <p:nvPr/>
        </p:nvSpPr>
        <p:spPr bwMode="auto">
          <a:xfrm>
            <a:off x="18389600" y="15892046"/>
            <a:ext cx="304800" cy="228600"/>
          </a:xfrm>
          <a:prstGeom prst="rect">
            <a:avLst/>
          </a:prstGeom>
          <a:solidFill>
            <a:srgbClr val="EC7E3B"/>
          </a:solidFill>
          <a:ln w="9525">
            <a:solidFill>
              <a:schemeClr val="tx1"/>
            </a:solidFill>
            <a:round/>
            <a:headEnd/>
            <a:tailEnd/>
          </a:ln>
        </p:spPr>
        <p:txBody>
          <a:bodyPr/>
          <a:lstStyle/>
          <a:p>
            <a:endParaRPr lang="en-US">
              <a:latin typeface="Marion Regular"/>
              <a:cs typeface="Marion Regular"/>
            </a:endParaRPr>
          </a:p>
        </p:txBody>
      </p:sp>
      <p:sp>
        <p:nvSpPr>
          <p:cNvPr id="48" name="Rectangle 35"/>
          <p:cNvSpPr>
            <a:spLocks noChangeArrowheads="1"/>
          </p:cNvSpPr>
          <p:nvPr/>
        </p:nvSpPr>
        <p:spPr bwMode="auto">
          <a:xfrm>
            <a:off x="16154400" y="15892046"/>
            <a:ext cx="304800" cy="228600"/>
          </a:xfrm>
          <a:prstGeom prst="rect">
            <a:avLst/>
          </a:prstGeom>
          <a:solidFill>
            <a:srgbClr val="406DAC"/>
          </a:solidFill>
          <a:ln w="9525">
            <a:solidFill>
              <a:schemeClr val="tx1"/>
            </a:solidFill>
            <a:round/>
            <a:headEnd/>
            <a:tailEnd/>
          </a:ln>
        </p:spPr>
        <p:txBody>
          <a:bodyPr/>
          <a:lstStyle/>
          <a:p>
            <a:endParaRPr lang="en-US">
              <a:latin typeface="Marion Regular"/>
              <a:cs typeface="Marion Regular"/>
            </a:endParaRPr>
          </a:p>
        </p:txBody>
      </p:sp>
      <p:sp>
        <p:nvSpPr>
          <p:cNvPr id="43" name="Right Arrow 3"/>
          <p:cNvSpPr>
            <a:spLocks noChangeArrowheads="1"/>
          </p:cNvSpPr>
          <p:nvPr/>
        </p:nvSpPr>
        <p:spPr bwMode="auto">
          <a:xfrm>
            <a:off x="19913600" y="10287000"/>
            <a:ext cx="406400" cy="76200"/>
          </a:xfrm>
          <a:prstGeom prst="rightArrow">
            <a:avLst>
              <a:gd name="adj1" fmla="val 50000"/>
              <a:gd name="adj2" fmla="val 50000"/>
            </a:avLst>
          </a:prstGeom>
          <a:solidFill>
            <a:srgbClr val="800000"/>
          </a:solidFill>
          <a:ln w="9525">
            <a:solidFill>
              <a:srgbClr val="800000"/>
            </a:solidFill>
            <a:round/>
            <a:headEnd/>
            <a:tailEnd/>
          </a:ln>
        </p:spPr>
        <p:txBody>
          <a:bodyPr/>
          <a:lstStyle/>
          <a:p>
            <a:endParaRPr lang="en-US">
              <a:latin typeface="Marion Regular"/>
              <a:cs typeface="Marion Regular"/>
            </a:endParaRPr>
          </a:p>
        </p:txBody>
      </p:sp>
    </p:spTree>
    <p:extLst>
      <p:ext uri="{BB962C8B-B14F-4D97-AF65-F5344CB8AC3E}">
        <p14:creationId xmlns:p14="http://schemas.microsoft.com/office/powerpoint/2010/main" val="3231762049"/>
      </p:ext>
    </p:extLst>
  </p:cSld>
  <p:clrMapOvr>
    <a:masterClrMapping/>
  </p:clrMapOvr>
  <mc:AlternateContent xmlns:mc="http://schemas.openxmlformats.org/markup-compatibility/2006" xmlns:p14="http://schemas.microsoft.com/office/powerpoint/2010/main">
    <mc:Choice Requires="p14">
      <p:transition spd="slow" p14:dur="1700">
        <p14:prism isContent="1"/>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9917" y="258358"/>
            <a:ext cx="12073498" cy="1143000"/>
          </a:xfrm>
        </p:spPr>
        <p:txBody>
          <a:bodyPr/>
          <a:lstStyle/>
          <a:p>
            <a:r>
              <a:rPr lang="en-US" b="1" spc="200" dirty="0" smtClean="0">
                <a:solidFill>
                  <a:srgbClr val="800000"/>
                </a:solidFill>
                <a:latin typeface="Marion Regular"/>
                <a:cs typeface="Marion Regular"/>
              </a:rPr>
              <a:t>Phase 1: Randomized</a:t>
            </a:r>
            <a:r>
              <a:rPr lang="en-US" b="0" cap="small" dirty="0" smtClean="0">
                <a:effectLst>
                  <a:outerShdw blurRad="38100" dist="38100" dir="2700000" algn="tl">
                    <a:srgbClr val="000000">
                      <a:alpha val="43137"/>
                    </a:srgbClr>
                  </a:outerShdw>
                </a:effectLst>
                <a:latin typeface="Marion Regular"/>
                <a:cs typeface="Marion Regular"/>
              </a:rPr>
              <a:t> </a:t>
            </a:r>
            <a:r>
              <a:rPr lang="en-US" b="1" spc="200" dirty="0" smtClean="0">
                <a:solidFill>
                  <a:srgbClr val="800000"/>
                </a:solidFill>
                <a:latin typeface="Marion Regular"/>
                <a:cs typeface="Marion Regular"/>
              </a:rPr>
              <a:t>Controlled Trial</a:t>
            </a:r>
            <a:endParaRPr lang="en-US" sz="3200" b="1" spc="200" dirty="0">
              <a:solidFill>
                <a:srgbClr val="800000"/>
              </a:solidFill>
              <a:latin typeface="Marion Regular"/>
              <a:cs typeface="Marion Regular"/>
            </a:endParaRPr>
          </a:p>
        </p:txBody>
      </p:sp>
      <p:sp>
        <p:nvSpPr>
          <p:cNvPr id="4" name="Slide Number Placeholder 3"/>
          <p:cNvSpPr>
            <a:spLocks noGrp="1"/>
          </p:cNvSpPr>
          <p:nvPr>
            <p:ph type="sldNum" sz="quarter" idx="12"/>
          </p:nvPr>
        </p:nvSpPr>
        <p:spPr/>
        <p:txBody>
          <a:bodyPr/>
          <a:lstStyle/>
          <a:p>
            <a:fld id="{8F4612C5-5AF5-354B-9EB4-2988C6FC4C28}" type="slidenum">
              <a:rPr lang="en-US" smtClean="0">
                <a:latin typeface="Marion Regular"/>
                <a:cs typeface="Marion Regular"/>
              </a:rPr>
              <a:pPr/>
              <a:t>31</a:t>
            </a:fld>
            <a:endParaRPr lang="en-US" dirty="0">
              <a:latin typeface="Marion Regular"/>
              <a:cs typeface="Marion Regular"/>
            </a:endParaRPr>
          </a:p>
        </p:txBody>
      </p:sp>
      <p:grpSp>
        <p:nvGrpSpPr>
          <p:cNvPr id="9" name="Group 11"/>
          <p:cNvGrpSpPr>
            <a:grpSpLocks/>
          </p:cNvGrpSpPr>
          <p:nvPr/>
        </p:nvGrpSpPr>
        <p:grpSpPr bwMode="auto">
          <a:xfrm>
            <a:off x="13309600" y="12725400"/>
            <a:ext cx="12903200" cy="3276600"/>
            <a:chOff x="9677400" y="10896600"/>
            <a:chExt cx="9677400" cy="3276600"/>
          </a:xfrm>
        </p:grpSpPr>
        <p:pic>
          <p:nvPicPr>
            <p:cNvPr id="10" name="Chart 1"/>
            <p:cNvPicPr>
              <a:picLocks noChangeAspect="1" noChangeArrowheads="1"/>
            </p:cNvPicPr>
            <p:nvPr/>
          </p:nvPicPr>
          <p:blipFill>
            <a:blip r:embed="rId3">
              <a:extLst>
                <a:ext uri="{28A0092B-C50C-407E-A947-70E740481C1C}">
                  <a14:useLocalDpi xmlns:a14="http://schemas.microsoft.com/office/drawing/2010/main" val="0"/>
                </a:ext>
              </a:extLst>
            </a:blip>
            <a:srcRect l="19160" t="20053" r="18739" b="13506"/>
            <a:stretch>
              <a:fillRect/>
            </a:stretch>
          </p:blipFill>
          <p:spPr bwMode="auto">
            <a:xfrm>
              <a:off x="10820400" y="11582400"/>
              <a:ext cx="2963333" cy="1879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1" name="TextBox 7"/>
            <p:cNvSpPr txBox="1">
              <a:spLocks noChangeArrowheads="1"/>
            </p:cNvSpPr>
            <p:nvPr/>
          </p:nvSpPr>
          <p:spPr bwMode="auto">
            <a:xfrm>
              <a:off x="9906000" y="10896600"/>
              <a:ext cx="4800600" cy="5847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lgn="ctr"/>
              <a:r>
                <a:rPr lang="en-US" sz="1600" b="1" dirty="0">
                  <a:latin typeface="Marion Regular"/>
                  <a:cs typeface="Marion Regular"/>
                </a:rPr>
                <a:t>The interactive storyline was a helpful way to learn about my responsibilities as a mandated reporter.</a:t>
              </a:r>
            </a:p>
          </p:txBody>
        </p:sp>
        <p:grpSp>
          <p:nvGrpSpPr>
            <p:cNvPr id="12" name="Group 9"/>
            <p:cNvGrpSpPr>
              <a:grpSpLocks/>
            </p:cNvGrpSpPr>
            <p:nvPr/>
          </p:nvGrpSpPr>
          <p:grpSpPr bwMode="auto">
            <a:xfrm>
              <a:off x="9677400" y="13606046"/>
              <a:ext cx="5105400" cy="567154"/>
              <a:chOff x="17221200" y="12649200"/>
              <a:chExt cx="5105400" cy="567154"/>
            </a:xfrm>
          </p:grpSpPr>
          <p:sp>
            <p:nvSpPr>
              <p:cNvPr id="20" name="TextBox 31"/>
              <p:cNvSpPr txBox="1">
                <a:spLocks noChangeArrowheads="1"/>
              </p:cNvSpPr>
              <p:nvPr/>
            </p:nvSpPr>
            <p:spPr bwMode="auto">
              <a:xfrm>
                <a:off x="17221200" y="12877800"/>
                <a:ext cx="5105400"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lgn="ctr"/>
                <a:r>
                  <a:rPr lang="en-US" sz="1600">
                    <a:latin typeface="Marion Regular"/>
                    <a:cs typeface="Marion Regular"/>
                  </a:rPr>
                  <a:t>Disagree	Neutral	Agree</a:t>
                </a:r>
              </a:p>
            </p:txBody>
          </p:sp>
          <p:sp>
            <p:nvSpPr>
              <p:cNvPr id="21" name="Rectangle 33"/>
              <p:cNvSpPr>
                <a:spLocks noChangeArrowheads="1"/>
              </p:cNvSpPr>
              <p:nvPr/>
            </p:nvSpPr>
            <p:spPr bwMode="auto">
              <a:xfrm>
                <a:off x="20574000" y="12649200"/>
                <a:ext cx="228600" cy="228600"/>
              </a:xfrm>
              <a:prstGeom prst="rect">
                <a:avLst/>
              </a:prstGeom>
              <a:solidFill>
                <a:srgbClr val="EC7E3B"/>
              </a:solidFill>
              <a:ln w="9525">
                <a:solidFill>
                  <a:schemeClr val="tx1"/>
                </a:solidFill>
                <a:round/>
                <a:headEnd/>
                <a:tailEnd/>
              </a:ln>
            </p:spPr>
            <p:txBody>
              <a:bodyPr/>
              <a:lstStyle/>
              <a:p>
                <a:endParaRPr lang="en-US">
                  <a:latin typeface="Marion Regular"/>
                  <a:cs typeface="Marion Regular"/>
                </a:endParaRPr>
              </a:p>
            </p:txBody>
          </p:sp>
          <p:sp>
            <p:nvSpPr>
              <p:cNvPr id="22" name="Rectangle 34"/>
              <p:cNvSpPr>
                <a:spLocks noChangeArrowheads="1"/>
              </p:cNvSpPr>
              <p:nvPr/>
            </p:nvSpPr>
            <p:spPr bwMode="auto">
              <a:xfrm>
                <a:off x="19659600" y="12649200"/>
                <a:ext cx="228600" cy="228600"/>
              </a:xfrm>
              <a:prstGeom prst="rect">
                <a:avLst/>
              </a:prstGeom>
              <a:solidFill>
                <a:srgbClr val="AB393D"/>
              </a:solidFill>
              <a:ln w="9525">
                <a:solidFill>
                  <a:schemeClr val="tx1"/>
                </a:solidFill>
                <a:round/>
                <a:headEnd/>
                <a:tailEnd/>
              </a:ln>
            </p:spPr>
            <p:txBody>
              <a:bodyPr/>
              <a:lstStyle/>
              <a:p>
                <a:endParaRPr lang="en-US">
                  <a:latin typeface="Marion Regular"/>
                  <a:cs typeface="Marion Regular"/>
                </a:endParaRPr>
              </a:p>
            </p:txBody>
          </p:sp>
          <p:sp>
            <p:nvSpPr>
              <p:cNvPr id="23" name="Rectangle 35"/>
              <p:cNvSpPr>
                <a:spLocks noChangeArrowheads="1"/>
              </p:cNvSpPr>
              <p:nvPr/>
            </p:nvSpPr>
            <p:spPr bwMode="auto">
              <a:xfrm>
                <a:off x="18897600" y="12649200"/>
                <a:ext cx="228600" cy="228600"/>
              </a:xfrm>
              <a:prstGeom prst="rect">
                <a:avLst/>
              </a:prstGeom>
              <a:solidFill>
                <a:srgbClr val="406DAC"/>
              </a:solidFill>
              <a:ln w="9525">
                <a:solidFill>
                  <a:schemeClr val="tx1"/>
                </a:solidFill>
                <a:round/>
                <a:headEnd/>
                <a:tailEnd/>
              </a:ln>
            </p:spPr>
            <p:txBody>
              <a:bodyPr/>
              <a:lstStyle/>
              <a:p>
                <a:endParaRPr lang="en-US">
                  <a:latin typeface="Marion Regular"/>
                  <a:cs typeface="Marion Regular"/>
                </a:endParaRPr>
              </a:p>
            </p:txBody>
          </p:sp>
        </p:grpSp>
        <p:pic>
          <p:nvPicPr>
            <p:cNvPr id="13" name="Chart 1"/>
            <p:cNvPicPr>
              <a:picLocks noChangeAspect="1" noChangeArrowheads="1"/>
            </p:cNvPicPr>
            <p:nvPr/>
          </p:nvPicPr>
          <p:blipFill>
            <a:blip r:embed="rId4">
              <a:extLst>
                <a:ext uri="{28A0092B-C50C-407E-A947-70E740481C1C}">
                  <a14:useLocalDpi xmlns:a14="http://schemas.microsoft.com/office/drawing/2010/main" val="0"/>
                </a:ext>
              </a:extLst>
            </a:blip>
            <a:srcRect l="22707" t="19769" r="20290" b="14960"/>
            <a:stretch>
              <a:fillRect/>
            </a:stretch>
          </p:blipFill>
          <p:spPr bwMode="auto">
            <a:xfrm>
              <a:off x="15316200" y="11624733"/>
              <a:ext cx="2997200" cy="176106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4" name="TextBox 39"/>
            <p:cNvSpPr txBox="1">
              <a:spLocks noChangeArrowheads="1"/>
            </p:cNvSpPr>
            <p:nvPr/>
          </p:nvSpPr>
          <p:spPr bwMode="auto">
            <a:xfrm>
              <a:off x="15240000" y="10938933"/>
              <a:ext cx="3124200" cy="5847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lgn="ctr"/>
              <a:r>
                <a:rPr lang="en-US" sz="1600" b="1">
                  <a:latin typeface="Marion Regular"/>
                  <a:cs typeface="Marion Regular"/>
                </a:rPr>
                <a:t>I would recommend this program to other childcare providers.</a:t>
              </a:r>
            </a:p>
          </p:txBody>
        </p:sp>
        <p:grpSp>
          <p:nvGrpSpPr>
            <p:cNvPr id="15" name="Group 40"/>
            <p:cNvGrpSpPr>
              <a:grpSpLocks/>
            </p:cNvGrpSpPr>
            <p:nvPr/>
          </p:nvGrpSpPr>
          <p:grpSpPr bwMode="auto">
            <a:xfrm>
              <a:off x="14249400" y="13606046"/>
              <a:ext cx="5105400" cy="567154"/>
              <a:chOff x="17221200" y="12649200"/>
              <a:chExt cx="5105400" cy="567154"/>
            </a:xfrm>
          </p:grpSpPr>
          <p:sp>
            <p:nvSpPr>
              <p:cNvPr id="16" name="TextBox 41"/>
              <p:cNvSpPr txBox="1">
                <a:spLocks noChangeArrowheads="1"/>
              </p:cNvSpPr>
              <p:nvPr/>
            </p:nvSpPr>
            <p:spPr bwMode="auto">
              <a:xfrm>
                <a:off x="17221200" y="12877800"/>
                <a:ext cx="5105400"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lgn="ctr"/>
                <a:r>
                  <a:rPr lang="en-US" sz="1600">
                    <a:latin typeface="Marion Regular"/>
                    <a:cs typeface="Marion Regular"/>
                  </a:rPr>
                  <a:t>Disagree	Neutral	Agree</a:t>
                </a:r>
              </a:p>
            </p:txBody>
          </p:sp>
          <p:sp>
            <p:nvSpPr>
              <p:cNvPr id="17" name="Rectangle 42"/>
              <p:cNvSpPr>
                <a:spLocks noChangeArrowheads="1"/>
              </p:cNvSpPr>
              <p:nvPr/>
            </p:nvSpPr>
            <p:spPr bwMode="auto">
              <a:xfrm>
                <a:off x="20574000" y="12649200"/>
                <a:ext cx="228600" cy="228600"/>
              </a:xfrm>
              <a:prstGeom prst="rect">
                <a:avLst/>
              </a:prstGeom>
              <a:solidFill>
                <a:srgbClr val="EC7E3B"/>
              </a:solidFill>
              <a:ln w="9525">
                <a:solidFill>
                  <a:schemeClr val="tx1"/>
                </a:solidFill>
                <a:round/>
                <a:headEnd/>
                <a:tailEnd/>
              </a:ln>
            </p:spPr>
            <p:txBody>
              <a:bodyPr/>
              <a:lstStyle/>
              <a:p>
                <a:endParaRPr lang="en-US">
                  <a:latin typeface="Marion Regular"/>
                  <a:cs typeface="Marion Regular"/>
                </a:endParaRPr>
              </a:p>
            </p:txBody>
          </p:sp>
          <p:sp>
            <p:nvSpPr>
              <p:cNvPr id="18" name="Rectangle 43"/>
              <p:cNvSpPr>
                <a:spLocks noChangeArrowheads="1"/>
              </p:cNvSpPr>
              <p:nvPr/>
            </p:nvSpPr>
            <p:spPr bwMode="auto">
              <a:xfrm>
                <a:off x="19659600" y="12649200"/>
                <a:ext cx="228600" cy="228600"/>
              </a:xfrm>
              <a:prstGeom prst="rect">
                <a:avLst/>
              </a:prstGeom>
              <a:solidFill>
                <a:srgbClr val="AB393D"/>
              </a:solidFill>
              <a:ln w="9525">
                <a:solidFill>
                  <a:schemeClr val="tx1"/>
                </a:solidFill>
                <a:round/>
                <a:headEnd/>
                <a:tailEnd/>
              </a:ln>
            </p:spPr>
            <p:txBody>
              <a:bodyPr/>
              <a:lstStyle/>
              <a:p>
                <a:endParaRPr lang="en-US">
                  <a:latin typeface="Marion Regular"/>
                  <a:cs typeface="Marion Regular"/>
                </a:endParaRPr>
              </a:p>
            </p:txBody>
          </p:sp>
          <p:sp>
            <p:nvSpPr>
              <p:cNvPr id="19" name="Rectangle 44"/>
              <p:cNvSpPr>
                <a:spLocks noChangeArrowheads="1"/>
              </p:cNvSpPr>
              <p:nvPr/>
            </p:nvSpPr>
            <p:spPr bwMode="auto">
              <a:xfrm>
                <a:off x="18897600" y="12649200"/>
                <a:ext cx="228600" cy="228600"/>
              </a:xfrm>
              <a:prstGeom prst="rect">
                <a:avLst/>
              </a:prstGeom>
              <a:solidFill>
                <a:srgbClr val="406DAC"/>
              </a:solidFill>
              <a:ln w="9525">
                <a:solidFill>
                  <a:schemeClr val="tx1"/>
                </a:solidFill>
                <a:round/>
                <a:headEnd/>
                <a:tailEnd/>
              </a:ln>
            </p:spPr>
            <p:txBody>
              <a:bodyPr/>
              <a:lstStyle/>
              <a:p>
                <a:endParaRPr lang="en-US">
                  <a:latin typeface="Marion Regular"/>
                  <a:cs typeface="Marion Regular"/>
                </a:endParaRPr>
              </a:p>
            </p:txBody>
          </p:sp>
        </p:grpSp>
      </p:grpSp>
      <p:grpSp>
        <p:nvGrpSpPr>
          <p:cNvPr id="24" name="Group 11"/>
          <p:cNvGrpSpPr>
            <a:grpSpLocks/>
          </p:cNvGrpSpPr>
          <p:nvPr/>
        </p:nvGrpSpPr>
        <p:grpSpPr bwMode="auto">
          <a:xfrm>
            <a:off x="13512800" y="12877800"/>
            <a:ext cx="12903200" cy="3276600"/>
            <a:chOff x="9677400" y="10896600"/>
            <a:chExt cx="9677400" cy="3276600"/>
          </a:xfrm>
        </p:grpSpPr>
        <p:pic>
          <p:nvPicPr>
            <p:cNvPr id="25" name="Chart 1"/>
            <p:cNvPicPr>
              <a:picLocks noChangeAspect="1" noChangeArrowheads="1"/>
            </p:cNvPicPr>
            <p:nvPr/>
          </p:nvPicPr>
          <p:blipFill>
            <a:blip r:embed="rId3">
              <a:extLst>
                <a:ext uri="{28A0092B-C50C-407E-A947-70E740481C1C}">
                  <a14:useLocalDpi xmlns:a14="http://schemas.microsoft.com/office/drawing/2010/main" val="0"/>
                </a:ext>
              </a:extLst>
            </a:blip>
            <a:srcRect l="19160" t="20053" r="18739" b="13506"/>
            <a:stretch>
              <a:fillRect/>
            </a:stretch>
          </p:blipFill>
          <p:spPr bwMode="auto">
            <a:xfrm>
              <a:off x="10820400" y="11582400"/>
              <a:ext cx="2963333" cy="1879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6" name="TextBox 7"/>
            <p:cNvSpPr txBox="1">
              <a:spLocks noChangeArrowheads="1"/>
            </p:cNvSpPr>
            <p:nvPr/>
          </p:nvSpPr>
          <p:spPr bwMode="auto">
            <a:xfrm>
              <a:off x="9906000" y="10896600"/>
              <a:ext cx="4800600" cy="5847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lgn="ctr"/>
              <a:r>
                <a:rPr lang="en-US" sz="1600" b="1" dirty="0">
                  <a:latin typeface="Marion Regular"/>
                  <a:cs typeface="Marion Regular"/>
                </a:rPr>
                <a:t>The interactive storyline was a helpful way to learn about my responsibilities as a mandated reporter.</a:t>
              </a:r>
            </a:p>
          </p:txBody>
        </p:sp>
        <p:grpSp>
          <p:nvGrpSpPr>
            <p:cNvPr id="27" name="Group 9"/>
            <p:cNvGrpSpPr>
              <a:grpSpLocks/>
            </p:cNvGrpSpPr>
            <p:nvPr/>
          </p:nvGrpSpPr>
          <p:grpSpPr bwMode="auto">
            <a:xfrm>
              <a:off x="9677400" y="13606046"/>
              <a:ext cx="5105400" cy="567154"/>
              <a:chOff x="17221200" y="12649200"/>
              <a:chExt cx="5105400" cy="567154"/>
            </a:xfrm>
          </p:grpSpPr>
          <p:sp>
            <p:nvSpPr>
              <p:cNvPr id="35" name="TextBox 31"/>
              <p:cNvSpPr txBox="1">
                <a:spLocks noChangeArrowheads="1"/>
              </p:cNvSpPr>
              <p:nvPr/>
            </p:nvSpPr>
            <p:spPr bwMode="auto">
              <a:xfrm>
                <a:off x="17221200" y="12877800"/>
                <a:ext cx="5105400"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lgn="ctr"/>
                <a:r>
                  <a:rPr lang="en-US" sz="1600">
                    <a:latin typeface="Marion Regular"/>
                    <a:cs typeface="Marion Regular"/>
                  </a:rPr>
                  <a:t>Disagree	Neutral	Agree</a:t>
                </a:r>
              </a:p>
            </p:txBody>
          </p:sp>
          <p:sp>
            <p:nvSpPr>
              <p:cNvPr id="36" name="Rectangle 33"/>
              <p:cNvSpPr>
                <a:spLocks noChangeArrowheads="1"/>
              </p:cNvSpPr>
              <p:nvPr/>
            </p:nvSpPr>
            <p:spPr bwMode="auto">
              <a:xfrm>
                <a:off x="20574000" y="12649200"/>
                <a:ext cx="228600" cy="228600"/>
              </a:xfrm>
              <a:prstGeom prst="rect">
                <a:avLst/>
              </a:prstGeom>
              <a:solidFill>
                <a:srgbClr val="EC7E3B"/>
              </a:solidFill>
              <a:ln w="9525">
                <a:solidFill>
                  <a:schemeClr val="tx1"/>
                </a:solidFill>
                <a:round/>
                <a:headEnd/>
                <a:tailEnd/>
              </a:ln>
            </p:spPr>
            <p:txBody>
              <a:bodyPr/>
              <a:lstStyle/>
              <a:p>
                <a:endParaRPr lang="en-US">
                  <a:latin typeface="Marion Regular"/>
                  <a:cs typeface="Marion Regular"/>
                </a:endParaRPr>
              </a:p>
            </p:txBody>
          </p:sp>
          <p:sp>
            <p:nvSpPr>
              <p:cNvPr id="37" name="Rectangle 34"/>
              <p:cNvSpPr>
                <a:spLocks noChangeArrowheads="1"/>
              </p:cNvSpPr>
              <p:nvPr/>
            </p:nvSpPr>
            <p:spPr bwMode="auto">
              <a:xfrm>
                <a:off x="19659600" y="12649200"/>
                <a:ext cx="228600" cy="228600"/>
              </a:xfrm>
              <a:prstGeom prst="rect">
                <a:avLst/>
              </a:prstGeom>
              <a:solidFill>
                <a:srgbClr val="AB393D"/>
              </a:solidFill>
              <a:ln w="9525">
                <a:solidFill>
                  <a:schemeClr val="tx1"/>
                </a:solidFill>
                <a:round/>
                <a:headEnd/>
                <a:tailEnd/>
              </a:ln>
            </p:spPr>
            <p:txBody>
              <a:bodyPr/>
              <a:lstStyle/>
              <a:p>
                <a:endParaRPr lang="en-US">
                  <a:latin typeface="Marion Regular"/>
                  <a:cs typeface="Marion Regular"/>
                </a:endParaRPr>
              </a:p>
            </p:txBody>
          </p:sp>
          <p:sp>
            <p:nvSpPr>
              <p:cNvPr id="38" name="Rectangle 35"/>
              <p:cNvSpPr>
                <a:spLocks noChangeArrowheads="1"/>
              </p:cNvSpPr>
              <p:nvPr/>
            </p:nvSpPr>
            <p:spPr bwMode="auto">
              <a:xfrm>
                <a:off x="18897600" y="12649200"/>
                <a:ext cx="228600" cy="228600"/>
              </a:xfrm>
              <a:prstGeom prst="rect">
                <a:avLst/>
              </a:prstGeom>
              <a:solidFill>
                <a:srgbClr val="406DAC"/>
              </a:solidFill>
              <a:ln w="9525">
                <a:solidFill>
                  <a:schemeClr val="tx1"/>
                </a:solidFill>
                <a:round/>
                <a:headEnd/>
                <a:tailEnd/>
              </a:ln>
            </p:spPr>
            <p:txBody>
              <a:bodyPr/>
              <a:lstStyle/>
              <a:p>
                <a:endParaRPr lang="en-US">
                  <a:latin typeface="Marion Regular"/>
                  <a:cs typeface="Marion Regular"/>
                </a:endParaRPr>
              </a:p>
            </p:txBody>
          </p:sp>
        </p:grpSp>
        <p:pic>
          <p:nvPicPr>
            <p:cNvPr id="28" name="Chart 1"/>
            <p:cNvPicPr>
              <a:picLocks noChangeAspect="1" noChangeArrowheads="1"/>
            </p:cNvPicPr>
            <p:nvPr/>
          </p:nvPicPr>
          <p:blipFill>
            <a:blip r:embed="rId4">
              <a:extLst>
                <a:ext uri="{28A0092B-C50C-407E-A947-70E740481C1C}">
                  <a14:useLocalDpi xmlns:a14="http://schemas.microsoft.com/office/drawing/2010/main" val="0"/>
                </a:ext>
              </a:extLst>
            </a:blip>
            <a:srcRect l="22707" t="19769" r="20290" b="14960"/>
            <a:stretch>
              <a:fillRect/>
            </a:stretch>
          </p:blipFill>
          <p:spPr bwMode="auto">
            <a:xfrm>
              <a:off x="15316200" y="11624733"/>
              <a:ext cx="2997200" cy="176106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9" name="TextBox 39"/>
            <p:cNvSpPr txBox="1">
              <a:spLocks noChangeArrowheads="1"/>
            </p:cNvSpPr>
            <p:nvPr/>
          </p:nvSpPr>
          <p:spPr bwMode="auto">
            <a:xfrm>
              <a:off x="15240000" y="10938933"/>
              <a:ext cx="3124200" cy="5847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lgn="ctr"/>
              <a:r>
                <a:rPr lang="en-US" sz="1600" b="1">
                  <a:latin typeface="Marion Regular"/>
                  <a:cs typeface="Marion Regular"/>
                </a:rPr>
                <a:t>I would recommend this program to other childcare providers.</a:t>
              </a:r>
            </a:p>
          </p:txBody>
        </p:sp>
        <p:grpSp>
          <p:nvGrpSpPr>
            <p:cNvPr id="30" name="Group 40"/>
            <p:cNvGrpSpPr>
              <a:grpSpLocks/>
            </p:cNvGrpSpPr>
            <p:nvPr/>
          </p:nvGrpSpPr>
          <p:grpSpPr bwMode="auto">
            <a:xfrm>
              <a:off x="14249400" y="13606046"/>
              <a:ext cx="5105400" cy="567154"/>
              <a:chOff x="17221200" y="12649200"/>
              <a:chExt cx="5105400" cy="567154"/>
            </a:xfrm>
          </p:grpSpPr>
          <p:sp>
            <p:nvSpPr>
              <p:cNvPr id="31" name="TextBox 41"/>
              <p:cNvSpPr txBox="1">
                <a:spLocks noChangeArrowheads="1"/>
              </p:cNvSpPr>
              <p:nvPr/>
            </p:nvSpPr>
            <p:spPr bwMode="auto">
              <a:xfrm>
                <a:off x="17221200" y="12877800"/>
                <a:ext cx="5105400"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lgn="ctr"/>
                <a:r>
                  <a:rPr lang="en-US" sz="1600">
                    <a:latin typeface="Marion Regular"/>
                    <a:cs typeface="Marion Regular"/>
                  </a:rPr>
                  <a:t>Disagree	Neutral	Agree</a:t>
                </a:r>
              </a:p>
            </p:txBody>
          </p:sp>
          <p:sp>
            <p:nvSpPr>
              <p:cNvPr id="32" name="Rectangle 42"/>
              <p:cNvSpPr>
                <a:spLocks noChangeArrowheads="1"/>
              </p:cNvSpPr>
              <p:nvPr/>
            </p:nvSpPr>
            <p:spPr bwMode="auto">
              <a:xfrm>
                <a:off x="20574000" y="12649200"/>
                <a:ext cx="228600" cy="228600"/>
              </a:xfrm>
              <a:prstGeom prst="rect">
                <a:avLst/>
              </a:prstGeom>
              <a:solidFill>
                <a:srgbClr val="EC7E3B"/>
              </a:solidFill>
              <a:ln w="9525">
                <a:solidFill>
                  <a:schemeClr val="tx1"/>
                </a:solidFill>
                <a:round/>
                <a:headEnd/>
                <a:tailEnd/>
              </a:ln>
            </p:spPr>
            <p:txBody>
              <a:bodyPr/>
              <a:lstStyle/>
              <a:p>
                <a:endParaRPr lang="en-US">
                  <a:latin typeface="Marion Regular"/>
                  <a:cs typeface="Marion Regular"/>
                </a:endParaRPr>
              </a:p>
            </p:txBody>
          </p:sp>
          <p:sp>
            <p:nvSpPr>
              <p:cNvPr id="33" name="Rectangle 43"/>
              <p:cNvSpPr>
                <a:spLocks noChangeArrowheads="1"/>
              </p:cNvSpPr>
              <p:nvPr/>
            </p:nvSpPr>
            <p:spPr bwMode="auto">
              <a:xfrm>
                <a:off x="19659600" y="12649200"/>
                <a:ext cx="228600" cy="228600"/>
              </a:xfrm>
              <a:prstGeom prst="rect">
                <a:avLst/>
              </a:prstGeom>
              <a:solidFill>
                <a:srgbClr val="AB393D"/>
              </a:solidFill>
              <a:ln w="9525">
                <a:solidFill>
                  <a:schemeClr val="tx1"/>
                </a:solidFill>
                <a:round/>
                <a:headEnd/>
                <a:tailEnd/>
              </a:ln>
            </p:spPr>
            <p:txBody>
              <a:bodyPr/>
              <a:lstStyle/>
              <a:p>
                <a:endParaRPr lang="en-US">
                  <a:latin typeface="Marion Regular"/>
                  <a:cs typeface="Marion Regular"/>
                </a:endParaRPr>
              </a:p>
            </p:txBody>
          </p:sp>
          <p:sp>
            <p:nvSpPr>
              <p:cNvPr id="34" name="Rectangle 44"/>
              <p:cNvSpPr>
                <a:spLocks noChangeArrowheads="1"/>
              </p:cNvSpPr>
              <p:nvPr/>
            </p:nvSpPr>
            <p:spPr bwMode="auto">
              <a:xfrm>
                <a:off x="18897600" y="12649200"/>
                <a:ext cx="228600" cy="228600"/>
              </a:xfrm>
              <a:prstGeom prst="rect">
                <a:avLst/>
              </a:prstGeom>
              <a:solidFill>
                <a:srgbClr val="406DAC"/>
              </a:solidFill>
              <a:ln w="9525">
                <a:solidFill>
                  <a:schemeClr val="tx1"/>
                </a:solidFill>
                <a:round/>
                <a:headEnd/>
                <a:tailEnd/>
              </a:ln>
            </p:spPr>
            <p:txBody>
              <a:bodyPr/>
              <a:lstStyle/>
              <a:p>
                <a:endParaRPr lang="en-US">
                  <a:latin typeface="Marion Regular"/>
                  <a:cs typeface="Marion Regular"/>
                </a:endParaRPr>
              </a:p>
            </p:txBody>
          </p:sp>
        </p:grpSp>
      </p:grpSp>
      <p:pic>
        <p:nvPicPr>
          <p:cNvPr id="39" name="Chart 1"/>
          <p:cNvPicPr>
            <a:picLocks noChangeAspect="1" noChangeArrowheads="1"/>
          </p:cNvPicPr>
          <p:nvPr/>
        </p:nvPicPr>
        <p:blipFill>
          <a:blip r:embed="rId3">
            <a:extLst>
              <a:ext uri="{28A0092B-C50C-407E-A947-70E740481C1C}">
                <a14:useLocalDpi xmlns:a14="http://schemas.microsoft.com/office/drawing/2010/main" val="0"/>
              </a:ext>
            </a:extLst>
          </a:blip>
          <a:srcRect l="19160" t="20053" r="18739" b="13506"/>
          <a:stretch>
            <a:fillRect/>
          </a:stretch>
        </p:blipFill>
        <p:spPr bwMode="auto">
          <a:xfrm>
            <a:off x="15240001" y="13716000"/>
            <a:ext cx="3951111" cy="1879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41" name="Chart 1"/>
          <p:cNvPicPr>
            <a:picLocks noChangeAspect="1" noChangeArrowheads="1"/>
          </p:cNvPicPr>
          <p:nvPr/>
        </p:nvPicPr>
        <p:blipFill>
          <a:blip r:embed="rId3">
            <a:extLst>
              <a:ext uri="{28A0092B-C50C-407E-A947-70E740481C1C}">
                <a14:useLocalDpi xmlns:a14="http://schemas.microsoft.com/office/drawing/2010/main" val="0"/>
              </a:ext>
            </a:extLst>
          </a:blip>
          <a:srcRect l="19160" t="20053" r="18739" b="13506"/>
          <a:stretch>
            <a:fillRect/>
          </a:stretch>
        </p:blipFill>
        <p:spPr bwMode="auto">
          <a:xfrm>
            <a:off x="15443201" y="13868400"/>
            <a:ext cx="3951111" cy="1879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4" name="Rectangle 33"/>
          <p:cNvSpPr>
            <a:spLocks noChangeArrowheads="1"/>
          </p:cNvSpPr>
          <p:nvPr/>
        </p:nvSpPr>
        <p:spPr bwMode="auto">
          <a:xfrm>
            <a:off x="18186400" y="15739646"/>
            <a:ext cx="304800" cy="228600"/>
          </a:xfrm>
          <a:prstGeom prst="rect">
            <a:avLst/>
          </a:prstGeom>
          <a:solidFill>
            <a:srgbClr val="EC7E3B"/>
          </a:solidFill>
          <a:ln w="9525">
            <a:solidFill>
              <a:schemeClr val="tx1"/>
            </a:solidFill>
            <a:round/>
            <a:headEnd/>
            <a:tailEnd/>
          </a:ln>
        </p:spPr>
        <p:txBody>
          <a:bodyPr/>
          <a:lstStyle/>
          <a:p>
            <a:endParaRPr lang="en-US">
              <a:latin typeface="Marion Regular"/>
              <a:cs typeface="Marion Regular"/>
            </a:endParaRPr>
          </a:p>
        </p:txBody>
      </p:sp>
      <p:sp>
        <p:nvSpPr>
          <p:cNvPr id="45" name="Rectangle 34"/>
          <p:cNvSpPr>
            <a:spLocks noChangeArrowheads="1"/>
          </p:cNvSpPr>
          <p:nvPr/>
        </p:nvSpPr>
        <p:spPr bwMode="auto">
          <a:xfrm>
            <a:off x="16967200" y="15739646"/>
            <a:ext cx="304800" cy="228600"/>
          </a:xfrm>
          <a:prstGeom prst="rect">
            <a:avLst/>
          </a:prstGeom>
          <a:solidFill>
            <a:srgbClr val="AB393D"/>
          </a:solidFill>
          <a:ln w="9525">
            <a:solidFill>
              <a:schemeClr val="tx1"/>
            </a:solidFill>
            <a:round/>
            <a:headEnd/>
            <a:tailEnd/>
          </a:ln>
        </p:spPr>
        <p:txBody>
          <a:bodyPr/>
          <a:lstStyle/>
          <a:p>
            <a:endParaRPr lang="en-US">
              <a:latin typeface="Marion Regular"/>
              <a:cs typeface="Marion Regular"/>
            </a:endParaRPr>
          </a:p>
        </p:txBody>
      </p:sp>
      <p:sp>
        <p:nvSpPr>
          <p:cNvPr id="46" name="Rectangle 35"/>
          <p:cNvSpPr>
            <a:spLocks noChangeArrowheads="1"/>
          </p:cNvSpPr>
          <p:nvPr/>
        </p:nvSpPr>
        <p:spPr bwMode="auto">
          <a:xfrm>
            <a:off x="15951200" y="15739646"/>
            <a:ext cx="304800" cy="228600"/>
          </a:xfrm>
          <a:prstGeom prst="rect">
            <a:avLst/>
          </a:prstGeom>
          <a:solidFill>
            <a:srgbClr val="406DAC"/>
          </a:solidFill>
          <a:ln w="9525">
            <a:solidFill>
              <a:schemeClr val="tx1"/>
            </a:solidFill>
            <a:round/>
            <a:headEnd/>
            <a:tailEnd/>
          </a:ln>
        </p:spPr>
        <p:txBody>
          <a:bodyPr/>
          <a:lstStyle/>
          <a:p>
            <a:endParaRPr lang="en-US">
              <a:latin typeface="Marion Regular"/>
              <a:cs typeface="Marion Regular"/>
            </a:endParaRPr>
          </a:p>
        </p:txBody>
      </p:sp>
      <p:sp>
        <p:nvSpPr>
          <p:cNvPr id="47" name="Rectangle 33"/>
          <p:cNvSpPr>
            <a:spLocks noChangeArrowheads="1"/>
          </p:cNvSpPr>
          <p:nvPr/>
        </p:nvSpPr>
        <p:spPr bwMode="auto">
          <a:xfrm>
            <a:off x="18389600" y="15892046"/>
            <a:ext cx="304800" cy="228600"/>
          </a:xfrm>
          <a:prstGeom prst="rect">
            <a:avLst/>
          </a:prstGeom>
          <a:solidFill>
            <a:srgbClr val="EC7E3B"/>
          </a:solidFill>
          <a:ln w="9525">
            <a:solidFill>
              <a:schemeClr val="tx1"/>
            </a:solidFill>
            <a:round/>
            <a:headEnd/>
            <a:tailEnd/>
          </a:ln>
        </p:spPr>
        <p:txBody>
          <a:bodyPr/>
          <a:lstStyle/>
          <a:p>
            <a:endParaRPr lang="en-US">
              <a:latin typeface="Marion Regular"/>
              <a:cs typeface="Marion Regular"/>
            </a:endParaRPr>
          </a:p>
        </p:txBody>
      </p:sp>
      <p:sp>
        <p:nvSpPr>
          <p:cNvPr id="48" name="Rectangle 35"/>
          <p:cNvSpPr>
            <a:spLocks noChangeArrowheads="1"/>
          </p:cNvSpPr>
          <p:nvPr/>
        </p:nvSpPr>
        <p:spPr bwMode="auto">
          <a:xfrm>
            <a:off x="16154400" y="15892046"/>
            <a:ext cx="304800" cy="228600"/>
          </a:xfrm>
          <a:prstGeom prst="rect">
            <a:avLst/>
          </a:prstGeom>
          <a:solidFill>
            <a:srgbClr val="406DAC"/>
          </a:solidFill>
          <a:ln w="9525">
            <a:solidFill>
              <a:schemeClr val="tx1"/>
            </a:solidFill>
            <a:round/>
            <a:headEnd/>
            <a:tailEnd/>
          </a:ln>
        </p:spPr>
        <p:txBody>
          <a:bodyPr/>
          <a:lstStyle/>
          <a:p>
            <a:endParaRPr lang="en-US">
              <a:latin typeface="Marion Regular"/>
              <a:cs typeface="Marion Regular"/>
            </a:endParaRPr>
          </a:p>
        </p:txBody>
      </p:sp>
      <p:sp>
        <p:nvSpPr>
          <p:cNvPr id="43" name="Right Arrow 3"/>
          <p:cNvSpPr>
            <a:spLocks noChangeArrowheads="1"/>
          </p:cNvSpPr>
          <p:nvPr/>
        </p:nvSpPr>
        <p:spPr bwMode="auto">
          <a:xfrm>
            <a:off x="19913600" y="10287000"/>
            <a:ext cx="406400" cy="76200"/>
          </a:xfrm>
          <a:prstGeom prst="rightArrow">
            <a:avLst>
              <a:gd name="adj1" fmla="val 50000"/>
              <a:gd name="adj2" fmla="val 50000"/>
            </a:avLst>
          </a:prstGeom>
          <a:solidFill>
            <a:srgbClr val="800000"/>
          </a:solidFill>
          <a:ln w="9525">
            <a:solidFill>
              <a:srgbClr val="800000"/>
            </a:solidFill>
            <a:round/>
            <a:headEnd/>
            <a:tailEnd/>
          </a:ln>
        </p:spPr>
        <p:txBody>
          <a:bodyPr/>
          <a:lstStyle/>
          <a:p>
            <a:endParaRPr lang="en-US">
              <a:latin typeface="Marion Regular"/>
              <a:cs typeface="Marion Regular"/>
            </a:endParaRPr>
          </a:p>
        </p:txBody>
      </p:sp>
      <p:sp>
        <p:nvSpPr>
          <p:cNvPr id="50" name="Content Placeholder 2"/>
          <p:cNvSpPr>
            <a:spLocks noGrp="1"/>
          </p:cNvSpPr>
          <p:nvPr>
            <p:ph idx="1"/>
          </p:nvPr>
        </p:nvSpPr>
        <p:spPr>
          <a:xfrm>
            <a:off x="618082" y="1447800"/>
            <a:ext cx="11176000" cy="5181600"/>
          </a:xfrm>
        </p:spPr>
        <p:txBody>
          <a:bodyPr/>
          <a:lstStyle/>
          <a:p>
            <a:pPr marL="228600" lvl="1">
              <a:spcBef>
                <a:spcPts val="1000"/>
              </a:spcBef>
              <a:spcAft>
                <a:spcPts val="600"/>
              </a:spcAft>
              <a:buClr>
                <a:srgbClr val="800000"/>
              </a:buClr>
              <a:buSzPct val="90000"/>
              <a:tabLst>
                <a:tab pos="282575" algn="l"/>
              </a:tabLst>
              <a:defRPr/>
            </a:pPr>
            <a:r>
              <a:rPr lang="en-US" sz="3200" dirty="0">
                <a:solidFill>
                  <a:srgbClr val="0070C0"/>
                </a:solidFill>
                <a:latin typeface="Marion Regular"/>
                <a:ea typeface="+mj-ea"/>
                <a:cs typeface="Marion Regular"/>
              </a:rPr>
              <a:t>	Single-blind</a:t>
            </a:r>
          </a:p>
          <a:p>
            <a:pPr marL="228600" lvl="1">
              <a:spcBef>
                <a:spcPts val="1000"/>
              </a:spcBef>
              <a:spcAft>
                <a:spcPts val="600"/>
              </a:spcAft>
              <a:buClr>
                <a:srgbClr val="800000"/>
              </a:buClr>
              <a:buSzPct val="90000"/>
              <a:tabLst>
                <a:tab pos="282575" algn="l"/>
              </a:tabLst>
              <a:defRPr/>
            </a:pPr>
            <a:r>
              <a:rPr lang="en-US" sz="3200" dirty="0">
                <a:solidFill>
                  <a:srgbClr val="0070C0"/>
                </a:solidFill>
                <a:latin typeface="Marion Regular"/>
                <a:ea typeface="+mj-ea"/>
                <a:cs typeface="Marion Regular"/>
              </a:rPr>
              <a:t>	Test / Re-test design </a:t>
            </a:r>
            <a:r>
              <a:rPr lang="en-US" dirty="0">
                <a:solidFill>
                  <a:srgbClr val="0070C0"/>
                </a:solidFill>
                <a:latin typeface="Marion Regular"/>
                <a:ea typeface="+mj-ea"/>
                <a:cs typeface="Marion Regular"/>
              </a:rPr>
              <a:t>(baseline vs. post-intervention)</a:t>
            </a:r>
          </a:p>
          <a:p>
            <a:pPr marL="228600" lvl="1">
              <a:spcBef>
                <a:spcPts val="1000"/>
              </a:spcBef>
              <a:spcAft>
                <a:spcPts val="600"/>
              </a:spcAft>
              <a:buClr>
                <a:srgbClr val="800000"/>
              </a:buClr>
              <a:buSzPct val="90000"/>
              <a:tabLst>
                <a:tab pos="282575" algn="l"/>
              </a:tabLst>
              <a:defRPr/>
            </a:pPr>
            <a:r>
              <a:rPr lang="en-US" sz="3200" dirty="0">
                <a:solidFill>
                  <a:srgbClr val="0070C0"/>
                </a:solidFill>
                <a:latin typeface="Marion Regular"/>
                <a:ea typeface="+mj-ea"/>
                <a:cs typeface="Marion Regular"/>
              </a:rPr>
              <a:t>	Attitudes </a:t>
            </a:r>
            <a:r>
              <a:rPr lang="en-US" dirty="0">
                <a:solidFill>
                  <a:srgbClr val="0070C0"/>
                </a:solidFill>
                <a:latin typeface="Marion Regular"/>
                <a:ea typeface="+mj-ea"/>
                <a:cs typeface="Marion Regular"/>
              </a:rPr>
              <a:t>(13-items, adapted from previously validated)</a:t>
            </a:r>
          </a:p>
          <a:p>
            <a:pPr marL="228600" lvl="1">
              <a:spcBef>
                <a:spcPts val="1000"/>
              </a:spcBef>
              <a:spcAft>
                <a:spcPts val="600"/>
              </a:spcAft>
              <a:buClr>
                <a:srgbClr val="800000"/>
              </a:buClr>
              <a:buSzPct val="90000"/>
              <a:tabLst>
                <a:tab pos="282575" algn="l"/>
              </a:tabLst>
              <a:defRPr/>
            </a:pPr>
            <a:r>
              <a:rPr lang="en-US" sz="3200" dirty="0">
                <a:solidFill>
                  <a:srgbClr val="0070C0"/>
                </a:solidFill>
                <a:latin typeface="Marion Regular"/>
                <a:ea typeface="+mj-ea"/>
                <a:cs typeface="Marion Regular"/>
              </a:rPr>
              <a:t>Knowledge </a:t>
            </a:r>
            <a:r>
              <a:rPr lang="en-US" dirty="0">
                <a:solidFill>
                  <a:srgbClr val="0070C0"/>
                </a:solidFill>
                <a:latin typeface="Marion Regular"/>
                <a:ea typeface="+mj-ea"/>
                <a:cs typeface="Marion Regular"/>
              </a:rPr>
              <a:t>(21-items, validated by expert review)</a:t>
            </a:r>
          </a:p>
          <a:p>
            <a:pPr marL="228600" lvl="1">
              <a:spcBef>
                <a:spcPts val="1000"/>
              </a:spcBef>
              <a:spcAft>
                <a:spcPts val="600"/>
              </a:spcAft>
              <a:buClr>
                <a:srgbClr val="800000"/>
              </a:buClr>
              <a:buSzPct val="90000"/>
              <a:tabLst>
                <a:tab pos="282575" algn="l"/>
              </a:tabLst>
              <a:defRPr/>
            </a:pPr>
            <a:r>
              <a:rPr lang="en-US" sz="3200" dirty="0">
                <a:solidFill>
                  <a:srgbClr val="0070C0"/>
                </a:solidFill>
                <a:latin typeface="Marion Regular"/>
                <a:ea typeface="+mj-ea"/>
                <a:cs typeface="Marion Regular"/>
              </a:rPr>
              <a:t>	Recruitment </a:t>
            </a:r>
            <a:r>
              <a:rPr lang="en-US" dirty="0">
                <a:solidFill>
                  <a:srgbClr val="0070C0"/>
                </a:solidFill>
                <a:latin typeface="Marion Regular"/>
                <a:ea typeface="+mj-ea"/>
                <a:cs typeface="Marion Regular"/>
              </a:rPr>
              <a:t>(state-wide mailing to Directors)</a:t>
            </a:r>
          </a:p>
          <a:p>
            <a:pPr marL="228600" lvl="1">
              <a:spcBef>
                <a:spcPts val="1000"/>
              </a:spcBef>
              <a:spcAft>
                <a:spcPts val="600"/>
              </a:spcAft>
              <a:buClr>
                <a:srgbClr val="800000"/>
              </a:buClr>
              <a:buSzPct val="90000"/>
              <a:tabLst>
                <a:tab pos="282575" algn="l"/>
              </a:tabLst>
              <a:defRPr/>
            </a:pPr>
            <a:r>
              <a:rPr lang="en-US" sz="3200" dirty="0">
                <a:solidFill>
                  <a:srgbClr val="0070C0"/>
                </a:solidFill>
                <a:latin typeface="Marion Regular"/>
                <a:ea typeface="+mj-ea"/>
                <a:cs typeface="Marion Regular"/>
              </a:rPr>
              <a:t>Randomization </a:t>
            </a:r>
            <a:r>
              <a:rPr lang="en-US" dirty="0">
                <a:solidFill>
                  <a:srgbClr val="0070C0"/>
                </a:solidFill>
                <a:latin typeface="Marion Regular"/>
                <a:ea typeface="+mj-ea"/>
                <a:cs typeface="Marion Regular"/>
              </a:rPr>
              <a:t>(of individual CCPs)</a:t>
            </a:r>
          </a:p>
          <a:p>
            <a:pPr marL="914400" lvl="2" indent="-457200">
              <a:spcBef>
                <a:spcPts val="1000"/>
              </a:spcBef>
              <a:spcAft>
                <a:spcPts val="600"/>
              </a:spcAft>
              <a:buClr>
                <a:srgbClr val="800000"/>
              </a:buClr>
              <a:buSzPct val="90000"/>
              <a:buFont typeface="Lucida Grande"/>
              <a:buChar char="⏤"/>
              <a:tabLst>
                <a:tab pos="282575" algn="l"/>
              </a:tabLst>
              <a:defRPr/>
            </a:pPr>
            <a:r>
              <a:rPr lang="en-US" sz="2800" dirty="0" smtClean="0">
                <a:solidFill>
                  <a:srgbClr val="0070C0"/>
                </a:solidFill>
                <a:latin typeface="Marion Regular"/>
                <a:ea typeface="+mj-ea"/>
                <a:cs typeface="Marion Regular"/>
              </a:rPr>
              <a:t>Age</a:t>
            </a:r>
            <a:r>
              <a:rPr lang="en-US" sz="2800" dirty="0">
                <a:solidFill>
                  <a:srgbClr val="0070C0"/>
                </a:solidFill>
                <a:latin typeface="Marion Regular"/>
                <a:ea typeface="+mj-ea"/>
                <a:cs typeface="Marion Regular"/>
              </a:rPr>
              <a:t>, Parental status, Education, Years as CCP, </a:t>
            </a:r>
          </a:p>
          <a:p>
            <a:pPr marL="914400" lvl="2" indent="-457200">
              <a:spcBef>
                <a:spcPts val="1000"/>
              </a:spcBef>
              <a:spcAft>
                <a:spcPts val="600"/>
              </a:spcAft>
              <a:buClr>
                <a:srgbClr val="800000"/>
              </a:buClr>
              <a:buSzPct val="90000"/>
              <a:buFont typeface="Lucida Grande"/>
              <a:buChar char="⏤"/>
              <a:tabLst>
                <a:tab pos="282575" algn="l"/>
              </a:tabLst>
              <a:defRPr/>
            </a:pPr>
            <a:r>
              <a:rPr lang="en-US" sz="2800" dirty="0">
                <a:solidFill>
                  <a:srgbClr val="0070C0"/>
                </a:solidFill>
                <a:latin typeface="Marion Regular"/>
                <a:ea typeface="+mj-ea"/>
                <a:cs typeface="Marion Regular"/>
              </a:rPr>
              <a:t>Size of facility, </a:t>
            </a:r>
            <a:r>
              <a:rPr lang="en-US" sz="2800" dirty="0" err="1">
                <a:solidFill>
                  <a:srgbClr val="0070C0"/>
                </a:solidFill>
                <a:latin typeface="Marion Regular"/>
                <a:ea typeface="+mj-ea"/>
                <a:cs typeface="Marion Regular"/>
              </a:rPr>
              <a:t>Rurality</a:t>
            </a:r>
            <a:endParaRPr lang="en-US" sz="2800" dirty="0">
              <a:solidFill>
                <a:srgbClr val="0070C0"/>
              </a:solidFill>
              <a:latin typeface="Marion Regular"/>
              <a:ea typeface="+mj-ea"/>
              <a:cs typeface="Marion Regular"/>
            </a:endParaRPr>
          </a:p>
        </p:txBody>
      </p:sp>
    </p:spTree>
    <p:extLst>
      <p:ext uri="{BB962C8B-B14F-4D97-AF65-F5344CB8AC3E}">
        <p14:creationId xmlns:p14="http://schemas.microsoft.com/office/powerpoint/2010/main" val="2903804543"/>
      </p:ext>
    </p:extLst>
  </p:cSld>
  <p:clrMapOvr>
    <a:masterClrMapping/>
  </p:clrMapOvr>
  <mc:AlternateContent xmlns:mc="http://schemas.openxmlformats.org/markup-compatibility/2006" xmlns:p14="http://schemas.microsoft.com/office/powerpoint/2010/main">
    <mc:Choice Requires="p14">
      <p:transition spd="slow" p14:dur="1700">
        <p14:prism isContent="1"/>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1429" y="274638"/>
            <a:ext cx="11785600" cy="1143000"/>
          </a:xfrm>
        </p:spPr>
        <p:txBody>
          <a:bodyPr>
            <a:normAutofit/>
          </a:bodyPr>
          <a:lstStyle/>
          <a:p>
            <a:r>
              <a:rPr lang="en-US" b="1" cap="small" dirty="0">
                <a:solidFill>
                  <a:srgbClr val="800000"/>
                </a:solidFill>
                <a:effectLst>
                  <a:outerShdw blurRad="38100" dist="38100" dir="2700000" algn="tl">
                    <a:srgbClr val="000000">
                      <a:alpha val="43137"/>
                    </a:srgbClr>
                  </a:outerShdw>
                </a:effectLst>
                <a:latin typeface="Marion Regular"/>
                <a:cs typeface="Marion Regular"/>
              </a:rPr>
              <a:t>Phase </a:t>
            </a:r>
            <a:r>
              <a:rPr lang="en-US" b="1" cap="small" dirty="0" smtClean="0">
                <a:solidFill>
                  <a:srgbClr val="800000"/>
                </a:solidFill>
                <a:effectLst>
                  <a:outerShdw blurRad="38100" dist="38100" dir="2700000" algn="tl">
                    <a:srgbClr val="000000">
                      <a:alpha val="43137"/>
                    </a:srgbClr>
                  </a:outerShdw>
                </a:effectLst>
                <a:latin typeface="Marion Regular"/>
                <a:cs typeface="Marion Regular"/>
              </a:rPr>
              <a:t>1  </a:t>
            </a:r>
            <a:r>
              <a:rPr lang="en-US" b="1" spc="200" dirty="0">
                <a:solidFill>
                  <a:srgbClr val="800000"/>
                </a:solidFill>
                <a:latin typeface="Marion Regular"/>
                <a:cs typeface="Marion Regular"/>
              </a:rPr>
              <a:t>Results</a:t>
            </a:r>
          </a:p>
        </p:txBody>
      </p:sp>
      <p:sp>
        <p:nvSpPr>
          <p:cNvPr id="4" name="Slide Number Placeholder 3"/>
          <p:cNvSpPr>
            <a:spLocks noGrp="1"/>
          </p:cNvSpPr>
          <p:nvPr>
            <p:ph type="sldNum" sz="quarter" idx="12"/>
          </p:nvPr>
        </p:nvSpPr>
        <p:spPr/>
        <p:txBody>
          <a:bodyPr/>
          <a:lstStyle/>
          <a:p>
            <a:fld id="{8F4612C5-5AF5-354B-9EB4-2988C6FC4C28}" type="slidenum">
              <a:rPr lang="en-US" smtClean="0">
                <a:latin typeface="Marion Regular"/>
                <a:cs typeface="Marion Regular"/>
              </a:rPr>
              <a:pPr/>
              <a:t>32</a:t>
            </a:fld>
            <a:endParaRPr lang="en-US" dirty="0">
              <a:latin typeface="Marion Regular"/>
              <a:cs typeface="Marion Regular"/>
            </a:endParaRPr>
          </a:p>
        </p:txBody>
      </p:sp>
      <p:grpSp>
        <p:nvGrpSpPr>
          <p:cNvPr id="9" name="Group 11"/>
          <p:cNvGrpSpPr>
            <a:grpSpLocks/>
          </p:cNvGrpSpPr>
          <p:nvPr/>
        </p:nvGrpSpPr>
        <p:grpSpPr bwMode="auto">
          <a:xfrm>
            <a:off x="13309600" y="12725400"/>
            <a:ext cx="12903200" cy="3276600"/>
            <a:chOff x="9677400" y="10896600"/>
            <a:chExt cx="9677400" cy="3276600"/>
          </a:xfrm>
        </p:grpSpPr>
        <p:pic>
          <p:nvPicPr>
            <p:cNvPr id="10" name="Chart 1"/>
            <p:cNvPicPr>
              <a:picLocks noChangeAspect="1" noChangeArrowheads="1"/>
            </p:cNvPicPr>
            <p:nvPr/>
          </p:nvPicPr>
          <p:blipFill>
            <a:blip r:embed="rId3">
              <a:extLst>
                <a:ext uri="{28A0092B-C50C-407E-A947-70E740481C1C}">
                  <a14:useLocalDpi xmlns:a14="http://schemas.microsoft.com/office/drawing/2010/main" val="0"/>
                </a:ext>
              </a:extLst>
            </a:blip>
            <a:srcRect l="19160" t="20053" r="18739" b="13506"/>
            <a:stretch>
              <a:fillRect/>
            </a:stretch>
          </p:blipFill>
          <p:spPr bwMode="auto">
            <a:xfrm>
              <a:off x="10820400" y="11582400"/>
              <a:ext cx="2963333" cy="1879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1" name="TextBox 7"/>
            <p:cNvSpPr txBox="1">
              <a:spLocks noChangeArrowheads="1"/>
            </p:cNvSpPr>
            <p:nvPr/>
          </p:nvSpPr>
          <p:spPr bwMode="auto">
            <a:xfrm>
              <a:off x="9906000" y="10896600"/>
              <a:ext cx="4800600" cy="5847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lgn="ctr"/>
              <a:r>
                <a:rPr lang="en-US" sz="1600" b="1" dirty="0">
                  <a:latin typeface="Marion Regular"/>
                  <a:cs typeface="Marion Regular"/>
                </a:rPr>
                <a:t>The interactive storyline was a helpful way to learn about my responsibilities as a mandated reporter.</a:t>
              </a:r>
            </a:p>
          </p:txBody>
        </p:sp>
        <p:grpSp>
          <p:nvGrpSpPr>
            <p:cNvPr id="12" name="Group 9"/>
            <p:cNvGrpSpPr>
              <a:grpSpLocks/>
            </p:cNvGrpSpPr>
            <p:nvPr/>
          </p:nvGrpSpPr>
          <p:grpSpPr bwMode="auto">
            <a:xfrm>
              <a:off x="9677400" y="13606046"/>
              <a:ext cx="5105400" cy="567154"/>
              <a:chOff x="17221200" y="12649200"/>
              <a:chExt cx="5105400" cy="567154"/>
            </a:xfrm>
          </p:grpSpPr>
          <p:sp>
            <p:nvSpPr>
              <p:cNvPr id="20" name="TextBox 31"/>
              <p:cNvSpPr txBox="1">
                <a:spLocks noChangeArrowheads="1"/>
              </p:cNvSpPr>
              <p:nvPr/>
            </p:nvSpPr>
            <p:spPr bwMode="auto">
              <a:xfrm>
                <a:off x="17221200" y="12877800"/>
                <a:ext cx="5105400"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lgn="ctr"/>
                <a:r>
                  <a:rPr lang="en-US" sz="1600">
                    <a:latin typeface="Marion Regular"/>
                    <a:cs typeface="Marion Regular"/>
                  </a:rPr>
                  <a:t>Disagree	Neutral	Agree</a:t>
                </a:r>
              </a:p>
            </p:txBody>
          </p:sp>
          <p:sp>
            <p:nvSpPr>
              <p:cNvPr id="21" name="Rectangle 33"/>
              <p:cNvSpPr>
                <a:spLocks noChangeArrowheads="1"/>
              </p:cNvSpPr>
              <p:nvPr/>
            </p:nvSpPr>
            <p:spPr bwMode="auto">
              <a:xfrm>
                <a:off x="20574000" y="12649200"/>
                <a:ext cx="228600" cy="228600"/>
              </a:xfrm>
              <a:prstGeom prst="rect">
                <a:avLst/>
              </a:prstGeom>
              <a:solidFill>
                <a:srgbClr val="EC7E3B"/>
              </a:solidFill>
              <a:ln w="9525">
                <a:solidFill>
                  <a:schemeClr val="tx1"/>
                </a:solidFill>
                <a:round/>
                <a:headEnd/>
                <a:tailEnd/>
              </a:ln>
            </p:spPr>
            <p:txBody>
              <a:bodyPr/>
              <a:lstStyle/>
              <a:p>
                <a:endParaRPr lang="en-US">
                  <a:latin typeface="Marion Regular"/>
                  <a:cs typeface="Marion Regular"/>
                </a:endParaRPr>
              </a:p>
            </p:txBody>
          </p:sp>
          <p:sp>
            <p:nvSpPr>
              <p:cNvPr id="22" name="Rectangle 34"/>
              <p:cNvSpPr>
                <a:spLocks noChangeArrowheads="1"/>
              </p:cNvSpPr>
              <p:nvPr/>
            </p:nvSpPr>
            <p:spPr bwMode="auto">
              <a:xfrm>
                <a:off x="19659600" y="12649200"/>
                <a:ext cx="228600" cy="228600"/>
              </a:xfrm>
              <a:prstGeom prst="rect">
                <a:avLst/>
              </a:prstGeom>
              <a:solidFill>
                <a:srgbClr val="AB393D"/>
              </a:solidFill>
              <a:ln w="9525">
                <a:solidFill>
                  <a:schemeClr val="tx1"/>
                </a:solidFill>
                <a:round/>
                <a:headEnd/>
                <a:tailEnd/>
              </a:ln>
            </p:spPr>
            <p:txBody>
              <a:bodyPr/>
              <a:lstStyle/>
              <a:p>
                <a:endParaRPr lang="en-US">
                  <a:latin typeface="Marion Regular"/>
                  <a:cs typeface="Marion Regular"/>
                </a:endParaRPr>
              </a:p>
            </p:txBody>
          </p:sp>
          <p:sp>
            <p:nvSpPr>
              <p:cNvPr id="23" name="Rectangle 35"/>
              <p:cNvSpPr>
                <a:spLocks noChangeArrowheads="1"/>
              </p:cNvSpPr>
              <p:nvPr/>
            </p:nvSpPr>
            <p:spPr bwMode="auto">
              <a:xfrm>
                <a:off x="18897600" y="12649200"/>
                <a:ext cx="228600" cy="228600"/>
              </a:xfrm>
              <a:prstGeom prst="rect">
                <a:avLst/>
              </a:prstGeom>
              <a:solidFill>
                <a:srgbClr val="406DAC"/>
              </a:solidFill>
              <a:ln w="9525">
                <a:solidFill>
                  <a:schemeClr val="tx1"/>
                </a:solidFill>
                <a:round/>
                <a:headEnd/>
                <a:tailEnd/>
              </a:ln>
            </p:spPr>
            <p:txBody>
              <a:bodyPr/>
              <a:lstStyle/>
              <a:p>
                <a:endParaRPr lang="en-US">
                  <a:latin typeface="Marion Regular"/>
                  <a:cs typeface="Marion Regular"/>
                </a:endParaRPr>
              </a:p>
            </p:txBody>
          </p:sp>
        </p:grpSp>
        <p:pic>
          <p:nvPicPr>
            <p:cNvPr id="13" name="Chart 1"/>
            <p:cNvPicPr>
              <a:picLocks noChangeAspect="1" noChangeArrowheads="1"/>
            </p:cNvPicPr>
            <p:nvPr/>
          </p:nvPicPr>
          <p:blipFill>
            <a:blip r:embed="rId4">
              <a:extLst>
                <a:ext uri="{28A0092B-C50C-407E-A947-70E740481C1C}">
                  <a14:useLocalDpi xmlns:a14="http://schemas.microsoft.com/office/drawing/2010/main" val="0"/>
                </a:ext>
              </a:extLst>
            </a:blip>
            <a:srcRect l="22707" t="19769" r="20290" b="14960"/>
            <a:stretch>
              <a:fillRect/>
            </a:stretch>
          </p:blipFill>
          <p:spPr bwMode="auto">
            <a:xfrm>
              <a:off x="15316200" y="11624733"/>
              <a:ext cx="2997200" cy="176106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4" name="TextBox 39"/>
            <p:cNvSpPr txBox="1">
              <a:spLocks noChangeArrowheads="1"/>
            </p:cNvSpPr>
            <p:nvPr/>
          </p:nvSpPr>
          <p:spPr bwMode="auto">
            <a:xfrm>
              <a:off x="15240000" y="10938933"/>
              <a:ext cx="3124200" cy="5847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lgn="ctr"/>
              <a:r>
                <a:rPr lang="en-US" sz="1600" b="1">
                  <a:latin typeface="Marion Regular"/>
                  <a:cs typeface="Marion Regular"/>
                </a:rPr>
                <a:t>I would recommend this program to other childcare providers.</a:t>
              </a:r>
            </a:p>
          </p:txBody>
        </p:sp>
        <p:grpSp>
          <p:nvGrpSpPr>
            <p:cNvPr id="15" name="Group 40"/>
            <p:cNvGrpSpPr>
              <a:grpSpLocks/>
            </p:cNvGrpSpPr>
            <p:nvPr/>
          </p:nvGrpSpPr>
          <p:grpSpPr bwMode="auto">
            <a:xfrm>
              <a:off x="14249400" y="13606046"/>
              <a:ext cx="5105400" cy="567154"/>
              <a:chOff x="17221200" y="12649200"/>
              <a:chExt cx="5105400" cy="567154"/>
            </a:xfrm>
          </p:grpSpPr>
          <p:sp>
            <p:nvSpPr>
              <p:cNvPr id="16" name="TextBox 41"/>
              <p:cNvSpPr txBox="1">
                <a:spLocks noChangeArrowheads="1"/>
              </p:cNvSpPr>
              <p:nvPr/>
            </p:nvSpPr>
            <p:spPr bwMode="auto">
              <a:xfrm>
                <a:off x="17221200" y="12877800"/>
                <a:ext cx="5105400"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lgn="ctr"/>
                <a:r>
                  <a:rPr lang="en-US" sz="1600">
                    <a:latin typeface="Marion Regular"/>
                    <a:cs typeface="Marion Regular"/>
                  </a:rPr>
                  <a:t>Disagree	Neutral	Agree</a:t>
                </a:r>
              </a:p>
            </p:txBody>
          </p:sp>
          <p:sp>
            <p:nvSpPr>
              <p:cNvPr id="17" name="Rectangle 42"/>
              <p:cNvSpPr>
                <a:spLocks noChangeArrowheads="1"/>
              </p:cNvSpPr>
              <p:nvPr/>
            </p:nvSpPr>
            <p:spPr bwMode="auto">
              <a:xfrm>
                <a:off x="20574000" y="12649200"/>
                <a:ext cx="228600" cy="228600"/>
              </a:xfrm>
              <a:prstGeom prst="rect">
                <a:avLst/>
              </a:prstGeom>
              <a:solidFill>
                <a:srgbClr val="EC7E3B"/>
              </a:solidFill>
              <a:ln w="9525">
                <a:solidFill>
                  <a:schemeClr val="tx1"/>
                </a:solidFill>
                <a:round/>
                <a:headEnd/>
                <a:tailEnd/>
              </a:ln>
            </p:spPr>
            <p:txBody>
              <a:bodyPr/>
              <a:lstStyle/>
              <a:p>
                <a:endParaRPr lang="en-US">
                  <a:latin typeface="Marion Regular"/>
                  <a:cs typeface="Marion Regular"/>
                </a:endParaRPr>
              </a:p>
            </p:txBody>
          </p:sp>
          <p:sp>
            <p:nvSpPr>
              <p:cNvPr id="18" name="Rectangle 43"/>
              <p:cNvSpPr>
                <a:spLocks noChangeArrowheads="1"/>
              </p:cNvSpPr>
              <p:nvPr/>
            </p:nvSpPr>
            <p:spPr bwMode="auto">
              <a:xfrm>
                <a:off x="19659600" y="12649200"/>
                <a:ext cx="228600" cy="228600"/>
              </a:xfrm>
              <a:prstGeom prst="rect">
                <a:avLst/>
              </a:prstGeom>
              <a:solidFill>
                <a:srgbClr val="AB393D"/>
              </a:solidFill>
              <a:ln w="9525">
                <a:solidFill>
                  <a:schemeClr val="tx1"/>
                </a:solidFill>
                <a:round/>
                <a:headEnd/>
                <a:tailEnd/>
              </a:ln>
            </p:spPr>
            <p:txBody>
              <a:bodyPr/>
              <a:lstStyle/>
              <a:p>
                <a:endParaRPr lang="en-US">
                  <a:latin typeface="Marion Regular"/>
                  <a:cs typeface="Marion Regular"/>
                </a:endParaRPr>
              </a:p>
            </p:txBody>
          </p:sp>
          <p:sp>
            <p:nvSpPr>
              <p:cNvPr id="19" name="Rectangle 44"/>
              <p:cNvSpPr>
                <a:spLocks noChangeArrowheads="1"/>
              </p:cNvSpPr>
              <p:nvPr/>
            </p:nvSpPr>
            <p:spPr bwMode="auto">
              <a:xfrm>
                <a:off x="18897600" y="12649200"/>
                <a:ext cx="228600" cy="228600"/>
              </a:xfrm>
              <a:prstGeom prst="rect">
                <a:avLst/>
              </a:prstGeom>
              <a:solidFill>
                <a:srgbClr val="406DAC"/>
              </a:solidFill>
              <a:ln w="9525">
                <a:solidFill>
                  <a:schemeClr val="tx1"/>
                </a:solidFill>
                <a:round/>
                <a:headEnd/>
                <a:tailEnd/>
              </a:ln>
            </p:spPr>
            <p:txBody>
              <a:bodyPr/>
              <a:lstStyle/>
              <a:p>
                <a:endParaRPr lang="en-US">
                  <a:latin typeface="Marion Regular"/>
                  <a:cs typeface="Marion Regular"/>
                </a:endParaRPr>
              </a:p>
            </p:txBody>
          </p:sp>
        </p:grpSp>
      </p:grpSp>
      <p:grpSp>
        <p:nvGrpSpPr>
          <p:cNvPr id="24" name="Group 11"/>
          <p:cNvGrpSpPr>
            <a:grpSpLocks/>
          </p:cNvGrpSpPr>
          <p:nvPr/>
        </p:nvGrpSpPr>
        <p:grpSpPr bwMode="auto">
          <a:xfrm>
            <a:off x="13512800" y="12877800"/>
            <a:ext cx="12903200" cy="3276600"/>
            <a:chOff x="9677400" y="10896600"/>
            <a:chExt cx="9677400" cy="3276600"/>
          </a:xfrm>
        </p:grpSpPr>
        <p:pic>
          <p:nvPicPr>
            <p:cNvPr id="25" name="Chart 1"/>
            <p:cNvPicPr>
              <a:picLocks noChangeAspect="1" noChangeArrowheads="1"/>
            </p:cNvPicPr>
            <p:nvPr/>
          </p:nvPicPr>
          <p:blipFill>
            <a:blip r:embed="rId3">
              <a:extLst>
                <a:ext uri="{28A0092B-C50C-407E-A947-70E740481C1C}">
                  <a14:useLocalDpi xmlns:a14="http://schemas.microsoft.com/office/drawing/2010/main" val="0"/>
                </a:ext>
              </a:extLst>
            </a:blip>
            <a:srcRect l="19160" t="20053" r="18739" b="13506"/>
            <a:stretch>
              <a:fillRect/>
            </a:stretch>
          </p:blipFill>
          <p:spPr bwMode="auto">
            <a:xfrm>
              <a:off x="10820400" y="11582400"/>
              <a:ext cx="2963333" cy="1879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6" name="TextBox 7"/>
            <p:cNvSpPr txBox="1">
              <a:spLocks noChangeArrowheads="1"/>
            </p:cNvSpPr>
            <p:nvPr/>
          </p:nvSpPr>
          <p:spPr bwMode="auto">
            <a:xfrm>
              <a:off x="9906000" y="10896600"/>
              <a:ext cx="4800600" cy="5847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lgn="ctr"/>
              <a:r>
                <a:rPr lang="en-US" sz="1600" b="1" dirty="0">
                  <a:latin typeface="Marion Regular"/>
                  <a:cs typeface="Marion Regular"/>
                </a:rPr>
                <a:t>The interactive storyline was a helpful way to learn about my responsibilities as a mandated reporter.</a:t>
              </a:r>
            </a:p>
          </p:txBody>
        </p:sp>
        <p:grpSp>
          <p:nvGrpSpPr>
            <p:cNvPr id="27" name="Group 9"/>
            <p:cNvGrpSpPr>
              <a:grpSpLocks/>
            </p:cNvGrpSpPr>
            <p:nvPr/>
          </p:nvGrpSpPr>
          <p:grpSpPr bwMode="auto">
            <a:xfrm>
              <a:off x="9677400" y="13606046"/>
              <a:ext cx="5105400" cy="567154"/>
              <a:chOff x="17221200" y="12649200"/>
              <a:chExt cx="5105400" cy="567154"/>
            </a:xfrm>
          </p:grpSpPr>
          <p:sp>
            <p:nvSpPr>
              <p:cNvPr id="35" name="TextBox 31"/>
              <p:cNvSpPr txBox="1">
                <a:spLocks noChangeArrowheads="1"/>
              </p:cNvSpPr>
              <p:nvPr/>
            </p:nvSpPr>
            <p:spPr bwMode="auto">
              <a:xfrm>
                <a:off x="17221200" y="12877800"/>
                <a:ext cx="5105400"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lgn="ctr"/>
                <a:r>
                  <a:rPr lang="en-US" sz="1600">
                    <a:latin typeface="Marion Regular"/>
                    <a:cs typeface="Marion Regular"/>
                  </a:rPr>
                  <a:t>Disagree	Neutral	Agree</a:t>
                </a:r>
              </a:p>
            </p:txBody>
          </p:sp>
          <p:sp>
            <p:nvSpPr>
              <p:cNvPr id="36" name="Rectangle 33"/>
              <p:cNvSpPr>
                <a:spLocks noChangeArrowheads="1"/>
              </p:cNvSpPr>
              <p:nvPr/>
            </p:nvSpPr>
            <p:spPr bwMode="auto">
              <a:xfrm>
                <a:off x="20574000" y="12649200"/>
                <a:ext cx="228600" cy="228600"/>
              </a:xfrm>
              <a:prstGeom prst="rect">
                <a:avLst/>
              </a:prstGeom>
              <a:solidFill>
                <a:srgbClr val="EC7E3B"/>
              </a:solidFill>
              <a:ln w="9525">
                <a:solidFill>
                  <a:schemeClr val="tx1"/>
                </a:solidFill>
                <a:round/>
                <a:headEnd/>
                <a:tailEnd/>
              </a:ln>
            </p:spPr>
            <p:txBody>
              <a:bodyPr/>
              <a:lstStyle/>
              <a:p>
                <a:endParaRPr lang="en-US">
                  <a:latin typeface="Marion Regular"/>
                  <a:cs typeface="Marion Regular"/>
                </a:endParaRPr>
              </a:p>
            </p:txBody>
          </p:sp>
          <p:sp>
            <p:nvSpPr>
              <p:cNvPr id="37" name="Rectangle 34"/>
              <p:cNvSpPr>
                <a:spLocks noChangeArrowheads="1"/>
              </p:cNvSpPr>
              <p:nvPr/>
            </p:nvSpPr>
            <p:spPr bwMode="auto">
              <a:xfrm>
                <a:off x="19659600" y="12649200"/>
                <a:ext cx="228600" cy="228600"/>
              </a:xfrm>
              <a:prstGeom prst="rect">
                <a:avLst/>
              </a:prstGeom>
              <a:solidFill>
                <a:srgbClr val="AB393D"/>
              </a:solidFill>
              <a:ln w="9525">
                <a:solidFill>
                  <a:schemeClr val="tx1"/>
                </a:solidFill>
                <a:round/>
                <a:headEnd/>
                <a:tailEnd/>
              </a:ln>
            </p:spPr>
            <p:txBody>
              <a:bodyPr/>
              <a:lstStyle/>
              <a:p>
                <a:endParaRPr lang="en-US">
                  <a:latin typeface="Marion Regular"/>
                  <a:cs typeface="Marion Regular"/>
                </a:endParaRPr>
              </a:p>
            </p:txBody>
          </p:sp>
          <p:sp>
            <p:nvSpPr>
              <p:cNvPr id="38" name="Rectangle 35"/>
              <p:cNvSpPr>
                <a:spLocks noChangeArrowheads="1"/>
              </p:cNvSpPr>
              <p:nvPr/>
            </p:nvSpPr>
            <p:spPr bwMode="auto">
              <a:xfrm>
                <a:off x="18897600" y="12649200"/>
                <a:ext cx="228600" cy="228600"/>
              </a:xfrm>
              <a:prstGeom prst="rect">
                <a:avLst/>
              </a:prstGeom>
              <a:solidFill>
                <a:srgbClr val="406DAC"/>
              </a:solidFill>
              <a:ln w="9525">
                <a:solidFill>
                  <a:schemeClr val="tx1"/>
                </a:solidFill>
                <a:round/>
                <a:headEnd/>
                <a:tailEnd/>
              </a:ln>
            </p:spPr>
            <p:txBody>
              <a:bodyPr/>
              <a:lstStyle/>
              <a:p>
                <a:endParaRPr lang="en-US">
                  <a:latin typeface="Marion Regular"/>
                  <a:cs typeface="Marion Regular"/>
                </a:endParaRPr>
              </a:p>
            </p:txBody>
          </p:sp>
        </p:grpSp>
        <p:pic>
          <p:nvPicPr>
            <p:cNvPr id="28" name="Chart 1"/>
            <p:cNvPicPr>
              <a:picLocks noChangeAspect="1" noChangeArrowheads="1"/>
            </p:cNvPicPr>
            <p:nvPr/>
          </p:nvPicPr>
          <p:blipFill>
            <a:blip r:embed="rId4">
              <a:extLst>
                <a:ext uri="{28A0092B-C50C-407E-A947-70E740481C1C}">
                  <a14:useLocalDpi xmlns:a14="http://schemas.microsoft.com/office/drawing/2010/main" val="0"/>
                </a:ext>
              </a:extLst>
            </a:blip>
            <a:srcRect l="22707" t="19769" r="20290" b="14960"/>
            <a:stretch>
              <a:fillRect/>
            </a:stretch>
          </p:blipFill>
          <p:spPr bwMode="auto">
            <a:xfrm>
              <a:off x="15316200" y="11624733"/>
              <a:ext cx="2997200" cy="176106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9" name="TextBox 39"/>
            <p:cNvSpPr txBox="1">
              <a:spLocks noChangeArrowheads="1"/>
            </p:cNvSpPr>
            <p:nvPr/>
          </p:nvSpPr>
          <p:spPr bwMode="auto">
            <a:xfrm>
              <a:off x="15240000" y="10938933"/>
              <a:ext cx="3124200" cy="5847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lgn="ctr"/>
              <a:r>
                <a:rPr lang="en-US" sz="1600" b="1">
                  <a:latin typeface="Marion Regular"/>
                  <a:cs typeface="Marion Regular"/>
                </a:rPr>
                <a:t>I would recommend this program to other childcare providers.</a:t>
              </a:r>
            </a:p>
          </p:txBody>
        </p:sp>
        <p:grpSp>
          <p:nvGrpSpPr>
            <p:cNvPr id="30" name="Group 40"/>
            <p:cNvGrpSpPr>
              <a:grpSpLocks/>
            </p:cNvGrpSpPr>
            <p:nvPr/>
          </p:nvGrpSpPr>
          <p:grpSpPr bwMode="auto">
            <a:xfrm>
              <a:off x="14249400" y="13606046"/>
              <a:ext cx="5105400" cy="567154"/>
              <a:chOff x="17221200" y="12649200"/>
              <a:chExt cx="5105400" cy="567154"/>
            </a:xfrm>
          </p:grpSpPr>
          <p:sp>
            <p:nvSpPr>
              <p:cNvPr id="31" name="TextBox 41"/>
              <p:cNvSpPr txBox="1">
                <a:spLocks noChangeArrowheads="1"/>
              </p:cNvSpPr>
              <p:nvPr/>
            </p:nvSpPr>
            <p:spPr bwMode="auto">
              <a:xfrm>
                <a:off x="17221200" y="12877800"/>
                <a:ext cx="5105400"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lgn="ctr"/>
                <a:r>
                  <a:rPr lang="en-US" sz="1600">
                    <a:latin typeface="Marion Regular"/>
                    <a:cs typeface="Marion Regular"/>
                  </a:rPr>
                  <a:t>Disagree	Neutral	Agree</a:t>
                </a:r>
              </a:p>
            </p:txBody>
          </p:sp>
          <p:sp>
            <p:nvSpPr>
              <p:cNvPr id="32" name="Rectangle 42"/>
              <p:cNvSpPr>
                <a:spLocks noChangeArrowheads="1"/>
              </p:cNvSpPr>
              <p:nvPr/>
            </p:nvSpPr>
            <p:spPr bwMode="auto">
              <a:xfrm>
                <a:off x="20574000" y="12649200"/>
                <a:ext cx="228600" cy="228600"/>
              </a:xfrm>
              <a:prstGeom prst="rect">
                <a:avLst/>
              </a:prstGeom>
              <a:solidFill>
                <a:srgbClr val="EC7E3B"/>
              </a:solidFill>
              <a:ln w="9525">
                <a:solidFill>
                  <a:schemeClr val="tx1"/>
                </a:solidFill>
                <a:round/>
                <a:headEnd/>
                <a:tailEnd/>
              </a:ln>
            </p:spPr>
            <p:txBody>
              <a:bodyPr/>
              <a:lstStyle/>
              <a:p>
                <a:endParaRPr lang="en-US">
                  <a:latin typeface="Marion Regular"/>
                  <a:cs typeface="Marion Regular"/>
                </a:endParaRPr>
              </a:p>
            </p:txBody>
          </p:sp>
          <p:sp>
            <p:nvSpPr>
              <p:cNvPr id="33" name="Rectangle 43"/>
              <p:cNvSpPr>
                <a:spLocks noChangeArrowheads="1"/>
              </p:cNvSpPr>
              <p:nvPr/>
            </p:nvSpPr>
            <p:spPr bwMode="auto">
              <a:xfrm>
                <a:off x="19659600" y="12649200"/>
                <a:ext cx="228600" cy="228600"/>
              </a:xfrm>
              <a:prstGeom prst="rect">
                <a:avLst/>
              </a:prstGeom>
              <a:solidFill>
                <a:srgbClr val="AB393D"/>
              </a:solidFill>
              <a:ln w="9525">
                <a:solidFill>
                  <a:schemeClr val="tx1"/>
                </a:solidFill>
                <a:round/>
                <a:headEnd/>
                <a:tailEnd/>
              </a:ln>
            </p:spPr>
            <p:txBody>
              <a:bodyPr/>
              <a:lstStyle/>
              <a:p>
                <a:endParaRPr lang="en-US">
                  <a:latin typeface="Marion Regular"/>
                  <a:cs typeface="Marion Regular"/>
                </a:endParaRPr>
              </a:p>
            </p:txBody>
          </p:sp>
          <p:sp>
            <p:nvSpPr>
              <p:cNvPr id="34" name="Rectangle 44"/>
              <p:cNvSpPr>
                <a:spLocks noChangeArrowheads="1"/>
              </p:cNvSpPr>
              <p:nvPr/>
            </p:nvSpPr>
            <p:spPr bwMode="auto">
              <a:xfrm>
                <a:off x="18897600" y="12649200"/>
                <a:ext cx="228600" cy="228600"/>
              </a:xfrm>
              <a:prstGeom prst="rect">
                <a:avLst/>
              </a:prstGeom>
              <a:solidFill>
                <a:srgbClr val="406DAC"/>
              </a:solidFill>
              <a:ln w="9525">
                <a:solidFill>
                  <a:schemeClr val="tx1"/>
                </a:solidFill>
                <a:round/>
                <a:headEnd/>
                <a:tailEnd/>
              </a:ln>
            </p:spPr>
            <p:txBody>
              <a:bodyPr/>
              <a:lstStyle/>
              <a:p>
                <a:endParaRPr lang="en-US">
                  <a:latin typeface="Marion Regular"/>
                  <a:cs typeface="Marion Regular"/>
                </a:endParaRPr>
              </a:p>
            </p:txBody>
          </p:sp>
        </p:grpSp>
      </p:grpSp>
      <p:pic>
        <p:nvPicPr>
          <p:cNvPr id="39" name="Chart 1"/>
          <p:cNvPicPr>
            <a:picLocks noChangeAspect="1" noChangeArrowheads="1"/>
          </p:cNvPicPr>
          <p:nvPr/>
        </p:nvPicPr>
        <p:blipFill>
          <a:blip r:embed="rId3">
            <a:extLst>
              <a:ext uri="{28A0092B-C50C-407E-A947-70E740481C1C}">
                <a14:useLocalDpi xmlns:a14="http://schemas.microsoft.com/office/drawing/2010/main" val="0"/>
              </a:ext>
            </a:extLst>
          </a:blip>
          <a:srcRect l="19160" t="20053" r="18739" b="13506"/>
          <a:stretch>
            <a:fillRect/>
          </a:stretch>
        </p:blipFill>
        <p:spPr bwMode="auto">
          <a:xfrm>
            <a:off x="15240001" y="13716000"/>
            <a:ext cx="3951111" cy="1879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41" name="Chart 1"/>
          <p:cNvPicPr>
            <a:picLocks noChangeAspect="1" noChangeArrowheads="1"/>
          </p:cNvPicPr>
          <p:nvPr/>
        </p:nvPicPr>
        <p:blipFill>
          <a:blip r:embed="rId3">
            <a:extLst>
              <a:ext uri="{28A0092B-C50C-407E-A947-70E740481C1C}">
                <a14:useLocalDpi xmlns:a14="http://schemas.microsoft.com/office/drawing/2010/main" val="0"/>
              </a:ext>
            </a:extLst>
          </a:blip>
          <a:srcRect l="19160" t="20053" r="18739" b="13506"/>
          <a:stretch>
            <a:fillRect/>
          </a:stretch>
        </p:blipFill>
        <p:spPr bwMode="auto">
          <a:xfrm>
            <a:off x="15443201" y="13868400"/>
            <a:ext cx="3951111" cy="1879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4" name="Rectangle 33"/>
          <p:cNvSpPr>
            <a:spLocks noChangeArrowheads="1"/>
          </p:cNvSpPr>
          <p:nvPr/>
        </p:nvSpPr>
        <p:spPr bwMode="auto">
          <a:xfrm>
            <a:off x="18186400" y="15739646"/>
            <a:ext cx="304800" cy="228600"/>
          </a:xfrm>
          <a:prstGeom prst="rect">
            <a:avLst/>
          </a:prstGeom>
          <a:solidFill>
            <a:srgbClr val="EC7E3B"/>
          </a:solidFill>
          <a:ln w="9525">
            <a:solidFill>
              <a:schemeClr val="tx1"/>
            </a:solidFill>
            <a:round/>
            <a:headEnd/>
            <a:tailEnd/>
          </a:ln>
        </p:spPr>
        <p:txBody>
          <a:bodyPr/>
          <a:lstStyle/>
          <a:p>
            <a:endParaRPr lang="en-US">
              <a:latin typeface="Marion Regular"/>
              <a:cs typeface="Marion Regular"/>
            </a:endParaRPr>
          </a:p>
        </p:txBody>
      </p:sp>
      <p:sp>
        <p:nvSpPr>
          <p:cNvPr id="45" name="Rectangle 34"/>
          <p:cNvSpPr>
            <a:spLocks noChangeArrowheads="1"/>
          </p:cNvSpPr>
          <p:nvPr/>
        </p:nvSpPr>
        <p:spPr bwMode="auto">
          <a:xfrm>
            <a:off x="16967200" y="15739646"/>
            <a:ext cx="304800" cy="228600"/>
          </a:xfrm>
          <a:prstGeom prst="rect">
            <a:avLst/>
          </a:prstGeom>
          <a:solidFill>
            <a:srgbClr val="AB393D"/>
          </a:solidFill>
          <a:ln w="9525">
            <a:solidFill>
              <a:schemeClr val="tx1"/>
            </a:solidFill>
            <a:round/>
            <a:headEnd/>
            <a:tailEnd/>
          </a:ln>
        </p:spPr>
        <p:txBody>
          <a:bodyPr/>
          <a:lstStyle/>
          <a:p>
            <a:endParaRPr lang="en-US">
              <a:latin typeface="Marion Regular"/>
              <a:cs typeface="Marion Regular"/>
            </a:endParaRPr>
          </a:p>
        </p:txBody>
      </p:sp>
      <p:sp>
        <p:nvSpPr>
          <p:cNvPr id="46" name="Rectangle 35"/>
          <p:cNvSpPr>
            <a:spLocks noChangeArrowheads="1"/>
          </p:cNvSpPr>
          <p:nvPr/>
        </p:nvSpPr>
        <p:spPr bwMode="auto">
          <a:xfrm>
            <a:off x="15951200" y="15739646"/>
            <a:ext cx="304800" cy="228600"/>
          </a:xfrm>
          <a:prstGeom prst="rect">
            <a:avLst/>
          </a:prstGeom>
          <a:solidFill>
            <a:srgbClr val="406DAC"/>
          </a:solidFill>
          <a:ln w="9525">
            <a:solidFill>
              <a:schemeClr val="tx1"/>
            </a:solidFill>
            <a:round/>
            <a:headEnd/>
            <a:tailEnd/>
          </a:ln>
        </p:spPr>
        <p:txBody>
          <a:bodyPr/>
          <a:lstStyle/>
          <a:p>
            <a:endParaRPr lang="en-US">
              <a:latin typeface="Marion Regular"/>
              <a:cs typeface="Marion Regular"/>
            </a:endParaRPr>
          </a:p>
        </p:txBody>
      </p:sp>
      <p:sp>
        <p:nvSpPr>
          <p:cNvPr id="47" name="Rectangle 33"/>
          <p:cNvSpPr>
            <a:spLocks noChangeArrowheads="1"/>
          </p:cNvSpPr>
          <p:nvPr/>
        </p:nvSpPr>
        <p:spPr bwMode="auto">
          <a:xfrm>
            <a:off x="18389600" y="15892046"/>
            <a:ext cx="304800" cy="228600"/>
          </a:xfrm>
          <a:prstGeom prst="rect">
            <a:avLst/>
          </a:prstGeom>
          <a:solidFill>
            <a:srgbClr val="EC7E3B"/>
          </a:solidFill>
          <a:ln w="9525">
            <a:solidFill>
              <a:schemeClr val="tx1"/>
            </a:solidFill>
            <a:round/>
            <a:headEnd/>
            <a:tailEnd/>
          </a:ln>
        </p:spPr>
        <p:txBody>
          <a:bodyPr/>
          <a:lstStyle/>
          <a:p>
            <a:endParaRPr lang="en-US">
              <a:latin typeface="Marion Regular"/>
              <a:cs typeface="Marion Regular"/>
            </a:endParaRPr>
          </a:p>
        </p:txBody>
      </p:sp>
      <p:sp>
        <p:nvSpPr>
          <p:cNvPr id="48" name="Rectangle 35"/>
          <p:cNvSpPr>
            <a:spLocks noChangeArrowheads="1"/>
          </p:cNvSpPr>
          <p:nvPr/>
        </p:nvSpPr>
        <p:spPr bwMode="auto">
          <a:xfrm>
            <a:off x="16154400" y="15892046"/>
            <a:ext cx="304800" cy="228600"/>
          </a:xfrm>
          <a:prstGeom prst="rect">
            <a:avLst/>
          </a:prstGeom>
          <a:solidFill>
            <a:srgbClr val="406DAC"/>
          </a:solidFill>
          <a:ln w="9525">
            <a:solidFill>
              <a:schemeClr val="tx1"/>
            </a:solidFill>
            <a:round/>
            <a:headEnd/>
            <a:tailEnd/>
          </a:ln>
        </p:spPr>
        <p:txBody>
          <a:bodyPr/>
          <a:lstStyle/>
          <a:p>
            <a:endParaRPr lang="en-US">
              <a:latin typeface="Marion Regular"/>
              <a:cs typeface="Marion Regular"/>
            </a:endParaRPr>
          </a:p>
        </p:txBody>
      </p:sp>
      <p:sp>
        <p:nvSpPr>
          <p:cNvPr id="43" name="Right Arrow 3"/>
          <p:cNvSpPr>
            <a:spLocks noChangeArrowheads="1"/>
          </p:cNvSpPr>
          <p:nvPr/>
        </p:nvSpPr>
        <p:spPr bwMode="auto">
          <a:xfrm>
            <a:off x="19913600" y="10287000"/>
            <a:ext cx="406400" cy="76200"/>
          </a:xfrm>
          <a:prstGeom prst="rightArrow">
            <a:avLst>
              <a:gd name="adj1" fmla="val 50000"/>
              <a:gd name="adj2" fmla="val 50000"/>
            </a:avLst>
          </a:prstGeom>
          <a:solidFill>
            <a:srgbClr val="800000"/>
          </a:solidFill>
          <a:ln w="9525">
            <a:solidFill>
              <a:srgbClr val="800000"/>
            </a:solidFill>
            <a:round/>
            <a:headEnd/>
            <a:tailEnd/>
          </a:ln>
        </p:spPr>
        <p:txBody>
          <a:bodyPr/>
          <a:lstStyle/>
          <a:p>
            <a:endParaRPr lang="en-US">
              <a:latin typeface="Marion Regular"/>
              <a:cs typeface="Marion Regular"/>
            </a:endParaRPr>
          </a:p>
        </p:txBody>
      </p:sp>
      <p:sp>
        <p:nvSpPr>
          <p:cNvPr id="50" name="Content Placeholder 2"/>
          <p:cNvSpPr>
            <a:spLocks noGrp="1"/>
          </p:cNvSpPr>
          <p:nvPr>
            <p:ph idx="1"/>
          </p:nvPr>
        </p:nvSpPr>
        <p:spPr>
          <a:xfrm>
            <a:off x="406400" y="1524000"/>
            <a:ext cx="11176000" cy="5105400"/>
          </a:xfrm>
        </p:spPr>
        <p:txBody>
          <a:bodyPr/>
          <a:lstStyle/>
          <a:p>
            <a:pPr marL="0" lvl="1" indent="0">
              <a:lnSpc>
                <a:spcPct val="120000"/>
              </a:lnSpc>
              <a:spcBef>
                <a:spcPts val="0"/>
              </a:spcBef>
              <a:spcAft>
                <a:spcPts val="2400"/>
              </a:spcAft>
              <a:buClr>
                <a:schemeClr val="hlink"/>
              </a:buClr>
              <a:buNone/>
              <a:tabLst>
                <a:tab pos="282575" algn="l"/>
              </a:tabLst>
            </a:pPr>
            <a:r>
              <a:rPr lang="en-US" sz="3200" dirty="0">
                <a:solidFill>
                  <a:srgbClr val="800000"/>
                </a:solidFill>
                <a:latin typeface="Marion Regular"/>
                <a:cs typeface="Marion Regular"/>
              </a:rPr>
              <a:t>	</a:t>
            </a:r>
            <a:r>
              <a:rPr lang="en-US" sz="3200" dirty="0" smtClean="0">
                <a:solidFill>
                  <a:srgbClr val="800000"/>
                </a:solidFill>
                <a:latin typeface="Marion Regular"/>
                <a:cs typeface="Marion Regular"/>
              </a:rPr>
              <a:t>762 CCPs enrolled </a:t>
            </a:r>
            <a:r>
              <a:rPr lang="en-US" dirty="0" smtClean="0">
                <a:solidFill>
                  <a:schemeClr val="accent1">
                    <a:lumMod val="75000"/>
                  </a:schemeClr>
                </a:solidFill>
                <a:latin typeface="Marion Regular"/>
                <a:cs typeface="Marion Regular"/>
              </a:rPr>
              <a:t>–374 Control, 388 Intervention</a:t>
            </a:r>
            <a:r>
              <a:rPr lang="en-US" sz="3200" dirty="0" smtClean="0">
                <a:solidFill>
                  <a:schemeClr val="accent1">
                    <a:lumMod val="75000"/>
                  </a:schemeClr>
                </a:solidFill>
                <a:latin typeface="Marion Regular"/>
                <a:cs typeface="Marion Regular"/>
              </a:rPr>
              <a:t> </a:t>
            </a:r>
          </a:p>
          <a:p>
            <a:pPr marL="0" lvl="1" indent="0">
              <a:lnSpc>
                <a:spcPct val="120000"/>
              </a:lnSpc>
              <a:spcBef>
                <a:spcPts val="0"/>
              </a:spcBef>
              <a:spcAft>
                <a:spcPts val="0"/>
              </a:spcAft>
              <a:buClr>
                <a:schemeClr val="hlink"/>
              </a:buClr>
              <a:buNone/>
              <a:tabLst>
                <a:tab pos="282575" algn="l"/>
              </a:tabLst>
            </a:pPr>
            <a:r>
              <a:rPr lang="en-US" sz="3200" dirty="0" smtClean="0">
                <a:solidFill>
                  <a:srgbClr val="800000"/>
                </a:solidFill>
                <a:latin typeface="Marion Regular"/>
                <a:cs typeface="Marion Regular"/>
              </a:rPr>
              <a:t>	735 CCPs completed</a:t>
            </a:r>
            <a:r>
              <a:rPr lang="en-US" dirty="0" smtClean="0">
                <a:solidFill>
                  <a:srgbClr val="800000"/>
                </a:solidFill>
                <a:latin typeface="Marion Regular"/>
                <a:cs typeface="Marion Regular"/>
              </a:rPr>
              <a:t>  </a:t>
            </a:r>
            <a:r>
              <a:rPr lang="en-US" dirty="0" smtClean="0">
                <a:solidFill>
                  <a:schemeClr val="accent1">
                    <a:lumMod val="75000"/>
                  </a:schemeClr>
                </a:solidFill>
                <a:latin typeface="Marion Regular"/>
                <a:cs typeface="Marion Regular"/>
              </a:rPr>
              <a:t>(96%)</a:t>
            </a:r>
            <a:endParaRPr lang="en-US" sz="3200" dirty="0" smtClean="0">
              <a:solidFill>
                <a:schemeClr val="accent1">
                  <a:lumMod val="75000"/>
                </a:schemeClr>
              </a:solidFill>
              <a:latin typeface="Marion Regular"/>
              <a:cs typeface="Marion Regular"/>
            </a:endParaRPr>
          </a:p>
          <a:p>
            <a:pPr marL="0" lvl="1" indent="0">
              <a:lnSpc>
                <a:spcPct val="120000"/>
              </a:lnSpc>
              <a:spcBef>
                <a:spcPts val="0"/>
              </a:spcBef>
              <a:spcAft>
                <a:spcPts val="0"/>
              </a:spcAft>
              <a:buClr>
                <a:schemeClr val="hlink"/>
              </a:buClr>
              <a:buNone/>
              <a:tabLst>
                <a:tab pos="282575" algn="l"/>
              </a:tabLst>
            </a:pPr>
            <a:r>
              <a:rPr lang="en-US" sz="3200" dirty="0" smtClean="0">
                <a:solidFill>
                  <a:schemeClr val="accent1">
                    <a:lumMod val="75000"/>
                  </a:schemeClr>
                </a:solidFill>
                <a:latin typeface="Marion Regular"/>
                <a:cs typeface="Marion Regular"/>
              </a:rPr>
              <a:t>		450 agreed to re-contact</a:t>
            </a:r>
            <a:r>
              <a:rPr lang="en-US" dirty="0">
                <a:solidFill>
                  <a:schemeClr val="accent1">
                    <a:lumMod val="75000"/>
                  </a:schemeClr>
                </a:solidFill>
                <a:latin typeface="Marion Regular"/>
                <a:cs typeface="Marion Regular"/>
              </a:rPr>
              <a:t> </a:t>
            </a:r>
            <a:r>
              <a:rPr lang="en-US" dirty="0" smtClean="0">
                <a:solidFill>
                  <a:schemeClr val="accent1">
                    <a:lumMod val="75000"/>
                  </a:schemeClr>
                </a:solidFill>
                <a:latin typeface="Marion Regular"/>
                <a:cs typeface="Marion Regular"/>
              </a:rPr>
              <a:t>(61% </a:t>
            </a:r>
            <a:r>
              <a:rPr lang="en-US" dirty="0">
                <a:solidFill>
                  <a:schemeClr val="accent1">
                    <a:lumMod val="75000"/>
                  </a:schemeClr>
                </a:solidFill>
                <a:latin typeface="Marion Regular"/>
                <a:cs typeface="Marion Regular"/>
              </a:rPr>
              <a:t>RR)</a:t>
            </a:r>
            <a:endParaRPr lang="en-US" dirty="0" smtClean="0">
              <a:solidFill>
                <a:schemeClr val="accent1">
                  <a:lumMod val="75000"/>
                </a:schemeClr>
              </a:solidFill>
              <a:latin typeface="Marion Regular"/>
              <a:cs typeface="Marion Regular"/>
            </a:endParaRPr>
          </a:p>
          <a:p>
            <a:pPr marL="0" lvl="1" indent="0">
              <a:lnSpc>
                <a:spcPct val="120000"/>
              </a:lnSpc>
              <a:spcBef>
                <a:spcPts val="0"/>
              </a:spcBef>
              <a:spcAft>
                <a:spcPts val="600"/>
              </a:spcAft>
              <a:buClr>
                <a:schemeClr val="hlink"/>
              </a:buClr>
              <a:buNone/>
              <a:tabLst>
                <a:tab pos="282575" algn="l"/>
              </a:tabLst>
            </a:pPr>
            <a:r>
              <a:rPr lang="en-US" sz="2800" dirty="0">
                <a:solidFill>
                  <a:schemeClr val="accent1">
                    <a:lumMod val="75000"/>
                  </a:schemeClr>
                </a:solidFill>
                <a:latin typeface="Marion Regular"/>
                <a:cs typeface="Marion Regular"/>
              </a:rPr>
              <a:t>	</a:t>
            </a:r>
            <a:r>
              <a:rPr lang="en-US" sz="2800" dirty="0" smtClean="0">
                <a:solidFill>
                  <a:schemeClr val="accent1">
                    <a:lumMod val="75000"/>
                  </a:schemeClr>
                </a:solidFill>
                <a:latin typeface="Marion Regular"/>
                <a:cs typeface="Marion Regular"/>
              </a:rPr>
              <a:t>	</a:t>
            </a:r>
            <a:r>
              <a:rPr lang="en-US" sz="3200" dirty="0" smtClean="0">
                <a:solidFill>
                  <a:schemeClr val="accent1">
                    <a:lumMod val="75000"/>
                  </a:schemeClr>
                </a:solidFill>
                <a:latin typeface="Marion Regular"/>
                <a:cs typeface="Marion Regular"/>
              </a:rPr>
              <a:t>201 follow-up testing </a:t>
            </a:r>
            <a:r>
              <a:rPr lang="en-US" dirty="0" smtClean="0">
                <a:solidFill>
                  <a:schemeClr val="accent1">
                    <a:lumMod val="75000"/>
                  </a:schemeClr>
                </a:solidFill>
                <a:latin typeface="Marion Regular"/>
                <a:cs typeface="Marion Regular"/>
              </a:rPr>
              <a:t>(44% RR)</a:t>
            </a:r>
          </a:p>
        </p:txBody>
      </p:sp>
    </p:spTree>
    <p:extLst>
      <p:ext uri="{BB962C8B-B14F-4D97-AF65-F5344CB8AC3E}">
        <p14:creationId xmlns:p14="http://schemas.microsoft.com/office/powerpoint/2010/main" val="2248446942"/>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xmlns:p14="http://schemas.microsoft.com/office/powerpoint/2010/main" spd="slow">
        <p:blinds dir="vert"/>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10769600" y="6248400"/>
            <a:ext cx="812800" cy="476250"/>
          </a:xfrm>
        </p:spPr>
        <p:txBody>
          <a:bodyPr/>
          <a:lstStyle/>
          <a:p>
            <a:fld id="{8F4612C5-5AF5-354B-9EB4-2988C6FC4C28}" type="slidenum">
              <a:rPr lang="en-US" smtClean="0">
                <a:latin typeface="Marion Regular"/>
                <a:cs typeface="Marion Regular"/>
              </a:rPr>
              <a:pPr/>
              <a:t>33</a:t>
            </a:fld>
            <a:endParaRPr lang="en-US" dirty="0">
              <a:latin typeface="Marion Regular"/>
              <a:cs typeface="Marion Regular"/>
            </a:endParaRPr>
          </a:p>
        </p:txBody>
      </p:sp>
      <p:grpSp>
        <p:nvGrpSpPr>
          <p:cNvPr id="9" name="Group 11"/>
          <p:cNvGrpSpPr>
            <a:grpSpLocks/>
          </p:cNvGrpSpPr>
          <p:nvPr/>
        </p:nvGrpSpPr>
        <p:grpSpPr bwMode="auto">
          <a:xfrm>
            <a:off x="13309600" y="12725400"/>
            <a:ext cx="12903200" cy="3276600"/>
            <a:chOff x="9677400" y="10896600"/>
            <a:chExt cx="9677400" cy="3276600"/>
          </a:xfrm>
        </p:grpSpPr>
        <p:pic>
          <p:nvPicPr>
            <p:cNvPr id="10" name="Chart 1"/>
            <p:cNvPicPr>
              <a:picLocks noChangeAspect="1" noChangeArrowheads="1"/>
            </p:cNvPicPr>
            <p:nvPr/>
          </p:nvPicPr>
          <p:blipFill>
            <a:blip r:embed="rId3">
              <a:extLst>
                <a:ext uri="{28A0092B-C50C-407E-A947-70E740481C1C}">
                  <a14:useLocalDpi xmlns:a14="http://schemas.microsoft.com/office/drawing/2010/main" val="0"/>
                </a:ext>
              </a:extLst>
            </a:blip>
            <a:srcRect l="19160" t="20053" r="18739" b="13506"/>
            <a:stretch>
              <a:fillRect/>
            </a:stretch>
          </p:blipFill>
          <p:spPr bwMode="auto">
            <a:xfrm>
              <a:off x="10820400" y="11582400"/>
              <a:ext cx="2963333" cy="1879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1" name="TextBox 7"/>
            <p:cNvSpPr txBox="1">
              <a:spLocks noChangeArrowheads="1"/>
            </p:cNvSpPr>
            <p:nvPr/>
          </p:nvSpPr>
          <p:spPr bwMode="auto">
            <a:xfrm>
              <a:off x="9906000" y="10896600"/>
              <a:ext cx="4800600" cy="5847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lgn="ctr"/>
              <a:r>
                <a:rPr lang="en-US" sz="1600" b="1" dirty="0">
                  <a:latin typeface="Marion Regular"/>
                  <a:cs typeface="Marion Regular"/>
                </a:rPr>
                <a:t>The interactive storyline was a helpful way to learn about my responsibilities as a mandated reporter.</a:t>
              </a:r>
            </a:p>
          </p:txBody>
        </p:sp>
        <p:grpSp>
          <p:nvGrpSpPr>
            <p:cNvPr id="12" name="Group 9"/>
            <p:cNvGrpSpPr>
              <a:grpSpLocks/>
            </p:cNvGrpSpPr>
            <p:nvPr/>
          </p:nvGrpSpPr>
          <p:grpSpPr bwMode="auto">
            <a:xfrm>
              <a:off x="9677400" y="13606046"/>
              <a:ext cx="5105400" cy="567154"/>
              <a:chOff x="17221200" y="12649200"/>
              <a:chExt cx="5105400" cy="567154"/>
            </a:xfrm>
          </p:grpSpPr>
          <p:sp>
            <p:nvSpPr>
              <p:cNvPr id="20" name="TextBox 31"/>
              <p:cNvSpPr txBox="1">
                <a:spLocks noChangeArrowheads="1"/>
              </p:cNvSpPr>
              <p:nvPr/>
            </p:nvSpPr>
            <p:spPr bwMode="auto">
              <a:xfrm>
                <a:off x="17221200" y="12877800"/>
                <a:ext cx="5105400"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lgn="ctr"/>
                <a:r>
                  <a:rPr lang="en-US" sz="1600">
                    <a:latin typeface="Marion Regular"/>
                    <a:cs typeface="Marion Regular"/>
                  </a:rPr>
                  <a:t>Disagree	Neutral	Agree</a:t>
                </a:r>
              </a:p>
            </p:txBody>
          </p:sp>
          <p:sp>
            <p:nvSpPr>
              <p:cNvPr id="21" name="Rectangle 33"/>
              <p:cNvSpPr>
                <a:spLocks noChangeArrowheads="1"/>
              </p:cNvSpPr>
              <p:nvPr/>
            </p:nvSpPr>
            <p:spPr bwMode="auto">
              <a:xfrm>
                <a:off x="20574000" y="12649200"/>
                <a:ext cx="228600" cy="228600"/>
              </a:xfrm>
              <a:prstGeom prst="rect">
                <a:avLst/>
              </a:prstGeom>
              <a:solidFill>
                <a:srgbClr val="EC7E3B"/>
              </a:solidFill>
              <a:ln w="9525">
                <a:solidFill>
                  <a:schemeClr val="tx1"/>
                </a:solidFill>
                <a:round/>
                <a:headEnd/>
                <a:tailEnd/>
              </a:ln>
            </p:spPr>
            <p:txBody>
              <a:bodyPr/>
              <a:lstStyle/>
              <a:p>
                <a:endParaRPr lang="en-US">
                  <a:latin typeface="Marion Regular"/>
                  <a:cs typeface="Marion Regular"/>
                </a:endParaRPr>
              </a:p>
            </p:txBody>
          </p:sp>
          <p:sp>
            <p:nvSpPr>
              <p:cNvPr id="22" name="Rectangle 34"/>
              <p:cNvSpPr>
                <a:spLocks noChangeArrowheads="1"/>
              </p:cNvSpPr>
              <p:nvPr/>
            </p:nvSpPr>
            <p:spPr bwMode="auto">
              <a:xfrm>
                <a:off x="19659600" y="12649200"/>
                <a:ext cx="228600" cy="228600"/>
              </a:xfrm>
              <a:prstGeom prst="rect">
                <a:avLst/>
              </a:prstGeom>
              <a:solidFill>
                <a:srgbClr val="AB393D"/>
              </a:solidFill>
              <a:ln w="9525">
                <a:solidFill>
                  <a:schemeClr val="tx1"/>
                </a:solidFill>
                <a:round/>
                <a:headEnd/>
                <a:tailEnd/>
              </a:ln>
            </p:spPr>
            <p:txBody>
              <a:bodyPr/>
              <a:lstStyle/>
              <a:p>
                <a:endParaRPr lang="en-US">
                  <a:latin typeface="Marion Regular"/>
                  <a:cs typeface="Marion Regular"/>
                </a:endParaRPr>
              </a:p>
            </p:txBody>
          </p:sp>
          <p:sp>
            <p:nvSpPr>
              <p:cNvPr id="23" name="Rectangle 35"/>
              <p:cNvSpPr>
                <a:spLocks noChangeArrowheads="1"/>
              </p:cNvSpPr>
              <p:nvPr/>
            </p:nvSpPr>
            <p:spPr bwMode="auto">
              <a:xfrm>
                <a:off x="18897600" y="12649200"/>
                <a:ext cx="228600" cy="228600"/>
              </a:xfrm>
              <a:prstGeom prst="rect">
                <a:avLst/>
              </a:prstGeom>
              <a:solidFill>
                <a:srgbClr val="406DAC"/>
              </a:solidFill>
              <a:ln w="9525">
                <a:solidFill>
                  <a:schemeClr val="tx1"/>
                </a:solidFill>
                <a:round/>
                <a:headEnd/>
                <a:tailEnd/>
              </a:ln>
            </p:spPr>
            <p:txBody>
              <a:bodyPr/>
              <a:lstStyle/>
              <a:p>
                <a:endParaRPr lang="en-US">
                  <a:latin typeface="Marion Regular"/>
                  <a:cs typeface="Marion Regular"/>
                </a:endParaRPr>
              </a:p>
            </p:txBody>
          </p:sp>
        </p:grpSp>
        <p:pic>
          <p:nvPicPr>
            <p:cNvPr id="13" name="Chart 1"/>
            <p:cNvPicPr>
              <a:picLocks noChangeAspect="1" noChangeArrowheads="1"/>
            </p:cNvPicPr>
            <p:nvPr/>
          </p:nvPicPr>
          <p:blipFill>
            <a:blip r:embed="rId4">
              <a:extLst>
                <a:ext uri="{28A0092B-C50C-407E-A947-70E740481C1C}">
                  <a14:useLocalDpi xmlns:a14="http://schemas.microsoft.com/office/drawing/2010/main" val="0"/>
                </a:ext>
              </a:extLst>
            </a:blip>
            <a:srcRect l="22707" t="19769" r="20290" b="14960"/>
            <a:stretch>
              <a:fillRect/>
            </a:stretch>
          </p:blipFill>
          <p:spPr bwMode="auto">
            <a:xfrm>
              <a:off x="15316200" y="11624733"/>
              <a:ext cx="2997200" cy="176106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4" name="TextBox 39"/>
            <p:cNvSpPr txBox="1">
              <a:spLocks noChangeArrowheads="1"/>
            </p:cNvSpPr>
            <p:nvPr/>
          </p:nvSpPr>
          <p:spPr bwMode="auto">
            <a:xfrm>
              <a:off x="15240000" y="10938933"/>
              <a:ext cx="3124200" cy="5847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lgn="ctr"/>
              <a:r>
                <a:rPr lang="en-US" sz="1600" b="1">
                  <a:latin typeface="Marion Regular"/>
                  <a:cs typeface="Marion Regular"/>
                </a:rPr>
                <a:t>I would recommend this program to other childcare providers.</a:t>
              </a:r>
            </a:p>
          </p:txBody>
        </p:sp>
        <p:grpSp>
          <p:nvGrpSpPr>
            <p:cNvPr id="15" name="Group 40"/>
            <p:cNvGrpSpPr>
              <a:grpSpLocks/>
            </p:cNvGrpSpPr>
            <p:nvPr/>
          </p:nvGrpSpPr>
          <p:grpSpPr bwMode="auto">
            <a:xfrm>
              <a:off x="14249400" y="13606046"/>
              <a:ext cx="5105400" cy="567154"/>
              <a:chOff x="17221200" y="12649200"/>
              <a:chExt cx="5105400" cy="567154"/>
            </a:xfrm>
          </p:grpSpPr>
          <p:sp>
            <p:nvSpPr>
              <p:cNvPr id="16" name="TextBox 41"/>
              <p:cNvSpPr txBox="1">
                <a:spLocks noChangeArrowheads="1"/>
              </p:cNvSpPr>
              <p:nvPr/>
            </p:nvSpPr>
            <p:spPr bwMode="auto">
              <a:xfrm>
                <a:off x="17221200" y="12877800"/>
                <a:ext cx="5105400"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lgn="ctr"/>
                <a:r>
                  <a:rPr lang="en-US" sz="1600">
                    <a:latin typeface="Marion Regular"/>
                    <a:cs typeface="Marion Regular"/>
                  </a:rPr>
                  <a:t>Disagree	Neutral	Agree</a:t>
                </a:r>
              </a:p>
            </p:txBody>
          </p:sp>
          <p:sp>
            <p:nvSpPr>
              <p:cNvPr id="17" name="Rectangle 42"/>
              <p:cNvSpPr>
                <a:spLocks noChangeArrowheads="1"/>
              </p:cNvSpPr>
              <p:nvPr/>
            </p:nvSpPr>
            <p:spPr bwMode="auto">
              <a:xfrm>
                <a:off x="20574000" y="12649200"/>
                <a:ext cx="228600" cy="228600"/>
              </a:xfrm>
              <a:prstGeom prst="rect">
                <a:avLst/>
              </a:prstGeom>
              <a:solidFill>
                <a:srgbClr val="EC7E3B"/>
              </a:solidFill>
              <a:ln w="9525">
                <a:solidFill>
                  <a:schemeClr val="tx1"/>
                </a:solidFill>
                <a:round/>
                <a:headEnd/>
                <a:tailEnd/>
              </a:ln>
            </p:spPr>
            <p:txBody>
              <a:bodyPr/>
              <a:lstStyle/>
              <a:p>
                <a:endParaRPr lang="en-US">
                  <a:latin typeface="Marion Regular"/>
                  <a:cs typeface="Marion Regular"/>
                </a:endParaRPr>
              </a:p>
            </p:txBody>
          </p:sp>
          <p:sp>
            <p:nvSpPr>
              <p:cNvPr id="18" name="Rectangle 43"/>
              <p:cNvSpPr>
                <a:spLocks noChangeArrowheads="1"/>
              </p:cNvSpPr>
              <p:nvPr/>
            </p:nvSpPr>
            <p:spPr bwMode="auto">
              <a:xfrm>
                <a:off x="19659600" y="12649200"/>
                <a:ext cx="228600" cy="228600"/>
              </a:xfrm>
              <a:prstGeom prst="rect">
                <a:avLst/>
              </a:prstGeom>
              <a:solidFill>
                <a:srgbClr val="AB393D"/>
              </a:solidFill>
              <a:ln w="9525">
                <a:solidFill>
                  <a:schemeClr val="tx1"/>
                </a:solidFill>
                <a:round/>
                <a:headEnd/>
                <a:tailEnd/>
              </a:ln>
            </p:spPr>
            <p:txBody>
              <a:bodyPr/>
              <a:lstStyle/>
              <a:p>
                <a:endParaRPr lang="en-US">
                  <a:latin typeface="Marion Regular"/>
                  <a:cs typeface="Marion Regular"/>
                </a:endParaRPr>
              </a:p>
            </p:txBody>
          </p:sp>
          <p:sp>
            <p:nvSpPr>
              <p:cNvPr id="19" name="Rectangle 44"/>
              <p:cNvSpPr>
                <a:spLocks noChangeArrowheads="1"/>
              </p:cNvSpPr>
              <p:nvPr/>
            </p:nvSpPr>
            <p:spPr bwMode="auto">
              <a:xfrm>
                <a:off x="18897600" y="12649200"/>
                <a:ext cx="228600" cy="228600"/>
              </a:xfrm>
              <a:prstGeom prst="rect">
                <a:avLst/>
              </a:prstGeom>
              <a:solidFill>
                <a:srgbClr val="406DAC"/>
              </a:solidFill>
              <a:ln w="9525">
                <a:solidFill>
                  <a:schemeClr val="tx1"/>
                </a:solidFill>
                <a:round/>
                <a:headEnd/>
                <a:tailEnd/>
              </a:ln>
            </p:spPr>
            <p:txBody>
              <a:bodyPr/>
              <a:lstStyle/>
              <a:p>
                <a:endParaRPr lang="en-US">
                  <a:latin typeface="Marion Regular"/>
                  <a:cs typeface="Marion Regular"/>
                </a:endParaRPr>
              </a:p>
            </p:txBody>
          </p:sp>
        </p:grpSp>
      </p:grpSp>
      <p:grpSp>
        <p:nvGrpSpPr>
          <p:cNvPr id="24" name="Group 11"/>
          <p:cNvGrpSpPr>
            <a:grpSpLocks/>
          </p:cNvGrpSpPr>
          <p:nvPr/>
        </p:nvGrpSpPr>
        <p:grpSpPr bwMode="auto">
          <a:xfrm>
            <a:off x="13512800" y="12877800"/>
            <a:ext cx="12903200" cy="3276600"/>
            <a:chOff x="9677400" y="10896600"/>
            <a:chExt cx="9677400" cy="3276600"/>
          </a:xfrm>
        </p:grpSpPr>
        <p:pic>
          <p:nvPicPr>
            <p:cNvPr id="25" name="Chart 1"/>
            <p:cNvPicPr>
              <a:picLocks noChangeAspect="1" noChangeArrowheads="1"/>
            </p:cNvPicPr>
            <p:nvPr/>
          </p:nvPicPr>
          <p:blipFill>
            <a:blip r:embed="rId3">
              <a:extLst>
                <a:ext uri="{28A0092B-C50C-407E-A947-70E740481C1C}">
                  <a14:useLocalDpi xmlns:a14="http://schemas.microsoft.com/office/drawing/2010/main" val="0"/>
                </a:ext>
              </a:extLst>
            </a:blip>
            <a:srcRect l="19160" t="20053" r="18739" b="13506"/>
            <a:stretch>
              <a:fillRect/>
            </a:stretch>
          </p:blipFill>
          <p:spPr bwMode="auto">
            <a:xfrm>
              <a:off x="10820400" y="11582400"/>
              <a:ext cx="2963333" cy="1879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6" name="TextBox 7"/>
            <p:cNvSpPr txBox="1">
              <a:spLocks noChangeArrowheads="1"/>
            </p:cNvSpPr>
            <p:nvPr/>
          </p:nvSpPr>
          <p:spPr bwMode="auto">
            <a:xfrm>
              <a:off x="9906000" y="10896600"/>
              <a:ext cx="4800600" cy="5847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lgn="ctr"/>
              <a:r>
                <a:rPr lang="en-US" sz="1600" b="1" dirty="0">
                  <a:latin typeface="Marion Regular"/>
                  <a:cs typeface="Marion Regular"/>
                </a:rPr>
                <a:t>The interactive storyline was a helpful way to learn about my responsibilities as a mandated reporter.</a:t>
              </a:r>
            </a:p>
          </p:txBody>
        </p:sp>
        <p:grpSp>
          <p:nvGrpSpPr>
            <p:cNvPr id="27" name="Group 9"/>
            <p:cNvGrpSpPr>
              <a:grpSpLocks/>
            </p:cNvGrpSpPr>
            <p:nvPr/>
          </p:nvGrpSpPr>
          <p:grpSpPr bwMode="auto">
            <a:xfrm>
              <a:off x="9677400" y="13606046"/>
              <a:ext cx="5105400" cy="567154"/>
              <a:chOff x="17221200" y="12649200"/>
              <a:chExt cx="5105400" cy="567154"/>
            </a:xfrm>
          </p:grpSpPr>
          <p:sp>
            <p:nvSpPr>
              <p:cNvPr id="35" name="TextBox 31"/>
              <p:cNvSpPr txBox="1">
                <a:spLocks noChangeArrowheads="1"/>
              </p:cNvSpPr>
              <p:nvPr/>
            </p:nvSpPr>
            <p:spPr bwMode="auto">
              <a:xfrm>
                <a:off x="17221200" y="12877800"/>
                <a:ext cx="5105400"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lgn="ctr"/>
                <a:r>
                  <a:rPr lang="en-US" sz="1600">
                    <a:latin typeface="Marion Regular"/>
                    <a:cs typeface="Marion Regular"/>
                  </a:rPr>
                  <a:t>Disagree	Neutral	Agree</a:t>
                </a:r>
              </a:p>
            </p:txBody>
          </p:sp>
          <p:sp>
            <p:nvSpPr>
              <p:cNvPr id="36" name="Rectangle 33"/>
              <p:cNvSpPr>
                <a:spLocks noChangeArrowheads="1"/>
              </p:cNvSpPr>
              <p:nvPr/>
            </p:nvSpPr>
            <p:spPr bwMode="auto">
              <a:xfrm>
                <a:off x="20574000" y="12649200"/>
                <a:ext cx="228600" cy="228600"/>
              </a:xfrm>
              <a:prstGeom prst="rect">
                <a:avLst/>
              </a:prstGeom>
              <a:solidFill>
                <a:srgbClr val="EC7E3B"/>
              </a:solidFill>
              <a:ln w="9525">
                <a:solidFill>
                  <a:schemeClr val="tx1"/>
                </a:solidFill>
                <a:round/>
                <a:headEnd/>
                <a:tailEnd/>
              </a:ln>
            </p:spPr>
            <p:txBody>
              <a:bodyPr/>
              <a:lstStyle/>
              <a:p>
                <a:endParaRPr lang="en-US">
                  <a:latin typeface="Marion Regular"/>
                  <a:cs typeface="Marion Regular"/>
                </a:endParaRPr>
              </a:p>
            </p:txBody>
          </p:sp>
          <p:sp>
            <p:nvSpPr>
              <p:cNvPr id="37" name="Rectangle 34"/>
              <p:cNvSpPr>
                <a:spLocks noChangeArrowheads="1"/>
              </p:cNvSpPr>
              <p:nvPr/>
            </p:nvSpPr>
            <p:spPr bwMode="auto">
              <a:xfrm>
                <a:off x="19659600" y="12649200"/>
                <a:ext cx="228600" cy="228600"/>
              </a:xfrm>
              <a:prstGeom prst="rect">
                <a:avLst/>
              </a:prstGeom>
              <a:solidFill>
                <a:srgbClr val="AB393D"/>
              </a:solidFill>
              <a:ln w="9525">
                <a:solidFill>
                  <a:schemeClr val="tx1"/>
                </a:solidFill>
                <a:round/>
                <a:headEnd/>
                <a:tailEnd/>
              </a:ln>
            </p:spPr>
            <p:txBody>
              <a:bodyPr/>
              <a:lstStyle/>
              <a:p>
                <a:endParaRPr lang="en-US">
                  <a:latin typeface="Marion Regular"/>
                  <a:cs typeface="Marion Regular"/>
                </a:endParaRPr>
              </a:p>
            </p:txBody>
          </p:sp>
          <p:sp>
            <p:nvSpPr>
              <p:cNvPr id="38" name="Rectangle 35"/>
              <p:cNvSpPr>
                <a:spLocks noChangeArrowheads="1"/>
              </p:cNvSpPr>
              <p:nvPr/>
            </p:nvSpPr>
            <p:spPr bwMode="auto">
              <a:xfrm>
                <a:off x="18897600" y="12649200"/>
                <a:ext cx="228600" cy="228600"/>
              </a:xfrm>
              <a:prstGeom prst="rect">
                <a:avLst/>
              </a:prstGeom>
              <a:solidFill>
                <a:srgbClr val="406DAC"/>
              </a:solidFill>
              <a:ln w="9525">
                <a:solidFill>
                  <a:schemeClr val="tx1"/>
                </a:solidFill>
                <a:round/>
                <a:headEnd/>
                <a:tailEnd/>
              </a:ln>
            </p:spPr>
            <p:txBody>
              <a:bodyPr/>
              <a:lstStyle/>
              <a:p>
                <a:endParaRPr lang="en-US">
                  <a:latin typeface="Marion Regular"/>
                  <a:cs typeface="Marion Regular"/>
                </a:endParaRPr>
              </a:p>
            </p:txBody>
          </p:sp>
        </p:grpSp>
        <p:pic>
          <p:nvPicPr>
            <p:cNvPr id="28" name="Chart 1"/>
            <p:cNvPicPr>
              <a:picLocks noChangeAspect="1" noChangeArrowheads="1"/>
            </p:cNvPicPr>
            <p:nvPr/>
          </p:nvPicPr>
          <p:blipFill>
            <a:blip r:embed="rId4">
              <a:extLst>
                <a:ext uri="{28A0092B-C50C-407E-A947-70E740481C1C}">
                  <a14:useLocalDpi xmlns:a14="http://schemas.microsoft.com/office/drawing/2010/main" val="0"/>
                </a:ext>
              </a:extLst>
            </a:blip>
            <a:srcRect l="22707" t="19769" r="20290" b="14960"/>
            <a:stretch>
              <a:fillRect/>
            </a:stretch>
          </p:blipFill>
          <p:spPr bwMode="auto">
            <a:xfrm>
              <a:off x="15316200" y="11624733"/>
              <a:ext cx="2997200" cy="176106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9" name="TextBox 39"/>
            <p:cNvSpPr txBox="1">
              <a:spLocks noChangeArrowheads="1"/>
            </p:cNvSpPr>
            <p:nvPr/>
          </p:nvSpPr>
          <p:spPr bwMode="auto">
            <a:xfrm>
              <a:off x="15240000" y="10938933"/>
              <a:ext cx="3124200" cy="5847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lgn="ctr"/>
              <a:r>
                <a:rPr lang="en-US" sz="1600" b="1">
                  <a:latin typeface="Marion Regular"/>
                  <a:cs typeface="Marion Regular"/>
                </a:rPr>
                <a:t>I would recommend this program to other childcare providers.</a:t>
              </a:r>
            </a:p>
          </p:txBody>
        </p:sp>
        <p:grpSp>
          <p:nvGrpSpPr>
            <p:cNvPr id="30" name="Group 40"/>
            <p:cNvGrpSpPr>
              <a:grpSpLocks/>
            </p:cNvGrpSpPr>
            <p:nvPr/>
          </p:nvGrpSpPr>
          <p:grpSpPr bwMode="auto">
            <a:xfrm>
              <a:off x="14249400" y="13606046"/>
              <a:ext cx="5105400" cy="567154"/>
              <a:chOff x="17221200" y="12649200"/>
              <a:chExt cx="5105400" cy="567154"/>
            </a:xfrm>
          </p:grpSpPr>
          <p:sp>
            <p:nvSpPr>
              <p:cNvPr id="31" name="TextBox 41"/>
              <p:cNvSpPr txBox="1">
                <a:spLocks noChangeArrowheads="1"/>
              </p:cNvSpPr>
              <p:nvPr/>
            </p:nvSpPr>
            <p:spPr bwMode="auto">
              <a:xfrm>
                <a:off x="17221200" y="12877800"/>
                <a:ext cx="5105400"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lgn="ctr"/>
                <a:r>
                  <a:rPr lang="en-US" sz="1600">
                    <a:latin typeface="Marion Regular"/>
                    <a:cs typeface="Marion Regular"/>
                  </a:rPr>
                  <a:t>Disagree	Neutral	Agree</a:t>
                </a:r>
              </a:p>
            </p:txBody>
          </p:sp>
          <p:sp>
            <p:nvSpPr>
              <p:cNvPr id="32" name="Rectangle 42"/>
              <p:cNvSpPr>
                <a:spLocks noChangeArrowheads="1"/>
              </p:cNvSpPr>
              <p:nvPr/>
            </p:nvSpPr>
            <p:spPr bwMode="auto">
              <a:xfrm>
                <a:off x="20574000" y="12649200"/>
                <a:ext cx="228600" cy="228600"/>
              </a:xfrm>
              <a:prstGeom prst="rect">
                <a:avLst/>
              </a:prstGeom>
              <a:solidFill>
                <a:srgbClr val="EC7E3B"/>
              </a:solidFill>
              <a:ln w="9525">
                <a:solidFill>
                  <a:schemeClr val="tx1"/>
                </a:solidFill>
                <a:round/>
                <a:headEnd/>
                <a:tailEnd/>
              </a:ln>
            </p:spPr>
            <p:txBody>
              <a:bodyPr/>
              <a:lstStyle/>
              <a:p>
                <a:endParaRPr lang="en-US">
                  <a:latin typeface="Marion Regular"/>
                  <a:cs typeface="Marion Regular"/>
                </a:endParaRPr>
              </a:p>
            </p:txBody>
          </p:sp>
          <p:sp>
            <p:nvSpPr>
              <p:cNvPr id="33" name="Rectangle 43"/>
              <p:cNvSpPr>
                <a:spLocks noChangeArrowheads="1"/>
              </p:cNvSpPr>
              <p:nvPr/>
            </p:nvSpPr>
            <p:spPr bwMode="auto">
              <a:xfrm>
                <a:off x="19659600" y="12649200"/>
                <a:ext cx="228600" cy="228600"/>
              </a:xfrm>
              <a:prstGeom prst="rect">
                <a:avLst/>
              </a:prstGeom>
              <a:solidFill>
                <a:srgbClr val="AB393D"/>
              </a:solidFill>
              <a:ln w="9525">
                <a:solidFill>
                  <a:schemeClr val="tx1"/>
                </a:solidFill>
                <a:round/>
                <a:headEnd/>
                <a:tailEnd/>
              </a:ln>
            </p:spPr>
            <p:txBody>
              <a:bodyPr/>
              <a:lstStyle/>
              <a:p>
                <a:endParaRPr lang="en-US">
                  <a:latin typeface="Marion Regular"/>
                  <a:cs typeface="Marion Regular"/>
                </a:endParaRPr>
              </a:p>
            </p:txBody>
          </p:sp>
          <p:sp>
            <p:nvSpPr>
              <p:cNvPr id="34" name="Rectangle 44"/>
              <p:cNvSpPr>
                <a:spLocks noChangeArrowheads="1"/>
              </p:cNvSpPr>
              <p:nvPr/>
            </p:nvSpPr>
            <p:spPr bwMode="auto">
              <a:xfrm>
                <a:off x="18897600" y="12649200"/>
                <a:ext cx="228600" cy="228600"/>
              </a:xfrm>
              <a:prstGeom prst="rect">
                <a:avLst/>
              </a:prstGeom>
              <a:solidFill>
                <a:srgbClr val="406DAC"/>
              </a:solidFill>
              <a:ln w="9525">
                <a:solidFill>
                  <a:schemeClr val="tx1"/>
                </a:solidFill>
                <a:round/>
                <a:headEnd/>
                <a:tailEnd/>
              </a:ln>
            </p:spPr>
            <p:txBody>
              <a:bodyPr/>
              <a:lstStyle/>
              <a:p>
                <a:endParaRPr lang="en-US">
                  <a:latin typeface="Marion Regular"/>
                  <a:cs typeface="Marion Regular"/>
                </a:endParaRPr>
              </a:p>
            </p:txBody>
          </p:sp>
        </p:grpSp>
      </p:grpSp>
      <p:pic>
        <p:nvPicPr>
          <p:cNvPr id="39" name="Chart 1"/>
          <p:cNvPicPr>
            <a:picLocks noChangeAspect="1" noChangeArrowheads="1"/>
          </p:cNvPicPr>
          <p:nvPr/>
        </p:nvPicPr>
        <p:blipFill>
          <a:blip r:embed="rId3">
            <a:extLst>
              <a:ext uri="{28A0092B-C50C-407E-A947-70E740481C1C}">
                <a14:useLocalDpi xmlns:a14="http://schemas.microsoft.com/office/drawing/2010/main" val="0"/>
              </a:ext>
            </a:extLst>
          </a:blip>
          <a:srcRect l="19160" t="20053" r="18739" b="13506"/>
          <a:stretch>
            <a:fillRect/>
          </a:stretch>
        </p:blipFill>
        <p:spPr bwMode="auto">
          <a:xfrm>
            <a:off x="15240001" y="13716000"/>
            <a:ext cx="3951111" cy="1879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41" name="Chart 1"/>
          <p:cNvPicPr>
            <a:picLocks noChangeAspect="1" noChangeArrowheads="1"/>
          </p:cNvPicPr>
          <p:nvPr/>
        </p:nvPicPr>
        <p:blipFill>
          <a:blip r:embed="rId3">
            <a:extLst>
              <a:ext uri="{28A0092B-C50C-407E-A947-70E740481C1C}">
                <a14:useLocalDpi xmlns:a14="http://schemas.microsoft.com/office/drawing/2010/main" val="0"/>
              </a:ext>
            </a:extLst>
          </a:blip>
          <a:srcRect l="19160" t="20053" r="18739" b="13506"/>
          <a:stretch>
            <a:fillRect/>
          </a:stretch>
        </p:blipFill>
        <p:spPr bwMode="auto">
          <a:xfrm>
            <a:off x="15443201" y="13868400"/>
            <a:ext cx="3951111" cy="1879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4" name="Rectangle 33"/>
          <p:cNvSpPr>
            <a:spLocks noChangeArrowheads="1"/>
          </p:cNvSpPr>
          <p:nvPr/>
        </p:nvSpPr>
        <p:spPr bwMode="auto">
          <a:xfrm>
            <a:off x="18186400" y="15739646"/>
            <a:ext cx="304800" cy="228600"/>
          </a:xfrm>
          <a:prstGeom prst="rect">
            <a:avLst/>
          </a:prstGeom>
          <a:solidFill>
            <a:srgbClr val="EC7E3B"/>
          </a:solidFill>
          <a:ln w="9525">
            <a:solidFill>
              <a:schemeClr val="tx1"/>
            </a:solidFill>
            <a:round/>
            <a:headEnd/>
            <a:tailEnd/>
          </a:ln>
        </p:spPr>
        <p:txBody>
          <a:bodyPr/>
          <a:lstStyle/>
          <a:p>
            <a:endParaRPr lang="en-US">
              <a:latin typeface="Marion Regular"/>
              <a:cs typeface="Marion Regular"/>
            </a:endParaRPr>
          </a:p>
        </p:txBody>
      </p:sp>
      <p:sp>
        <p:nvSpPr>
          <p:cNvPr id="45" name="Rectangle 34"/>
          <p:cNvSpPr>
            <a:spLocks noChangeArrowheads="1"/>
          </p:cNvSpPr>
          <p:nvPr/>
        </p:nvSpPr>
        <p:spPr bwMode="auto">
          <a:xfrm>
            <a:off x="16967200" y="15739646"/>
            <a:ext cx="304800" cy="228600"/>
          </a:xfrm>
          <a:prstGeom prst="rect">
            <a:avLst/>
          </a:prstGeom>
          <a:solidFill>
            <a:srgbClr val="AB393D"/>
          </a:solidFill>
          <a:ln w="9525">
            <a:solidFill>
              <a:schemeClr val="tx1"/>
            </a:solidFill>
            <a:round/>
            <a:headEnd/>
            <a:tailEnd/>
          </a:ln>
        </p:spPr>
        <p:txBody>
          <a:bodyPr/>
          <a:lstStyle/>
          <a:p>
            <a:endParaRPr lang="en-US">
              <a:latin typeface="Marion Regular"/>
              <a:cs typeface="Marion Regular"/>
            </a:endParaRPr>
          </a:p>
        </p:txBody>
      </p:sp>
      <p:sp>
        <p:nvSpPr>
          <p:cNvPr id="46" name="Rectangle 35"/>
          <p:cNvSpPr>
            <a:spLocks noChangeArrowheads="1"/>
          </p:cNvSpPr>
          <p:nvPr/>
        </p:nvSpPr>
        <p:spPr bwMode="auto">
          <a:xfrm>
            <a:off x="15951200" y="15739646"/>
            <a:ext cx="304800" cy="228600"/>
          </a:xfrm>
          <a:prstGeom prst="rect">
            <a:avLst/>
          </a:prstGeom>
          <a:solidFill>
            <a:srgbClr val="406DAC"/>
          </a:solidFill>
          <a:ln w="9525">
            <a:solidFill>
              <a:schemeClr val="tx1"/>
            </a:solidFill>
            <a:round/>
            <a:headEnd/>
            <a:tailEnd/>
          </a:ln>
        </p:spPr>
        <p:txBody>
          <a:bodyPr/>
          <a:lstStyle/>
          <a:p>
            <a:endParaRPr lang="en-US">
              <a:latin typeface="Marion Regular"/>
              <a:cs typeface="Marion Regular"/>
            </a:endParaRPr>
          </a:p>
        </p:txBody>
      </p:sp>
      <p:sp>
        <p:nvSpPr>
          <p:cNvPr id="47" name="Rectangle 33"/>
          <p:cNvSpPr>
            <a:spLocks noChangeArrowheads="1"/>
          </p:cNvSpPr>
          <p:nvPr/>
        </p:nvSpPr>
        <p:spPr bwMode="auto">
          <a:xfrm>
            <a:off x="18389600" y="15892046"/>
            <a:ext cx="304800" cy="228600"/>
          </a:xfrm>
          <a:prstGeom prst="rect">
            <a:avLst/>
          </a:prstGeom>
          <a:solidFill>
            <a:srgbClr val="EC7E3B"/>
          </a:solidFill>
          <a:ln w="9525">
            <a:solidFill>
              <a:schemeClr val="tx1"/>
            </a:solidFill>
            <a:round/>
            <a:headEnd/>
            <a:tailEnd/>
          </a:ln>
        </p:spPr>
        <p:txBody>
          <a:bodyPr/>
          <a:lstStyle/>
          <a:p>
            <a:endParaRPr lang="en-US">
              <a:latin typeface="Marion Regular"/>
              <a:cs typeface="Marion Regular"/>
            </a:endParaRPr>
          </a:p>
        </p:txBody>
      </p:sp>
      <p:sp>
        <p:nvSpPr>
          <p:cNvPr id="48" name="Rectangle 35"/>
          <p:cNvSpPr>
            <a:spLocks noChangeArrowheads="1"/>
          </p:cNvSpPr>
          <p:nvPr/>
        </p:nvSpPr>
        <p:spPr bwMode="auto">
          <a:xfrm>
            <a:off x="16154400" y="15892046"/>
            <a:ext cx="304800" cy="228600"/>
          </a:xfrm>
          <a:prstGeom prst="rect">
            <a:avLst/>
          </a:prstGeom>
          <a:solidFill>
            <a:srgbClr val="406DAC"/>
          </a:solidFill>
          <a:ln w="9525">
            <a:solidFill>
              <a:schemeClr val="tx1"/>
            </a:solidFill>
            <a:round/>
            <a:headEnd/>
            <a:tailEnd/>
          </a:ln>
        </p:spPr>
        <p:txBody>
          <a:bodyPr/>
          <a:lstStyle/>
          <a:p>
            <a:endParaRPr lang="en-US">
              <a:latin typeface="Marion Regular"/>
              <a:cs typeface="Marion Regular"/>
            </a:endParaRPr>
          </a:p>
        </p:txBody>
      </p:sp>
      <p:sp>
        <p:nvSpPr>
          <p:cNvPr id="43" name="Right Arrow 3"/>
          <p:cNvSpPr>
            <a:spLocks noChangeArrowheads="1"/>
          </p:cNvSpPr>
          <p:nvPr/>
        </p:nvSpPr>
        <p:spPr bwMode="auto">
          <a:xfrm>
            <a:off x="19913600" y="10287000"/>
            <a:ext cx="406400" cy="76200"/>
          </a:xfrm>
          <a:prstGeom prst="rightArrow">
            <a:avLst>
              <a:gd name="adj1" fmla="val 50000"/>
              <a:gd name="adj2" fmla="val 50000"/>
            </a:avLst>
          </a:prstGeom>
          <a:solidFill>
            <a:srgbClr val="800000"/>
          </a:solidFill>
          <a:ln w="9525">
            <a:solidFill>
              <a:srgbClr val="800000"/>
            </a:solidFill>
            <a:round/>
            <a:headEnd/>
            <a:tailEnd/>
          </a:ln>
        </p:spPr>
        <p:txBody>
          <a:bodyPr/>
          <a:lstStyle/>
          <a:p>
            <a:endParaRPr lang="en-US">
              <a:latin typeface="Marion Regular"/>
              <a:cs typeface="Marion Regular"/>
            </a:endParaRPr>
          </a:p>
        </p:txBody>
      </p:sp>
      <p:sp>
        <p:nvSpPr>
          <p:cNvPr id="49" name="Title 1"/>
          <p:cNvSpPr>
            <a:spLocks noGrp="1"/>
          </p:cNvSpPr>
          <p:nvPr>
            <p:ph type="title"/>
          </p:nvPr>
        </p:nvSpPr>
        <p:spPr>
          <a:xfrm>
            <a:off x="642845" y="394478"/>
            <a:ext cx="11785600" cy="1477962"/>
          </a:xfrm>
        </p:spPr>
        <p:txBody>
          <a:bodyPr/>
          <a:lstStyle/>
          <a:p>
            <a:pPr>
              <a:spcAft>
                <a:spcPts val="600"/>
              </a:spcAft>
            </a:pPr>
            <a:r>
              <a:rPr lang="en-US" b="1" spc="200" dirty="0" smtClean="0">
                <a:solidFill>
                  <a:srgbClr val="800000"/>
                </a:solidFill>
                <a:latin typeface="Marion Regular"/>
                <a:cs typeface="Marion Regular"/>
              </a:rPr>
              <a:t>Knowledge</a:t>
            </a:r>
            <a:r>
              <a:rPr lang="en-US" cap="small" dirty="0">
                <a:effectLst>
                  <a:outerShdw blurRad="38100" dist="38100" dir="2700000" algn="tl">
                    <a:srgbClr val="000000">
                      <a:alpha val="43137"/>
                    </a:srgbClr>
                  </a:outerShdw>
                </a:effectLst>
                <a:latin typeface="Marion Regular"/>
                <a:cs typeface="Marion Regular"/>
              </a:rPr>
              <a:t> </a:t>
            </a:r>
            <a:r>
              <a:rPr lang="en-US" sz="3200" cap="small" dirty="0" smtClean="0">
                <a:solidFill>
                  <a:schemeClr val="accent1">
                    <a:lumMod val="75000"/>
                  </a:schemeClr>
                </a:solidFill>
                <a:latin typeface="Marion Regular"/>
                <a:cs typeface="Marion Regular"/>
              </a:rPr>
              <a:t>(Scale = 0-21)</a:t>
            </a:r>
            <a:endParaRPr lang="en-US" sz="3200" dirty="0">
              <a:solidFill>
                <a:schemeClr val="accent1">
                  <a:lumMod val="75000"/>
                </a:schemeClr>
              </a:solidFill>
              <a:latin typeface="Marion Regular"/>
              <a:cs typeface="Marion Regular"/>
            </a:endParaRPr>
          </a:p>
        </p:txBody>
      </p:sp>
      <p:graphicFrame>
        <p:nvGraphicFramePr>
          <p:cNvPr id="2" name="Table 1"/>
          <p:cNvGraphicFramePr>
            <a:graphicFrameLocks noGrp="1"/>
          </p:cNvGraphicFramePr>
          <p:nvPr>
            <p:extLst>
              <p:ext uri="{D42A27DB-BD31-4B8C-83A1-F6EECF244321}">
                <p14:modId xmlns:p14="http://schemas.microsoft.com/office/powerpoint/2010/main" val="1643869181"/>
              </p:ext>
            </p:extLst>
          </p:nvPr>
        </p:nvGraphicFramePr>
        <p:xfrm>
          <a:off x="609601" y="2438400"/>
          <a:ext cx="10871201" cy="2583179"/>
        </p:xfrm>
        <a:graphic>
          <a:graphicData uri="http://schemas.openxmlformats.org/drawingml/2006/table">
            <a:tbl>
              <a:tblPr firstRow="1" bandRow="1">
                <a:tableStyleId>{9D7B26C5-4107-4FEC-AEDC-1716B250A1EF}</a:tableStyleId>
              </a:tblPr>
              <a:tblGrid>
                <a:gridCol w="2954131"/>
                <a:gridCol w="1654313"/>
                <a:gridCol w="1654313"/>
                <a:gridCol w="2008809"/>
                <a:gridCol w="2599635"/>
              </a:tblGrid>
              <a:tr h="819150">
                <a:tc>
                  <a:txBody>
                    <a:bodyPr/>
                    <a:lstStyle/>
                    <a:p>
                      <a:r>
                        <a:rPr lang="en-US" sz="2800" b="0" i="0" cap="small" dirty="0" smtClean="0">
                          <a:solidFill>
                            <a:srgbClr val="800000"/>
                          </a:solidFill>
                          <a:latin typeface="Marion Regular"/>
                          <a:cs typeface="Marion Regular"/>
                        </a:rPr>
                        <a:t>Knowledge</a:t>
                      </a:r>
                      <a:endParaRPr lang="en-US" sz="2800" b="0" i="0" cap="small" dirty="0">
                        <a:solidFill>
                          <a:srgbClr val="800000"/>
                        </a:solidFill>
                        <a:latin typeface="Marion Regular"/>
                        <a:cs typeface="Marion Regular"/>
                      </a:endParaRPr>
                    </a:p>
                  </a:txBody>
                  <a:tcPr marL="121920" marR="121920" anchor="ctr"/>
                </a:tc>
                <a:tc>
                  <a:txBody>
                    <a:bodyPr/>
                    <a:lstStyle/>
                    <a:p>
                      <a:pPr algn="ctr"/>
                      <a:r>
                        <a:rPr lang="en-US" sz="2800" b="0" i="0" dirty="0" smtClean="0">
                          <a:solidFill>
                            <a:srgbClr val="2E75B6"/>
                          </a:solidFill>
                          <a:latin typeface="Marion Regular"/>
                          <a:cs typeface="Marion Regular"/>
                        </a:rPr>
                        <a:t>Pre</a:t>
                      </a:r>
                      <a:endParaRPr lang="en-US" sz="2800" b="0" i="0" dirty="0">
                        <a:solidFill>
                          <a:srgbClr val="2E75B6"/>
                        </a:solidFill>
                        <a:latin typeface="Marion Regular"/>
                        <a:cs typeface="Marion Regular"/>
                      </a:endParaRPr>
                    </a:p>
                  </a:txBody>
                  <a:tcPr marL="121920" marR="121920" anchor="ctr"/>
                </a:tc>
                <a:tc>
                  <a:txBody>
                    <a:bodyPr/>
                    <a:lstStyle/>
                    <a:p>
                      <a:pPr algn="ctr"/>
                      <a:r>
                        <a:rPr lang="en-US" sz="2800" b="0" i="0" dirty="0" smtClean="0">
                          <a:solidFill>
                            <a:srgbClr val="2E75B6"/>
                          </a:solidFill>
                          <a:latin typeface="Marion Regular"/>
                          <a:cs typeface="Marion Regular"/>
                        </a:rPr>
                        <a:t>Post</a:t>
                      </a:r>
                      <a:endParaRPr lang="en-US" sz="2800" b="0" i="0" dirty="0">
                        <a:solidFill>
                          <a:srgbClr val="2E75B6"/>
                        </a:solidFill>
                        <a:latin typeface="Marion Regular"/>
                        <a:cs typeface="Marion Regular"/>
                      </a:endParaRPr>
                    </a:p>
                  </a:txBody>
                  <a:tcPr marL="121920" marR="121920" anchor="ctr"/>
                </a:tc>
                <a:tc>
                  <a:txBody>
                    <a:bodyPr/>
                    <a:lstStyle/>
                    <a:p>
                      <a:pPr algn="ctr"/>
                      <a:r>
                        <a:rPr lang="en-US" sz="2800" b="0" i="0" dirty="0" smtClean="0">
                          <a:solidFill>
                            <a:srgbClr val="2E75B6"/>
                          </a:solidFill>
                          <a:latin typeface="Marion Regular"/>
                          <a:cs typeface="Marion Regular"/>
                        </a:rPr>
                        <a:t>Follow-up</a:t>
                      </a:r>
                      <a:endParaRPr lang="en-US" sz="2800" b="0" i="0" dirty="0">
                        <a:solidFill>
                          <a:srgbClr val="2E75B6"/>
                        </a:solidFill>
                        <a:latin typeface="Marion Regular"/>
                        <a:cs typeface="Marion Regular"/>
                      </a:endParaRPr>
                    </a:p>
                  </a:txBody>
                  <a:tcPr marL="121920" marR="121920" anchor="ctr"/>
                </a:tc>
                <a:tc>
                  <a:txBody>
                    <a:bodyPr/>
                    <a:lstStyle/>
                    <a:p>
                      <a:pPr algn="ctr"/>
                      <a:r>
                        <a:rPr lang="en-US" sz="2800" b="0" i="0" dirty="0" smtClean="0">
                          <a:solidFill>
                            <a:srgbClr val="2E75B6"/>
                          </a:solidFill>
                          <a:latin typeface="Marion Regular"/>
                          <a:cs typeface="Marion Regular"/>
                        </a:rPr>
                        <a:t>Statistically</a:t>
                      </a:r>
                      <a:r>
                        <a:rPr lang="en-US" sz="2800" b="0" i="0" baseline="0" dirty="0" smtClean="0">
                          <a:solidFill>
                            <a:srgbClr val="2E75B6"/>
                          </a:solidFill>
                          <a:latin typeface="Marion Regular"/>
                          <a:cs typeface="Marion Regular"/>
                        </a:rPr>
                        <a:t> significant</a:t>
                      </a:r>
                      <a:endParaRPr lang="en-US" sz="2800" b="0" i="0" dirty="0">
                        <a:solidFill>
                          <a:srgbClr val="2E75B6"/>
                        </a:solidFill>
                        <a:latin typeface="Marion Regular"/>
                        <a:cs typeface="Marion Regular"/>
                      </a:endParaRPr>
                    </a:p>
                  </a:txBody>
                  <a:tcPr marL="121920" marR="121920" anchor="ctr"/>
                </a:tc>
              </a:tr>
              <a:tr h="819150">
                <a:tc>
                  <a:txBody>
                    <a:bodyPr/>
                    <a:lstStyle/>
                    <a:p>
                      <a:r>
                        <a:rPr lang="en-US" sz="2800" b="0" i="0" dirty="0" smtClean="0">
                          <a:solidFill>
                            <a:srgbClr val="2E75B6"/>
                          </a:solidFill>
                          <a:latin typeface="Marion Regular"/>
                          <a:cs typeface="Marion Regular"/>
                        </a:rPr>
                        <a:t>Control</a:t>
                      </a:r>
                      <a:endParaRPr lang="en-US" sz="2800" b="0" i="0" dirty="0">
                        <a:solidFill>
                          <a:srgbClr val="2E75B6"/>
                        </a:solidFill>
                        <a:latin typeface="Marion Regular"/>
                        <a:cs typeface="Marion Regular"/>
                      </a:endParaRPr>
                    </a:p>
                  </a:txBody>
                  <a:tcPr marL="121920" marR="121920" anchor="ctr"/>
                </a:tc>
                <a:tc>
                  <a:txBody>
                    <a:bodyPr/>
                    <a:lstStyle/>
                    <a:p>
                      <a:pPr algn="ctr"/>
                      <a:r>
                        <a:rPr lang="en-US" sz="2800" b="0" i="0" dirty="0" smtClean="0">
                          <a:solidFill>
                            <a:srgbClr val="2E75B6"/>
                          </a:solidFill>
                          <a:latin typeface="Marion Regular"/>
                          <a:cs typeface="Marion Regular"/>
                        </a:rPr>
                        <a:t>13.53</a:t>
                      </a:r>
                      <a:endParaRPr lang="en-US" sz="2800" b="0" i="0" dirty="0">
                        <a:solidFill>
                          <a:srgbClr val="2E75B6"/>
                        </a:solidFill>
                        <a:latin typeface="Marion Regular"/>
                        <a:cs typeface="Marion Regular"/>
                      </a:endParaRPr>
                    </a:p>
                  </a:txBody>
                  <a:tcPr marL="121920" marR="121920" anchor="ctr"/>
                </a:tc>
                <a:tc>
                  <a:txBody>
                    <a:bodyPr/>
                    <a:lstStyle/>
                    <a:p>
                      <a:pPr algn="ctr"/>
                      <a:r>
                        <a:rPr lang="en-US" sz="2800" b="0" i="0" dirty="0" smtClean="0">
                          <a:solidFill>
                            <a:srgbClr val="2E75B6"/>
                          </a:solidFill>
                          <a:latin typeface="Marion Regular"/>
                          <a:cs typeface="Marion Regular"/>
                        </a:rPr>
                        <a:t>13.59</a:t>
                      </a:r>
                      <a:endParaRPr lang="en-US" sz="2800" b="0" i="0" dirty="0">
                        <a:solidFill>
                          <a:srgbClr val="2E75B6"/>
                        </a:solidFill>
                        <a:latin typeface="Marion Regular"/>
                        <a:cs typeface="Marion Regular"/>
                      </a:endParaRPr>
                    </a:p>
                  </a:txBody>
                  <a:tcPr marL="121920" marR="121920" anchor="ctr"/>
                </a:tc>
                <a:tc>
                  <a:txBody>
                    <a:bodyPr/>
                    <a:lstStyle/>
                    <a:p>
                      <a:pPr algn="ctr"/>
                      <a:endParaRPr lang="en-US" sz="2800" b="0" i="0" dirty="0">
                        <a:solidFill>
                          <a:srgbClr val="2E75B6"/>
                        </a:solidFill>
                        <a:latin typeface="Marion Regular"/>
                        <a:cs typeface="Marion Regular"/>
                      </a:endParaRPr>
                    </a:p>
                  </a:txBody>
                  <a:tcPr marL="121920" marR="121920" anchor="ctr"/>
                </a:tc>
                <a:tc>
                  <a:txBody>
                    <a:bodyPr/>
                    <a:lstStyle/>
                    <a:p>
                      <a:pPr algn="ctr"/>
                      <a:r>
                        <a:rPr lang="en-US" sz="2800" b="0" i="0" dirty="0" smtClean="0">
                          <a:solidFill>
                            <a:srgbClr val="2E75B6"/>
                          </a:solidFill>
                          <a:latin typeface="Marion Regular"/>
                          <a:cs typeface="Marion Regular"/>
                        </a:rPr>
                        <a:t> NO </a:t>
                      </a:r>
                      <a:r>
                        <a:rPr lang="en-US" sz="1600" b="0" i="0" dirty="0" smtClean="0">
                          <a:solidFill>
                            <a:srgbClr val="2E75B6"/>
                          </a:solidFill>
                          <a:latin typeface="Marion Regular"/>
                          <a:cs typeface="Marion Regular"/>
                        </a:rPr>
                        <a:t>(0.58)</a:t>
                      </a:r>
                      <a:endParaRPr lang="en-US" sz="1600" b="0" i="0" dirty="0">
                        <a:solidFill>
                          <a:srgbClr val="2E75B6"/>
                        </a:solidFill>
                        <a:latin typeface="Marion Regular"/>
                        <a:cs typeface="Marion Regular"/>
                      </a:endParaRPr>
                    </a:p>
                  </a:txBody>
                  <a:tcPr marL="121920" marR="121920" anchor="ctr"/>
                </a:tc>
              </a:tr>
              <a:tr h="819150">
                <a:tc>
                  <a:txBody>
                    <a:bodyPr/>
                    <a:lstStyle/>
                    <a:p>
                      <a:r>
                        <a:rPr lang="en-US" sz="2800" b="0" i="0" dirty="0" smtClean="0">
                          <a:solidFill>
                            <a:srgbClr val="2E75B6"/>
                          </a:solidFill>
                          <a:latin typeface="Marion Regular"/>
                          <a:cs typeface="Marion Regular"/>
                        </a:rPr>
                        <a:t>Intervention</a:t>
                      </a:r>
                      <a:endParaRPr lang="en-US" sz="2800" b="0" i="0" dirty="0">
                        <a:solidFill>
                          <a:srgbClr val="2E75B6"/>
                        </a:solidFill>
                        <a:latin typeface="Marion Regular"/>
                        <a:cs typeface="Marion Regular"/>
                      </a:endParaRPr>
                    </a:p>
                  </a:txBody>
                  <a:tcPr marL="121920" marR="121920" anchor="ctr"/>
                </a:tc>
                <a:tc>
                  <a:txBody>
                    <a:bodyPr/>
                    <a:lstStyle/>
                    <a:p>
                      <a:pPr algn="ctr"/>
                      <a:r>
                        <a:rPr lang="en-US" sz="2800" b="0" i="0" dirty="0" smtClean="0">
                          <a:solidFill>
                            <a:srgbClr val="2E75B6"/>
                          </a:solidFill>
                          <a:latin typeface="Marion Regular"/>
                          <a:cs typeface="Marion Regular"/>
                        </a:rPr>
                        <a:t>13.54</a:t>
                      </a:r>
                      <a:endParaRPr lang="en-US" sz="2800" b="0" i="0" dirty="0">
                        <a:solidFill>
                          <a:srgbClr val="2E75B6"/>
                        </a:solidFill>
                        <a:latin typeface="Marion Regular"/>
                        <a:cs typeface="Marion Regular"/>
                      </a:endParaRPr>
                    </a:p>
                  </a:txBody>
                  <a:tcPr marL="121920" marR="121920" anchor="ctr"/>
                </a:tc>
                <a:tc>
                  <a:txBody>
                    <a:bodyPr/>
                    <a:lstStyle/>
                    <a:p>
                      <a:pPr algn="ctr"/>
                      <a:r>
                        <a:rPr lang="en-US" sz="2800" b="0" i="0" dirty="0" smtClean="0">
                          <a:solidFill>
                            <a:srgbClr val="800000"/>
                          </a:solidFill>
                          <a:latin typeface="Marion Regular"/>
                          <a:cs typeface="Marion Regular"/>
                        </a:rPr>
                        <a:t>16.19</a:t>
                      </a:r>
                      <a:endParaRPr lang="en-US" sz="2800" b="0" i="0" dirty="0">
                        <a:solidFill>
                          <a:srgbClr val="800000"/>
                        </a:solidFill>
                        <a:latin typeface="Marion Regular"/>
                        <a:cs typeface="Marion Regular"/>
                      </a:endParaRPr>
                    </a:p>
                  </a:txBody>
                  <a:tcPr marL="121920" marR="121920" anchor="ctr"/>
                </a:tc>
                <a:tc>
                  <a:txBody>
                    <a:bodyPr/>
                    <a:lstStyle/>
                    <a:p>
                      <a:pPr algn="ctr"/>
                      <a:endParaRPr lang="en-US" sz="2800" b="0" i="0" dirty="0">
                        <a:solidFill>
                          <a:srgbClr val="FF0000"/>
                        </a:solidFill>
                        <a:latin typeface="Marion Regular"/>
                        <a:cs typeface="Marion Regular"/>
                      </a:endParaRPr>
                    </a:p>
                  </a:txBody>
                  <a:tcPr marL="121920" marR="121920" anchor="ctr"/>
                </a:tc>
                <a:tc>
                  <a:txBody>
                    <a:bodyPr/>
                    <a:lstStyle/>
                    <a:p>
                      <a:pPr algn="ctr"/>
                      <a:r>
                        <a:rPr lang="en-US" sz="2800" b="0" i="0" dirty="0" smtClean="0">
                          <a:solidFill>
                            <a:srgbClr val="800000"/>
                          </a:solidFill>
                          <a:latin typeface="Marion Regular"/>
                          <a:cs typeface="Marion Regular"/>
                        </a:rPr>
                        <a:t>YES </a:t>
                      </a:r>
                      <a:r>
                        <a:rPr lang="en-US" sz="2000" b="0" i="0" baseline="0" dirty="0" smtClean="0">
                          <a:solidFill>
                            <a:srgbClr val="800000"/>
                          </a:solidFill>
                          <a:latin typeface="Marion Regular"/>
                          <a:cs typeface="Marion Regular"/>
                        </a:rPr>
                        <a:t>(</a:t>
                      </a:r>
                      <a:r>
                        <a:rPr lang="en-US" sz="2000" b="0" i="0" dirty="0" smtClean="0">
                          <a:solidFill>
                            <a:srgbClr val="800000"/>
                          </a:solidFill>
                          <a:latin typeface="Marion Regular"/>
                          <a:cs typeface="Marion Regular"/>
                        </a:rPr>
                        <a:t>&lt;0.001)</a:t>
                      </a:r>
                      <a:endParaRPr lang="en-US" sz="2000" b="0" i="0" dirty="0">
                        <a:solidFill>
                          <a:srgbClr val="800000"/>
                        </a:solidFill>
                        <a:latin typeface="Marion Regular"/>
                        <a:cs typeface="Marion Regular"/>
                      </a:endParaRPr>
                    </a:p>
                  </a:txBody>
                  <a:tcPr marL="121920" marR="121920" anchor="ctr"/>
                </a:tc>
              </a:tr>
            </a:tbl>
          </a:graphicData>
        </a:graphic>
      </p:graphicFrame>
      <p:sp>
        <p:nvSpPr>
          <p:cNvPr id="5" name="TextBox 4"/>
          <p:cNvSpPr txBox="1"/>
          <p:nvPr/>
        </p:nvSpPr>
        <p:spPr>
          <a:xfrm>
            <a:off x="7315200" y="4357306"/>
            <a:ext cx="1131053" cy="523220"/>
          </a:xfrm>
          <a:prstGeom prst="rect">
            <a:avLst/>
          </a:prstGeom>
          <a:noFill/>
        </p:spPr>
        <p:txBody>
          <a:bodyPr wrap="square" rtlCol="0">
            <a:spAutoFit/>
          </a:bodyPr>
          <a:lstStyle/>
          <a:p>
            <a:r>
              <a:rPr lang="en-US" sz="2800" dirty="0" smtClean="0">
                <a:solidFill>
                  <a:srgbClr val="800000"/>
                </a:solidFill>
                <a:latin typeface="Marion Regular"/>
                <a:cs typeface="Marion Regular"/>
              </a:rPr>
              <a:t>15.16</a:t>
            </a:r>
            <a:endParaRPr lang="en-US" sz="2800" dirty="0">
              <a:solidFill>
                <a:srgbClr val="800000"/>
              </a:solidFill>
              <a:latin typeface="Marion Regular"/>
              <a:cs typeface="Marion Regular"/>
            </a:endParaRPr>
          </a:p>
        </p:txBody>
      </p:sp>
      <p:sp>
        <p:nvSpPr>
          <p:cNvPr id="3" name="TextBox 2"/>
          <p:cNvSpPr txBox="1"/>
          <p:nvPr/>
        </p:nvSpPr>
        <p:spPr>
          <a:xfrm>
            <a:off x="3610267" y="5420553"/>
            <a:ext cx="4843042" cy="584776"/>
          </a:xfrm>
          <a:prstGeom prst="rect">
            <a:avLst/>
          </a:prstGeom>
          <a:noFill/>
        </p:spPr>
        <p:txBody>
          <a:bodyPr wrap="none" rtlCol="0">
            <a:spAutoFit/>
          </a:bodyPr>
          <a:lstStyle/>
          <a:p>
            <a:r>
              <a:rPr lang="en-US" sz="3200" cap="small" dirty="0" smtClean="0">
                <a:solidFill>
                  <a:srgbClr val="800000"/>
                </a:solidFill>
                <a:latin typeface="Marion Regular"/>
                <a:cs typeface="Marion Regular"/>
              </a:rPr>
              <a:t>Effect Size: 0.95 </a:t>
            </a:r>
            <a:r>
              <a:rPr lang="en-US" sz="2800" cap="small" dirty="0" smtClean="0">
                <a:solidFill>
                  <a:srgbClr val="800000"/>
                </a:solidFill>
                <a:latin typeface="Marion Regular"/>
                <a:cs typeface="Marion Regular"/>
              </a:rPr>
              <a:t>(</a:t>
            </a:r>
            <a:r>
              <a:rPr lang="en-US" sz="2800" spc="200" dirty="0" smtClean="0">
                <a:solidFill>
                  <a:srgbClr val="800000"/>
                </a:solidFill>
                <a:latin typeface="Marion Regular"/>
                <a:cs typeface="Marion Regular"/>
              </a:rPr>
              <a:t>p</a:t>
            </a:r>
            <a:r>
              <a:rPr lang="en-US" sz="2800" cap="small" dirty="0" smtClean="0">
                <a:solidFill>
                  <a:srgbClr val="800000"/>
                </a:solidFill>
                <a:latin typeface="Marion Regular"/>
                <a:cs typeface="Marion Regular"/>
              </a:rPr>
              <a:t>&lt;0.0001)</a:t>
            </a:r>
            <a:endParaRPr lang="en-US" sz="2800" dirty="0"/>
          </a:p>
        </p:txBody>
      </p:sp>
      <p:sp>
        <p:nvSpPr>
          <p:cNvPr id="6" name="TextBox 5"/>
          <p:cNvSpPr txBox="1"/>
          <p:nvPr/>
        </p:nvSpPr>
        <p:spPr>
          <a:xfrm>
            <a:off x="4115937" y="6067259"/>
            <a:ext cx="2673570" cy="523220"/>
          </a:xfrm>
          <a:prstGeom prst="rect">
            <a:avLst/>
          </a:prstGeom>
          <a:noFill/>
        </p:spPr>
        <p:txBody>
          <a:bodyPr wrap="none" rtlCol="0">
            <a:spAutoFit/>
          </a:bodyPr>
          <a:lstStyle/>
          <a:p>
            <a:r>
              <a:rPr lang="en-US" sz="2800" spc="200" dirty="0" smtClean="0">
                <a:solidFill>
                  <a:srgbClr val="800000"/>
                </a:solidFill>
                <a:latin typeface="Marion Regular"/>
                <a:cs typeface="Marion Regular"/>
              </a:rPr>
              <a:t>4 Months: 0.75</a:t>
            </a:r>
            <a:r>
              <a:rPr lang="en-US" sz="2800" cap="small" dirty="0" smtClean="0">
                <a:effectLst>
                  <a:outerShdw blurRad="38100" dist="38100" dir="2700000" algn="tl">
                    <a:srgbClr val="000000">
                      <a:alpha val="43137"/>
                    </a:srgbClr>
                  </a:outerShdw>
                </a:effectLst>
                <a:latin typeface="Marion Regular"/>
                <a:cs typeface="Marion Regular"/>
              </a:rPr>
              <a:t> </a:t>
            </a:r>
            <a:endParaRPr lang="en-US" sz="2800" dirty="0"/>
          </a:p>
        </p:txBody>
      </p:sp>
    </p:spTree>
    <p:extLst>
      <p:ext uri="{BB962C8B-B14F-4D97-AF65-F5344CB8AC3E}">
        <p14:creationId xmlns:p14="http://schemas.microsoft.com/office/powerpoint/2010/main" val="1427121058"/>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xmlns:p14="http://schemas.microsoft.com/office/powerpoint/2010/mai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7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left)">
                                      <p:cBhvr>
                                        <p:cTn id="1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 grpId="0"/>
      <p:bldP spid="6"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2190" y="1719040"/>
            <a:ext cx="11785600" cy="4724400"/>
          </a:xfrm>
        </p:spPr>
        <p:txBody>
          <a:bodyPr/>
          <a:lstStyle/>
          <a:p>
            <a:pPr marL="223838" lvl="1" indent="-223838">
              <a:spcBef>
                <a:spcPts val="0"/>
              </a:spcBef>
              <a:spcAft>
                <a:spcPts val="2400"/>
              </a:spcAft>
              <a:buClr>
                <a:srgbClr val="800000"/>
              </a:buClr>
              <a:buFont typeface="Lucida Grande"/>
              <a:buChar char="–"/>
            </a:pPr>
            <a:r>
              <a:rPr lang="en-US" sz="2800" dirty="0">
                <a:solidFill>
                  <a:schemeClr val="accent1">
                    <a:lumMod val="75000"/>
                  </a:schemeClr>
                </a:solidFill>
                <a:latin typeface="Marion Regular"/>
                <a:cs typeface="Marion Regular"/>
              </a:rPr>
              <a:t>Greater confidence: </a:t>
            </a:r>
            <a:r>
              <a:rPr lang="en-US" sz="2800" dirty="0">
                <a:solidFill>
                  <a:srgbClr val="800000"/>
                </a:solidFill>
                <a:latin typeface="Marion Regular"/>
                <a:cs typeface="Marion Regular"/>
              </a:rPr>
              <a:t>Reporting </a:t>
            </a:r>
            <a:r>
              <a:rPr lang="en-US" sz="2800" dirty="0">
                <a:solidFill>
                  <a:srgbClr val="800000"/>
                </a:solidFill>
                <a:latin typeface="Marion Regular"/>
                <a:cs typeface="Marion Regular"/>
                <a:sym typeface="Symbol"/>
              </a:rPr>
              <a:t> </a:t>
            </a:r>
            <a:r>
              <a:rPr lang="en-US" sz="2800" dirty="0">
                <a:solidFill>
                  <a:srgbClr val="800000"/>
                </a:solidFill>
                <a:latin typeface="Marion Regular"/>
                <a:cs typeface="Marion Regular"/>
              </a:rPr>
              <a:t>positive difference</a:t>
            </a:r>
          </a:p>
          <a:p>
            <a:pPr marL="223838" lvl="1" indent="-223838">
              <a:spcBef>
                <a:spcPts val="0"/>
              </a:spcBef>
              <a:spcAft>
                <a:spcPts val="2400"/>
              </a:spcAft>
              <a:buClr>
                <a:srgbClr val="800000"/>
              </a:buClr>
              <a:buFont typeface="Lucida Grande"/>
              <a:buChar char="–"/>
            </a:pPr>
            <a:r>
              <a:rPr lang="en-US" sz="2800" dirty="0">
                <a:solidFill>
                  <a:schemeClr val="accent1">
                    <a:lumMod val="75000"/>
                  </a:schemeClr>
                </a:solidFill>
                <a:latin typeface="Marion Regular"/>
                <a:cs typeface="Marion Regular"/>
              </a:rPr>
              <a:t>Less concern over </a:t>
            </a:r>
            <a:r>
              <a:rPr lang="en-US" sz="2800" dirty="0">
                <a:solidFill>
                  <a:srgbClr val="800000"/>
                </a:solidFill>
                <a:latin typeface="Marion Regular"/>
                <a:cs typeface="Marion Regular"/>
              </a:rPr>
              <a:t>legal liability for reporting </a:t>
            </a:r>
          </a:p>
          <a:p>
            <a:pPr marL="223838" lvl="1" indent="-223838">
              <a:spcBef>
                <a:spcPts val="0"/>
              </a:spcBef>
              <a:spcAft>
                <a:spcPts val="1200"/>
              </a:spcAft>
              <a:buClr>
                <a:srgbClr val="800000"/>
              </a:buClr>
              <a:buFont typeface="Lucida Grande"/>
              <a:buChar char="–"/>
            </a:pPr>
            <a:r>
              <a:rPr lang="en-US" sz="2800" dirty="0">
                <a:solidFill>
                  <a:schemeClr val="accent1">
                    <a:lumMod val="75000"/>
                  </a:schemeClr>
                </a:solidFill>
                <a:latin typeface="Marion Regular"/>
                <a:cs typeface="Marion Regular"/>
              </a:rPr>
              <a:t>Greater conviction that reporting suspected abuse: </a:t>
            </a:r>
          </a:p>
          <a:p>
            <a:pPr marL="522288" lvl="2" indent="-223838">
              <a:spcBef>
                <a:spcPts val="0"/>
              </a:spcBef>
              <a:spcAft>
                <a:spcPts val="1200"/>
              </a:spcAft>
              <a:buClr>
                <a:schemeClr val="hlink"/>
              </a:buClr>
              <a:buFont typeface="Lucida Grande"/>
              <a:buChar char="–"/>
            </a:pPr>
            <a:r>
              <a:rPr lang="en-US" sz="2800" dirty="0">
                <a:solidFill>
                  <a:srgbClr val="800000"/>
                </a:solidFill>
                <a:latin typeface="Marion Regular"/>
                <a:cs typeface="Marion Regular"/>
              </a:rPr>
              <a:t>Improves a child’s safety</a:t>
            </a:r>
          </a:p>
          <a:p>
            <a:pPr marL="522288" lvl="2" indent="-223838">
              <a:spcBef>
                <a:spcPts val="0"/>
              </a:spcBef>
              <a:spcAft>
                <a:spcPts val="1200"/>
              </a:spcAft>
              <a:buClr>
                <a:schemeClr val="hlink"/>
              </a:buClr>
              <a:buFont typeface="Lucida Grande"/>
              <a:buChar char="–"/>
            </a:pPr>
            <a:r>
              <a:rPr lang="en-US" sz="2800" dirty="0">
                <a:solidFill>
                  <a:srgbClr val="800000"/>
                </a:solidFill>
                <a:latin typeface="Marion Regular"/>
                <a:cs typeface="Marion Regular"/>
              </a:rPr>
              <a:t>Promotes a child’s long-term interests</a:t>
            </a:r>
          </a:p>
          <a:p>
            <a:pPr marL="522288" lvl="2" indent="-223838">
              <a:spcBef>
                <a:spcPts val="0"/>
              </a:spcBef>
              <a:spcAft>
                <a:spcPts val="1200"/>
              </a:spcAft>
              <a:buClr>
                <a:schemeClr val="hlink"/>
              </a:buClr>
              <a:buFont typeface="Lucida Grande"/>
              <a:buChar char="–"/>
            </a:pPr>
            <a:r>
              <a:rPr lang="en-US" sz="2800" dirty="0">
                <a:solidFill>
                  <a:srgbClr val="800000"/>
                </a:solidFill>
                <a:latin typeface="Marion Regular"/>
                <a:cs typeface="Marion Regular"/>
              </a:rPr>
              <a:t>Results in helpful services</a:t>
            </a:r>
          </a:p>
          <a:p>
            <a:pPr marL="522288" lvl="2" indent="-223838">
              <a:spcBef>
                <a:spcPts val="0"/>
              </a:spcBef>
              <a:spcAft>
                <a:spcPts val="1200"/>
              </a:spcAft>
              <a:buClr>
                <a:schemeClr val="hlink"/>
              </a:buClr>
              <a:buFont typeface="Lucida Grande"/>
              <a:buChar char="–"/>
            </a:pPr>
            <a:r>
              <a:rPr lang="en-US" sz="2800" dirty="0">
                <a:solidFill>
                  <a:srgbClr val="800000"/>
                </a:solidFill>
                <a:latin typeface="Marion Regular"/>
                <a:cs typeface="Marion Regular"/>
              </a:rPr>
              <a:t>Should occur even if supervisor disagrees</a:t>
            </a:r>
          </a:p>
          <a:p>
            <a:pPr marL="223838" lvl="1" indent="-223838">
              <a:spcBef>
                <a:spcPts val="0"/>
              </a:spcBef>
              <a:spcAft>
                <a:spcPts val="1200"/>
              </a:spcAft>
              <a:buClr>
                <a:schemeClr val="hlink"/>
              </a:buClr>
              <a:buFont typeface="Lucida Grande"/>
              <a:buChar char="–"/>
            </a:pPr>
            <a:endParaRPr lang="en-US" sz="3200" i="1" dirty="0" smtClean="0">
              <a:effectLst>
                <a:outerShdw blurRad="50800" dist="38100" dir="2700000" algn="tl" rotWithShape="0">
                  <a:srgbClr val="000000">
                    <a:alpha val="43000"/>
                  </a:srgbClr>
                </a:outerShdw>
              </a:effectLst>
              <a:latin typeface="Marion Regular"/>
              <a:cs typeface="Marion Regular"/>
            </a:endParaRPr>
          </a:p>
          <a:p>
            <a:pPr marL="223838" lvl="1" indent="-223838">
              <a:spcBef>
                <a:spcPts val="0"/>
              </a:spcBef>
              <a:spcAft>
                <a:spcPts val="0"/>
              </a:spcAft>
              <a:buClr>
                <a:schemeClr val="hlink"/>
              </a:buClr>
              <a:buFont typeface="Lucida Grande"/>
              <a:buChar char="–"/>
            </a:pPr>
            <a:endParaRPr lang="en-US" sz="3200" i="1" dirty="0">
              <a:effectLst>
                <a:outerShdw blurRad="50800" dist="38100" dir="2700000" algn="tl" rotWithShape="0">
                  <a:srgbClr val="000000">
                    <a:alpha val="43000"/>
                  </a:srgbClr>
                </a:outerShdw>
              </a:effectLst>
              <a:latin typeface="Marion Regular"/>
              <a:cs typeface="Marion Regular"/>
            </a:endParaRPr>
          </a:p>
          <a:p>
            <a:pPr marL="0" lvl="1" indent="0">
              <a:spcAft>
                <a:spcPts val="0"/>
              </a:spcAft>
              <a:buClr>
                <a:schemeClr val="hlink"/>
              </a:buClr>
              <a:buNone/>
              <a:tabLst>
                <a:tab pos="282575" algn="l"/>
              </a:tabLst>
            </a:pPr>
            <a:endParaRPr lang="en-US" dirty="0" smtClean="0">
              <a:latin typeface="Marion Regular"/>
              <a:cs typeface="Marion Regular"/>
            </a:endParaRPr>
          </a:p>
        </p:txBody>
      </p:sp>
      <p:sp>
        <p:nvSpPr>
          <p:cNvPr id="5" name="Title 1"/>
          <p:cNvSpPr>
            <a:spLocks noGrp="1"/>
          </p:cNvSpPr>
          <p:nvPr>
            <p:ph type="title"/>
          </p:nvPr>
        </p:nvSpPr>
        <p:spPr>
          <a:xfrm>
            <a:off x="846019" y="118841"/>
            <a:ext cx="11785600" cy="1401762"/>
          </a:xfrm>
        </p:spPr>
        <p:txBody>
          <a:bodyPr/>
          <a:lstStyle/>
          <a:p>
            <a:pPr>
              <a:spcAft>
                <a:spcPts val="0"/>
              </a:spcAft>
            </a:pPr>
            <a:r>
              <a:rPr lang="en-US" b="1" spc="200" dirty="0">
                <a:solidFill>
                  <a:srgbClr val="800000"/>
                </a:solidFill>
                <a:latin typeface="Marion Regular"/>
                <a:cs typeface="Marion Regular"/>
              </a:rPr>
              <a:t>Attitudes</a:t>
            </a:r>
            <a:r>
              <a:rPr lang="en-US" b="1" spc="200" dirty="0" smtClean="0">
                <a:solidFill>
                  <a:srgbClr val="800000"/>
                </a:solidFill>
                <a:latin typeface="Marion Regular"/>
                <a:cs typeface="Marion Regular"/>
              </a:rPr>
              <a:t>  </a:t>
            </a:r>
            <a:r>
              <a:rPr lang="en-US" sz="3200" cap="small" dirty="0">
                <a:solidFill>
                  <a:schemeClr val="accent1">
                    <a:lumMod val="75000"/>
                  </a:schemeClr>
                </a:solidFill>
                <a:latin typeface="Marion Regular"/>
                <a:cs typeface="Marion Regular"/>
              </a:rPr>
              <a:t>(Scale = 1-7 </a:t>
            </a:r>
            <a:r>
              <a:rPr lang="en-US" sz="3200" cap="small" dirty="0" err="1">
                <a:solidFill>
                  <a:schemeClr val="accent1">
                    <a:lumMod val="75000"/>
                  </a:schemeClr>
                </a:solidFill>
                <a:latin typeface="Marion Regular"/>
                <a:cs typeface="Marion Regular"/>
              </a:rPr>
              <a:t>Likert</a:t>
            </a:r>
            <a:r>
              <a:rPr lang="en-US" sz="3200" cap="small" dirty="0">
                <a:solidFill>
                  <a:schemeClr val="accent1">
                    <a:lumMod val="75000"/>
                  </a:schemeClr>
                </a:solidFill>
                <a:latin typeface="Marion Regular"/>
                <a:cs typeface="Marion Regular"/>
              </a:rPr>
              <a:t>, 0.5 unit, p&lt;.001)</a:t>
            </a:r>
          </a:p>
        </p:txBody>
      </p:sp>
    </p:spTree>
    <p:extLst>
      <p:ext uri="{BB962C8B-B14F-4D97-AF65-F5344CB8AC3E}">
        <p14:creationId xmlns:p14="http://schemas.microsoft.com/office/powerpoint/2010/main" val="1178600340"/>
      </p:ext>
    </p:extLst>
  </p:cSld>
  <p:clrMapOvr>
    <a:masterClrMapping/>
  </p:clrMapOvr>
  <mc:AlternateContent xmlns:mc="http://schemas.openxmlformats.org/markup-compatibility/2006" xmlns:p14="http://schemas.microsoft.com/office/powerpoint/2010/main">
    <mc:Choice Requires="p14">
      <p:transition spd="slow" p14:dur="1700">
        <p14:prism isContent="1"/>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left)">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left)">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wipe(left)">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8F4612C5-5AF5-354B-9EB4-2988C6FC4C28}" type="slidenum">
              <a:rPr lang="en-US" smtClean="0">
                <a:latin typeface="Marion Regular"/>
                <a:cs typeface="Marion Regular"/>
              </a:rPr>
              <a:pPr/>
              <a:t>35</a:t>
            </a:fld>
            <a:endParaRPr lang="en-US" dirty="0">
              <a:latin typeface="Marion Regular"/>
              <a:cs typeface="Marion Regular"/>
            </a:endParaRPr>
          </a:p>
        </p:txBody>
      </p:sp>
      <p:grpSp>
        <p:nvGrpSpPr>
          <p:cNvPr id="9" name="Group 11"/>
          <p:cNvGrpSpPr>
            <a:grpSpLocks/>
          </p:cNvGrpSpPr>
          <p:nvPr/>
        </p:nvGrpSpPr>
        <p:grpSpPr bwMode="auto">
          <a:xfrm>
            <a:off x="13309600" y="12725400"/>
            <a:ext cx="12903200" cy="3276600"/>
            <a:chOff x="9677400" y="10896600"/>
            <a:chExt cx="9677400" cy="3276600"/>
          </a:xfrm>
        </p:grpSpPr>
        <p:pic>
          <p:nvPicPr>
            <p:cNvPr id="10" name="Chart 1"/>
            <p:cNvPicPr>
              <a:picLocks noChangeAspect="1" noChangeArrowheads="1"/>
            </p:cNvPicPr>
            <p:nvPr/>
          </p:nvPicPr>
          <p:blipFill>
            <a:blip r:embed="rId2">
              <a:extLst>
                <a:ext uri="{28A0092B-C50C-407E-A947-70E740481C1C}">
                  <a14:useLocalDpi xmlns:a14="http://schemas.microsoft.com/office/drawing/2010/main" val="0"/>
                </a:ext>
              </a:extLst>
            </a:blip>
            <a:srcRect l="19160" t="20053" r="18739" b="13506"/>
            <a:stretch>
              <a:fillRect/>
            </a:stretch>
          </p:blipFill>
          <p:spPr bwMode="auto">
            <a:xfrm>
              <a:off x="10820400" y="11582400"/>
              <a:ext cx="2963333" cy="1879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1" name="TextBox 7"/>
            <p:cNvSpPr txBox="1">
              <a:spLocks noChangeArrowheads="1"/>
            </p:cNvSpPr>
            <p:nvPr/>
          </p:nvSpPr>
          <p:spPr bwMode="auto">
            <a:xfrm>
              <a:off x="9906000" y="10896600"/>
              <a:ext cx="4800600" cy="5847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lgn="ctr"/>
              <a:r>
                <a:rPr lang="en-US" sz="1600" b="1" dirty="0">
                  <a:latin typeface="Marion Regular"/>
                  <a:cs typeface="Marion Regular"/>
                </a:rPr>
                <a:t>The interactive storyline was a helpful way to learn about my responsibilities as a mandated reporter.</a:t>
              </a:r>
            </a:p>
          </p:txBody>
        </p:sp>
        <p:grpSp>
          <p:nvGrpSpPr>
            <p:cNvPr id="12" name="Group 9"/>
            <p:cNvGrpSpPr>
              <a:grpSpLocks/>
            </p:cNvGrpSpPr>
            <p:nvPr/>
          </p:nvGrpSpPr>
          <p:grpSpPr bwMode="auto">
            <a:xfrm>
              <a:off x="9677400" y="13606046"/>
              <a:ext cx="5105400" cy="567154"/>
              <a:chOff x="17221200" y="12649200"/>
              <a:chExt cx="5105400" cy="567154"/>
            </a:xfrm>
          </p:grpSpPr>
          <p:sp>
            <p:nvSpPr>
              <p:cNvPr id="20" name="TextBox 31"/>
              <p:cNvSpPr txBox="1">
                <a:spLocks noChangeArrowheads="1"/>
              </p:cNvSpPr>
              <p:nvPr/>
            </p:nvSpPr>
            <p:spPr bwMode="auto">
              <a:xfrm>
                <a:off x="17221200" y="12877800"/>
                <a:ext cx="5105400"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lgn="ctr"/>
                <a:r>
                  <a:rPr lang="en-US" sz="1600">
                    <a:latin typeface="Marion Regular"/>
                    <a:cs typeface="Marion Regular"/>
                  </a:rPr>
                  <a:t>Disagree	Neutral	Agree</a:t>
                </a:r>
              </a:p>
            </p:txBody>
          </p:sp>
          <p:sp>
            <p:nvSpPr>
              <p:cNvPr id="21" name="Rectangle 33"/>
              <p:cNvSpPr>
                <a:spLocks noChangeArrowheads="1"/>
              </p:cNvSpPr>
              <p:nvPr/>
            </p:nvSpPr>
            <p:spPr bwMode="auto">
              <a:xfrm>
                <a:off x="20574000" y="12649200"/>
                <a:ext cx="228600" cy="228600"/>
              </a:xfrm>
              <a:prstGeom prst="rect">
                <a:avLst/>
              </a:prstGeom>
              <a:solidFill>
                <a:srgbClr val="EC7E3B"/>
              </a:solidFill>
              <a:ln w="9525">
                <a:solidFill>
                  <a:schemeClr val="tx1"/>
                </a:solidFill>
                <a:round/>
                <a:headEnd/>
                <a:tailEnd/>
              </a:ln>
            </p:spPr>
            <p:txBody>
              <a:bodyPr/>
              <a:lstStyle/>
              <a:p>
                <a:endParaRPr lang="en-US">
                  <a:latin typeface="Marion Regular"/>
                  <a:cs typeface="Marion Regular"/>
                </a:endParaRPr>
              </a:p>
            </p:txBody>
          </p:sp>
          <p:sp>
            <p:nvSpPr>
              <p:cNvPr id="22" name="Rectangle 34"/>
              <p:cNvSpPr>
                <a:spLocks noChangeArrowheads="1"/>
              </p:cNvSpPr>
              <p:nvPr/>
            </p:nvSpPr>
            <p:spPr bwMode="auto">
              <a:xfrm>
                <a:off x="19659600" y="12649200"/>
                <a:ext cx="228600" cy="228600"/>
              </a:xfrm>
              <a:prstGeom prst="rect">
                <a:avLst/>
              </a:prstGeom>
              <a:solidFill>
                <a:srgbClr val="AB393D"/>
              </a:solidFill>
              <a:ln w="9525">
                <a:solidFill>
                  <a:schemeClr val="tx1"/>
                </a:solidFill>
                <a:round/>
                <a:headEnd/>
                <a:tailEnd/>
              </a:ln>
            </p:spPr>
            <p:txBody>
              <a:bodyPr/>
              <a:lstStyle/>
              <a:p>
                <a:endParaRPr lang="en-US">
                  <a:latin typeface="Marion Regular"/>
                  <a:cs typeface="Marion Regular"/>
                </a:endParaRPr>
              </a:p>
            </p:txBody>
          </p:sp>
          <p:sp>
            <p:nvSpPr>
              <p:cNvPr id="23" name="Rectangle 35"/>
              <p:cNvSpPr>
                <a:spLocks noChangeArrowheads="1"/>
              </p:cNvSpPr>
              <p:nvPr/>
            </p:nvSpPr>
            <p:spPr bwMode="auto">
              <a:xfrm>
                <a:off x="18897600" y="12649200"/>
                <a:ext cx="228600" cy="228600"/>
              </a:xfrm>
              <a:prstGeom prst="rect">
                <a:avLst/>
              </a:prstGeom>
              <a:solidFill>
                <a:srgbClr val="406DAC"/>
              </a:solidFill>
              <a:ln w="9525">
                <a:solidFill>
                  <a:schemeClr val="tx1"/>
                </a:solidFill>
                <a:round/>
                <a:headEnd/>
                <a:tailEnd/>
              </a:ln>
            </p:spPr>
            <p:txBody>
              <a:bodyPr/>
              <a:lstStyle/>
              <a:p>
                <a:endParaRPr lang="en-US">
                  <a:latin typeface="Marion Regular"/>
                  <a:cs typeface="Marion Regular"/>
                </a:endParaRPr>
              </a:p>
            </p:txBody>
          </p:sp>
        </p:grpSp>
        <p:pic>
          <p:nvPicPr>
            <p:cNvPr id="13" name="Chart 1"/>
            <p:cNvPicPr>
              <a:picLocks noChangeAspect="1" noChangeArrowheads="1"/>
            </p:cNvPicPr>
            <p:nvPr/>
          </p:nvPicPr>
          <p:blipFill>
            <a:blip r:embed="rId3">
              <a:extLst>
                <a:ext uri="{28A0092B-C50C-407E-A947-70E740481C1C}">
                  <a14:useLocalDpi xmlns:a14="http://schemas.microsoft.com/office/drawing/2010/main" val="0"/>
                </a:ext>
              </a:extLst>
            </a:blip>
            <a:srcRect l="22707" t="19769" r="20290" b="14960"/>
            <a:stretch>
              <a:fillRect/>
            </a:stretch>
          </p:blipFill>
          <p:spPr bwMode="auto">
            <a:xfrm>
              <a:off x="15316200" y="11624733"/>
              <a:ext cx="2997200" cy="176106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4" name="TextBox 39"/>
            <p:cNvSpPr txBox="1">
              <a:spLocks noChangeArrowheads="1"/>
            </p:cNvSpPr>
            <p:nvPr/>
          </p:nvSpPr>
          <p:spPr bwMode="auto">
            <a:xfrm>
              <a:off x="15240000" y="10938933"/>
              <a:ext cx="3124200" cy="5847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lgn="ctr"/>
              <a:r>
                <a:rPr lang="en-US" sz="1600" b="1">
                  <a:latin typeface="Marion Regular"/>
                  <a:cs typeface="Marion Regular"/>
                </a:rPr>
                <a:t>I would recommend this program to other childcare providers.</a:t>
              </a:r>
            </a:p>
          </p:txBody>
        </p:sp>
        <p:grpSp>
          <p:nvGrpSpPr>
            <p:cNvPr id="15" name="Group 40"/>
            <p:cNvGrpSpPr>
              <a:grpSpLocks/>
            </p:cNvGrpSpPr>
            <p:nvPr/>
          </p:nvGrpSpPr>
          <p:grpSpPr bwMode="auto">
            <a:xfrm>
              <a:off x="14249400" y="13606046"/>
              <a:ext cx="5105400" cy="567154"/>
              <a:chOff x="17221200" y="12649200"/>
              <a:chExt cx="5105400" cy="567154"/>
            </a:xfrm>
          </p:grpSpPr>
          <p:sp>
            <p:nvSpPr>
              <p:cNvPr id="16" name="TextBox 41"/>
              <p:cNvSpPr txBox="1">
                <a:spLocks noChangeArrowheads="1"/>
              </p:cNvSpPr>
              <p:nvPr/>
            </p:nvSpPr>
            <p:spPr bwMode="auto">
              <a:xfrm>
                <a:off x="17221200" y="12877800"/>
                <a:ext cx="5105400"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lgn="ctr"/>
                <a:r>
                  <a:rPr lang="en-US" sz="1600">
                    <a:latin typeface="Marion Regular"/>
                    <a:cs typeface="Marion Regular"/>
                  </a:rPr>
                  <a:t>Disagree	Neutral	Agree</a:t>
                </a:r>
              </a:p>
            </p:txBody>
          </p:sp>
          <p:sp>
            <p:nvSpPr>
              <p:cNvPr id="17" name="Rectangle 42"/>
              <p:cNvSpPr>
                <a:spLocks noChangeArrowheads="1"/>
              </p:cNvSpPr>
              <p:nvPr/>
            </p:nvSpPr>
            <p:spPr bwMode="auto">
              <a:xfrm>
                <a:off x="20574000" y="12649200"/>
                <a:ext cx="228600" cy="228600"/>
              </a:xfrm>
              <a:prstGeom prst="rect">
                <a:avLst/>
              </a:prstGeom>
              <a:solidFill>
                <a:srgbClr val="EC7E3B"/>
              </a:solidFill>
              <a:ln w="9525">
                <a:solidFill>
                  <a:schemeClr val="tx1"/>
                </a:solidFill>
                <a:round/>
                <a:headEnd/>
                <a:tailEnd/>
              </a:ln>
            </p:spPr>
            <p:txBody>
              <a:bodyPr/>
              <a:lstStyle/>
              <a:p>
                <a:endParaRPr lang="en-US">
                  <a:latin typeface="Marion Regular"/>
                  <a:cs typeface="Marion Regular"/>
                </a:endParaRPr>
              </a:p>
            </p:txBody>
          </p:sp>
          <p:sp>
            <p:nvSpPr>
              <p:cNvPr id="18" name="Rectangle 43"/>
              <p:cNvSpPr>
                <a:spLocks noChangeArrowheads="1"/>
              </p:cNvSpPr>
              <p:nvPr/>
            </p:nvSpPr>
            <p:spPr bwMode="auto">
              <a:xfrm>
                <a:off x="19659600" y="12649200"/>
                <a:ext cx="228600" cy="228600"/>
              </a:xfrm>
              <a:prstGeom prst="rect">
                <a:avLst/>
              </a:prstGeom>
              <a:solidFill>
                <a:srgbClr val="AB393D"/>
              </a:solidFill>
              <a:ln w="9525">
                <a:solidFill>
                  <a:schemeClr val="tx1"/>
                </a:solidFill>
                <a:round/>
                <a:headEnd/>
                <a:tailEnd/>
              </a:ln>
            </p:spPr>
            <p:txBody>
              <a:bodyPr/>
              <a:lstStyle/>
              <a:p>
                <a:endParaRPr lang="en-US">
                  <a:latin typeface="Marion Regular"/>
                  <a:cs typeface="Marion Regular"/>
                </a:endParaRPr>
              </a:p>
            </p:txBody>
          </p:sp>
          <p:sp>
            <p:nvSpPr>
              <p:cNvPr id="19" name="Rectangle 44"/>
              <p:cNvSpPr>
                <a:spLocks noChangeArrowheads="1"/>
              </p:cNvSpPr>
              <p:nvPr/>
            </p:nvSpPr>
            <p:spPr bwMode="auto">
              <a:xfrm>
                <a:off x="18897600" y="12649200"/>
                <a:ext cx="228600" cy="228600"/>
              </a:xfrm>
              <a:prstGeom prst="rect">
                <a:avLst/>
              </a:prstGeom>
              <a:solidFill>
                <a:srgbClr val="406DAC"/>
              </a:solidFill>
              <a:ln w="9525">
                <a:solidFill>
                  <a:schemeClr val="tx1"/>
                </a:solidFill>
                <a:round/>
                <a:headEnd/>
                <a:tailEnd/>
              </a:ln>
            </p:spPr>
            <p:txBody>
              <a:bodyPr/>
              <a:lstStyle/>
              <a:p>
                <a:endParaRPr lang="en-US">
                  <a:latin typeface="Marion Regular"/>
                  <a:cs typeface="Marion Regular"/>
                </a:endParaRPr>
              </a:p>
            </p:txBody>
          </p:sp>
        </p:grpSp>
      </p:grpSp>
      <p:grpSp>
        <p:nvGrpSpPr>
          <p:cNvPr id="24" name="Group 11"/>
          <p:cNvGrpSpPr>
            <a:grpSpLocks/>
          </p:cNvGrpSpPr>
          <p:nvPr/>
        </p:nvGrpSpPr>
        <p:grpSpPr bwMode="auto">
          <a:xfrm>
            <a:off x="13512800" y="12877800"/>
            <a:ext cx="12903200" cy="3276600"/>
            <a:chOff x="9677400" y="10896600"/>
            <a:chExt cx="9677400" cy="3276600"/>
          </a:xfrm>
        </p:grpSpPr>
        <p:pic>
          <p:nvPicPr>
            <p:cNvPr id="25" name="Chart 1"/>
            <p:cNvPicPr>
              <a:picLocks noChangeAspect="1" noChangeArrowheads="1"/>
            </p:cNvPicPr>
            <p:nvPr/>
          </p:nvPicPr>
          <p:blipFill>
            <a:blip r:embed="rId2">
              <a:extLst>
                <a:ext uri="{28A0092B-C50C-407E-A947-70E740481C1C}">
                  <a14:useLocalDpi xmlns:a14="http://schemas.microsoft.com/office/drawing/2010/main" val="0"/>
                </a:ext>
              </a:extLst>
            </a:blip>
            <a:srcRect l="19160" t="20053" r="18739" b="13506"/>
            <a:stretch>
              <a:fillRect/>
            </a:stretch>
          </p:blipFill>
          <p:spPr bwMode="auto">
            <a:xfrm>
              <a:off x="10820400" y="11582400"/>
              <a:ext cx="2963333" cy="1879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6" name="TextBox 7"/>
            <p:cNvSpPr txBox="1">
              <a:spLocks noChangeArrowheads="1"/>
            </p:cNvSpPr>
            <p:nvPr/>
          </p:nvSpPr>
          <p:spPr bwMode="auto">
            <a:xfrm>
              <a:off x="9906000" y="10896600"/>
              <a:ext cx="4800600" cy="5847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lgn="ctr"/>
              <a:r>
                <a:rPr lang="en-US" sz="1600" b="1" dirty="0">
                  <a:latin typeface="Marion Regular"/>
                  <a:cs typeface="Marion Regular"/>
                </a:rPr>
                <a:t>The interactive storyline was a helpful way to learn about my responsibilities as a mandated reporter.</a:t>
              </a:r>
            </a:p>
          </p:txBody>
        </p:sp>
        <p:grpSp>
          <p:nvGrpSpPr>
            <p:cNvPr id="27" name="Group 9"/>
            <p:cNvGrpSpPr>
              <a:grpSpLocks/>
            </p:cNvGrpSpPr>
            <p:nvPr/>
          </p:nvGrpSpPr>
          <p:grpSpPr bwMode="auto">
            <a:xfrm>
              <a:off x="9677400" y="13606046"/>
              <a:ext cx="5105400" cy="567154"/>
              <a:chOff x="17221200" y="12649200"/>
              <a:chExt cx="5105400" cy="567154"/>
            </a:xfrm>
          </p:grpSpPr>
          <p:sp>
            <p:nvSpPr>
              <p:cNvPr id="35" name="TextBox 31"/>
              <p:cNvSpPr txBox="1">
                <a:spLocks noChangeArrowheads="1"/>
              </p:cNvSpPr>
              <p:nvPr/>
            </p:nvSpPr>
            <p:spPr bwMode="auto">
              <a:xfrm>
                <a:off x="17221200" y="12877800"/>
                <a:ext cx="5105400"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lgn="ctr"/>
                <a:r>
                  <a:rPr lang="en-US" sz="1600">
                    <a:latin typeface="Marion Regular"/>
                    <a:cs typeface="Marion Regular"/>
                  </a:rPr>
                  <a:t>Disagree	Neutral	Agree</a:t>
                </a:r>
              </a:p>
            </p:txBody>
          </p:sp>
          <p:sp>
            <p:nvSpPr>
              <p:cNvPr id="36" name="Rectangle 33"/>
              <p:cNvSpPr>
                <a:spLocks noChangeArrowheads="1"/>
              </p:cNvSpPr>
              <p:nvPr/>
            </p:nvSpPr>
            <p:spPr bwMode="auto">
              <a:xfrm>
                <a:off x="20574000" y="12649200"/>
                <a:ext cx="228600" cy="228600"/>
              </a:xfrm>
              <a:prstGeom prst="rect">
                <a:avLst/>
              </a:prstGeom>
              <a:solidFill>
                <a:srgbClr val="EC7E3B"/>
              </a:solidFill>
              <a:ln w="9525">
                <a:solidFill>
                  <a:schemeClr val="tx1"/>
                </a:solidFill>
                <a:round/>
                <a:headEnd/>
                <a:tailEnd/>
              </a:ln>
            </p:spPr>
            <p:txBody>
              <a:bodyPr/>
              <a:lstStyle/>
              <a:p>
                <a:endParaRPr lang="en-US">
                  <a:latin typeface="Marion Regular"/>
                  <a:cs typeface="Marion Regular"/>
                </a:endParaRPr>
              </a:p>
            </p:txBody>
          </p:sp>
          <p:sp>
            <p:nvSpPr>
              <p:cNvPr id="37" name="Rectangle 34"/>
              <p:cNvSpPr>
                <a:spLocks noChangeArrowheads="1"/>
              </p:cNvSpPr>
              <p:nvPr/>
            </p:nvSpPr>
            <p:spPr bwMode="auto">
              <a:xfrm>
                <a:off x="19659600" y="12649200"/>
                <a:ext cx="228600" cy="228600"/>
              </a:xfrm>
              <a:prstGeom prst="rect">
                <a:avLst/>
              </a:prstGeom>
              <a:solidFill>
                <a:srgbClr val="AB393D"/>
              </a:solidFill>
              <a:ln w="9525">
                <a:solidFill>
                  <a:schemeClr val="tx1"/>
                </a:solidFill>
                <a:round/>
                <a:headEnd/>
                <a:tailEnd/>
              </a:ln>
            </p:spPr>
            <p:txBody>
              <a:bodyPr/>
              <a:lstStyle/>
              <a:p>
                <a:endParaRPr lang="en-US">
                  <a:latin typeface="Marion Regular"/>
                  <a:cs typeface="Marion Regular"/>
                </a:endParaRPr>
              </a:p>
            </p:txBody>
          </p:sp>
          <p:sp>
            <p:nvSpPr>
              <p:cNvPr id="38" name="Rectangle 35"/>
              <p:cNvSpPr>
                <a:spLocks noChangeArrowheads="1"/>
              </p:cNvSpPr>
              <p:nvPr/>
            </p:nvSpPr>
            <p:spPr bwMode="auto">
              <a:xfrm>
                <a:off x="18897600" y="12649200"/>
                <a:ext cx="228600" cy="228600"/>
              </a:xfrm>
              <a:prstGeom prst="rect">
                <a:avLst/>
              </a:prstGeom>
              <a:solidFill>
                <a:srgbClr val="406DAC"/>
              </a:solidFill>
              <a:ln w="9525">
                <a:solidFill>
                  <a:schemeClr val="tx1"/>
                </a:solidFill>
                <a:round/>
                <a:headEnd/>
                <a:tailEnd/>
              </a:ln>
            </p:spPr>
            <p:txBody>
              <a:bodyPr/>
              <a:lstStyle/>
              <a:p>
                <a:endParaRPr lang="en-US">
                  <a:latin typeface="Marion Regular"/>
                  <a:cs typeface="Marion Regular"/>
                </a:endParaRPr>
              </a:p>
            </p:txBody>
          </p:sp>
        </p:grpSp>
        <p:pic>
          <p:nvPicPr>
            <p:cNvPr id="28" name="Chart 1"/>
            <p:cNvPicPr>
              <a:picLocks noChangeAspect="1" noChangeArrowheads="1"/>
            </p:cNvPicPr>
            <p:nvPr/>
          </p:nvPicPr>
          <p:blipFill>
            <a:blip r:embed="rId3">
              <a:extLst>
                <a:ext uri="{28A0092B-C50C-407E-A947-70E740481C1C}">
                  <a14:useLocalDpi xmlns:a14="http://schemas.microsoft.com/office/drawing/2010/main" val="0"/>
                </a:ext>
              </a:extLst>
            </a:blip>
            <a:srcRect l="22707" t="19769" r="20290" b="14960"/>
            <a:stretch>
              <a:fillRect/>
            </a:stretch>
          </p:blipFill>
          <p:spPr bwMode="auto">
            <a:xfrm>
              <a:off x="15316200" y="11624733"/>
              <a:ext cx="2997200" cy="176106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9" name="TextBox 39"/>
            <p:cNvSpPr txBox="1">
              <a:spLocks noChangeArrowheads="1"/>
            </p:cNvSpPr>
            <p:nvPr/>
          </p:nvSpPr>
          <p:spPr bwMode="auto">
            <a:xfrm>
              <a:off x="15240000" y="10938933"/>
              <a:ext cx="3124200" cy="5847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lgn="ctr"/>
              <a:r>
                <a:rPr lang="en-US" sz="1600" b="1">
                  <a:latin typeface="Marion Regular"/>
                  <a:cs typeface="Marion Regular"/>
                </a:rPr>
                <a:t>I would recommend this program to other childcare providers.</a:t>
              </a:r>
            </a:p>
          </p:txBody>
        </p:sp>
        <p:grpSp>
          <p:nvGrpSpPr>
            <p:cNvPr id="30" name="Group 40"/>
            <p:cNvGrpSpPr>
              <a:grpSpLocks/>
            </p:cNvGrpSpPr>
            <p:nvPr/>
          </p:nvGrpSpPr>
          <p:grpSpPr bwMode="auto">
            <a:xfrm>
              <a:off x="14249400" y="13606046"/>
              <a:ext cx="5105400" cy="567154"/>
              <a:chOff x="17221200" y="12649200"/>
              <a:chExt cx="5105400" cy="567154"/>
            </a:xfrm>
          </p:grpSpPr>
          <p:sp>
            <p:nvSpPr>
              <p:cNvPr id="31" name="TextBox 41"/>
              <p:cNvSpPr txBox="1">
                <a:spLocks noChangeArrowheads="1"/>
              </p:cNvSpPr>
              <p:nvPr/>
            </p:nvSpPr>
            <p:spPr bwMode="auto">
              <a:xfrm>
                <a:off x="17221200" y="12877800"/>
                <a:ext cx="5105400"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lgn="ctr"/>
                <a:r>
                  <a:rPr lang="en-US" sz="1600">
                    <a:latin typeface="Marion Regular"/>
                    <a:cs typeface="Marion Regular"/>
                  </a:rPr>
                  <a:t>Disagree	Neutral	Agree</a:t>
                </a:r>
              </a:p>
            </p:txBody>
          </p:sp>
          <p:sp>
            <p:nvSpPr>
              <p:cNvPr id="32" name="Rectangle 42"/>
              <p:cNvSpPr>
                <a:spLocks noChangeArrowheads="1"/>
              </p:cNvSpPr>
              <p:nvPr/>
            </p:nvSpPr>
            <p:spPr bwMode="auto">
              <a:xfrm>
                <a:off x="20574000" y="12649200"/>
                <a:ext cx="228600" cy="228600"/>
              </a:xfrm>
              <a:prstGeom prst="rect">
                <a:avLst/>
              </a:prstGeom>
              <a:solidFill>
                <a:srgbClr val="EC7E3B"/>
              </a:solidFill>
              <a:ln w="9525">
                <a:solidFill>
                  <a:schemeClr val="tx1"/>
                </a:solidFill>
                <a:round/>
                <a:headEnd/>
                <a:tailEnd/>
              </a:ln>
            </p:spPr>
            <p:txBody>
              <a:bodyPr/>
              <a:lstStyle/>
              <a:p>
                <a:endParaRPr lang="en-US">
                  <a:latin typeface="Marion Regular"/>
                  <a:cs typeface="Marion Regular"/>
                </a:endParaRPr>
              </a:p>
            </p:txBody>
          </p:sp>
          <p:sp>
            <p:nvSpPr>
              <p:cNvPr id="33" name="Rectangle 43"/>
              <p:cNvSpPr>
                <a:spLocks noChangeArrowheads="1"/>
              </p:cNvSpPr>
              <p:nvPr/>
            </p:nvSpPr>
            <p:spPr bwMode="auto">
              <a:xfrm>
                <a:off x="19659600" y="12649200"/>
                <a:ext cx="228600" cy="228600"/>
              </a:xfrm>
              <a:prstGeom prst="rect">
                <a:avLst/>
              </a:prstGeom>
              <a:solidFill>
                <a:srgbClr val="AB393D"/>
              </a:solidFill>
              <a:ln w="9525">
                <a:solidFill>
                  <a:schemeClr val="tx1"/>
                </a:solidFill>
                <a:round/>
                <a:headEnd/>
                <a:tailEnd/>
              </a:ln>
            </p:spPr>
            <p:txBody>
              <a:bodyPr/>
              <a:lstStyle/>
              <a:p>
                <a:endParaRPr lang="en-US">
                  <a:latin typeface="Marion Regular"/>
                  <a:cs typeface="Marion Regular"/>
                </a:endParaRPr>
              </a:p>
            </p:txBody>
          </p:sp>
          <p:sp>
            <p:nvSpPr>
              <p:cNvPr id="34" name="Rectangle 44"/>
              <p:cNvSpPr>
                <a:spLocks noChangeArrowheads="1"/>
              </p:cNvSpPr>
              <p:nvPr/>
            </p:nvSpPr>
            <p:spPr bwMode="auto">
              <a:xfrm>
                <a:off x="18897600" y="12649200"/>
                <a:ext cx="228600" cy="228600"/>
              </a:xfrm>
              <a:prstGeom prst="rect">
                <a:avLst/>
              </a:prstGeom>
              <a:solidFill>
                <a:srgbClr val="406DAC"/>
              </a:solidFill>
              <a:ln w="9525">
                <a:solidFill>
                  <a:schemeClr val="tx1"/>
                </a:solidFill>
                <a:round/>
                <a:headEnd/>
                <a:tailEnd/>
              </a:ln>
            </p:spPr>
            <p:txBody>
              <a:bodyPr/>
              <a:lstStyle/>
              <a:p>
                <a:endParaRPr lang="en-US">
                  <a:latin typeface="Marion Regular"/>
                  <a:cs typeface="Marion Regular"/>
                </a:endParaRPr>
              </a:p>
            </p:txBody>
          </p:sp>
        </p:grpSp>
      </p:grpSp>
      <p:pic>
        <p:nvPicPr>
          <p:cNvPr id="39" name="Chart 1"/>
          <p:cNvPicPr>
            <a:picLocks noChangeAspect="1" noChangeArrowheads="1"/>
          </p:cNvPicPr>
          <p:nvPr/>
        </p:nvPicPr>
        <p:blipFill>
          <a:blip r:embed="rId2">
            <a:extLst>
              <a:ext uri="{28A0092B-C50C-407E-A947-70E740481C1C}">
                <a14:useLocalDpi xmlns:a14="http://schemas.microsoft.com/office/drawing/2010/main" val="0"/>
              </a:ext>
            </a:extLst>
          </a:blip>
          <a:srcRect l="19160" t="20053" r="18739" b="13506"/>
          <a:stretch>
            <a:fillRect/>
          </a:stretch>
        </p:blipFill>
        <p:spPr bwMode="auto">
          <a:xfrm>
            <a:off x="15240001" y="13716000"/>
            <a:ext cx="3951111" cy="1879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41" name="Chart 1"/>
          <p:cNvPicPr>
            <a:picLocks noChangeAspect="1" noChangeArrowheads="1"/>
          </p:cNvPicPr>
          <p:nvPr/>
        </p:nvPicPr>
        <p:blipFill>
          <a:blip r:embed="rId2">
            <a:extLst>
              <a:ext uri="{28A0092B-C50C-407E-A947-70E740481C1C}">
                <a14:useLocalDpi xmlns:a14="http://schemas.microsoft.com/office/drawing/2010/main" val="0"/>
              </a:ext>
            </a:extLst>
          </a:blip>
          <a:srcRect l="19160" t="20053" r="18739" b="13506"/>
          <a:stretch>
            <a:fillRect/>
          </a:stretch>
        </p:blipFill>
        <p:spPr bwMode="auto">
          <a:xfrm>
            <a:off x="15443201" y="13868400"/>
            <a:ext cx="3951111" cy="1879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4" name="Rectangle 33"/>
          <p:cNvSpPr>
            <a:spLocks noChangeArrowheads="1"/>
          </p:cNvSpPr>
          <p:nvPr/>
        </p:nvSpPr>
        <p:spPr bwMode="auto">
          <a:xfrm>
            <a:off x="18186400" y="15739646"/>
            <a:ext cx="304800" cy="228600"/>
          </a:xfrm>
          <a:prstGeom prst="rect">
            <a:avLst/>
          </a:prstGeom>
          <a:solidFill>
            <a:srgbClr val="EC7E3B"/>
          </a:solidFill>
          <a:ln w="9525">
            <a:solidFill>
              <a:schemeClr val="tx1"/>
            </a:solidFill>
            <a:round/>
            <a:headEnd/>
            <a:tailEnd/>
          </a:ln>
        </p:spPr>
        <p:txBody>
          <a:bodyPr/>
          <a:lstStyle/>
          <a:p>
            <a:endParaRPr lang="en-US">
              <a:latin typeface="Marion Regular"/>
              <a:cs typeface="Marion Regular"/>
            </a:endParaRPr>
          </a:p>
        </p:txBody>
      </p:sp>
      <p:sp>
        <p:nvSpPr>
          <p:cNvPr id="45" name="Rectangle 34"/>
          <p:cNvSpPr>
            <a:spLocks noChangeArrowheads="1"/>
          </p:cNvSpPr>
          <p:nvPr/>
        </p:nvSpPr>
        <p:spPr bwMode="auto">
          <a:xfrm>
            <a:off x="16967200" y="15739646"/>
            <a:ext cx="304800" cy="228600"/>
          </a:xfrm>
          <a:prstGeom prst="rect">
            <a:avLst/>
          </a:prstGeom>
          <a:solidFill>
            <a:srgbClr val="AB393D"/>
          </a:solidFill>
          <a:ln w="9525">
            <a:solidFill>
              <a:schemeClr val="tx1"/>
            </a:solidFill>
            <a:round/>
            <a:headEnd/>
            <a:tailEnd/>
          </a:ln>
        </p:spPr>
        <p:txBody>
          <a:bodyPr/>
          <a:lstStyle/>
          <a:p>
            <a:endParaRPr lang="en-US">
              <a:latin typeface="Marion Regular"/>
              <a:cs typeface="Marion Regular"/>
            </a:endParaRPr>
          </a:p>
        </p:txBody>
      </p:sp>
      <p:sp>
        <p:nvSpPr>
          <p:cNvPr id="46" name="Rectangle 35"/>
          <p:cNvSpPr>
            <a:spLocks noChangeArrowheads="1"/>
          </p:cNvSpPr>
          <p:nvPr/>
        </p:nvSpPr>
        <p:spPr bwMode="auto">
          <a:xfrm>
            <a:off x="15951200" y="15739646"/>
            <a:ext cx="304800" cy="228600"/>
          </a:xfrm>
          <a:prstGeom prst="rect">
            <a:avLst/>
          </a:prstGeom>
          <a:solidFill>
            <a:srgbClr val="406DAC"/>
          </a:solidFill>
          <a:ln w="9525">
            <a:solidFill>
              <a:schemeClr val="tx1"/>
            </a:solidFill>
            <a:round/>
            <a:headEnd/>
            <a:tailEnd/>
          </a:ln>
        </p:spPr>
        <p:txBody>
          <a:bodyPr/>
          <a:lstStyle/>
          <a:p>
            <a:endParaRPr lang="en-US">
              <a:latin typeface="Marion Regular"/>
              <a:cs typeface="Marion Regular"/>
            </a:endParaRPr>
          </a:p>
        </p:txBody>
      </p:sp>
      <p:sp>
        <p:nvSpPr>
          <p:cNvPr id="47" name="Rectangle 33"/>
          <p:cNvSpPr>
            <a:spLocks noChangeArrowheads="1"/>
          </p:cNvSpPr>
          <p:nvPr/>
        </p:nvSpPr>
        <p:spPr bwMode="auto">
          <a:xfrm>
            <a:off x="18389600" y="15892046"/>
            <a:ext cx="304800" cy="228600"/>
          </a:xfrm>
          <a:prstGeom prst="rect">
            <a:avLst/>
          </a:prstGeom>
          <a:solidFill>
            <a:srgbClr val="EC7E3B"/>
          </a:solidFill>
          <a:ln w="9525">
            <a:solidFill>
              <a:schemeClr val="tx1"/>
            </a:solidFill>
            <a:round/>
            <a:headEnd/>
            <a:tailEnd/>
          </a:ln>
        </p:spPr>
        <p:txBody>
          <a:bodyPr/>
          <a:lstStyle/>
          <a:p>
            <a:endParaRPr lang="en-US">
              <a:latin typeface="Marion Regular"/>
              <a:cs typeface="Marion Regular"/>
            </a:endParaRPr>
          </a:p>
        </p:txBody>
      </p:sp>
      <p:sp>
        <p:nvSpPr>
          <p:cNvPr id="48" name="Rectangle 35"/>
          <p:cNvSpPr>
            <a:spLocks noChangeArrowheads="1"/>
          </p:cNvSpPr>
          <p:nvPr/>
        </p:nvSpPr>
        <p:spPr bwMode="auto">
          <a:xfrm>
            <a:off x="16154400" y="15892046"/>
            <a:ext cx="304800" cy="228600"/>
          </a:xfrm>
          <a:prstGeom prst="rect">
            <a:avLst/>
          </a:prstGeom>
          <a:solidFill>
            <a:srgbClr val="406DAC"/>
          </a:solidFill>
          <a:ln w="9525">
            <a:solidFill>
              <a:schemeClr val="tx1"/>
            </a:solidFill>
            <a:round/>
            <a:headEnd/>
            <a:tailEnd/>
          </a:ln>
        </p:spPr>
        <p:txBody>
          <a:bodyPr/>
          <a:lstStyle/>
          <a:p>
            <a:endParaRPr lang="en-US">
              <a:latin typeface="Marion Regular"/>
              <a:cs typeface="Marion Regular"/>
            </a:endParaRPr>
          </a:p>
        </p:txBody>
      </p:sp>
      <p:graphicFrame>
        <p:nvGraphicFramePr>
          <p:cNvPr id="42" name="Chart 41"/>
          <p:cNvGraphicFramePr>
            <a:graphicFrameLocks/>
          </p:cNvGraphicFramePr>
          <p:nvPr>
            <p:extLst>
              <p:ext uri="{D42A27DB-BD31-4B8C-83A1-F6EECF244321}">
                <p14:modId xmlns:p14="http://schemas.microsoft.com/office/powerpoint/2010/main" val="2082520875"/>
              </p:ext>
            </p:extLst>
          </p:nvPr>
        </p:nvGraphicFramePr>
        <p:xfrm>
          <a:off x="50800" y="1371600"/>
          <a:ext cx="11988800" cy="5334000"/>
        </p:xfrm>
        <a:graphic>
          <a:graphicData uri="http://schemas.openxmlformats.org/drawingml/2006/chart">
            <c:chart xmlns:c="http://schemas.openxmlformats.org/drawingml/2006/chart" xmlns:r="http://schemas.openxmlformats.org/officeDocument/2006/relationships" r:id="rId4"/>
          </a:graphicData>
        </a:graphic>
      </p:graphicFrame>
      <p:sp>
        <p:nvSpPr>
          <p:cNvPr id="49" name="Title 1"/>
          <p:cNvSpPr>
            <a:spLocks noGrp="1"/>
          </p:cNvSpPr>
          <p:nvPr>
            <p:ph type="title"/>
          </p:nvPr>
        </p:nvSpPr>
        <p:spPr>
          <a:xfrm>
            <a:off x="707977" y="228600"/>
            <a:ext cx="11785600" cy="944562"/>
          </a:xfrm>
        </p:spPr>
        <p:txBody>
          <a:bodyPr/>
          <a:lstStyle/>
          <a:p>
            <a:pPr>
              <a:spcAft>
                <a:spcPts val="600"/>
              </a:spcAft>
            </a:pPr>
            <a:r>
              <a:rPr lang="en-US" b="1" spc="200" dirty="0">
                <a:solidFill>
                  <a:srgbClr val="800000"/>
                </a:solidFill>
                <a:latin typeface="Marion Regular"/>
                <a:cs typeface="Marion Regular"/>
              </a:rPr>
              <a:t>Preparedness</a:t>
            </a:r>
            <a:r>
              <a:rPr lang="en-US" b="0" cap="small" dirty="0" smtClean="0">
                <a:effectLst>
                  <a:outerShdw blurRad="38100" dist="38100" dir="2700000" algn="tl">
                    <a:srgbClr val="000000">
                      <a:alpha val="43137"/>
                    </a:srgbClr>
                  </a:outerShdw>
                </a:effectLst>
                <a:latin typeface="Marion Regular"/>
                <a:cs typeface="Marion Regular"/>
              </a:rPr>
              <a:t>  </a:t>
            </a:r>
            <a:r>
              <a:rPr lang="en-US" sz="3200" cap="small" dirty="0">
                <a:solidFill>
                  <a:schemeClr val="accent1">
                    <a:lumMod val="75000"/>
                  </a:schemeClr>
                </a:solidFill>
                <a:latin typeface="Marion Regular"/>
                <a:cs typeface="Marion Regular"/>
              </a:rPr>
              <a:t>(p&lt;.001)</a:t>
            </a:r>
          </a:p>
        </p:txBody>
      </p:sp>
      <p:sp>
        <p:nvSpPr>
          <p:cNvPr id="43" name="Donut 42"/>
          <p:cNvSpPr/>
          <p:nvPr/>
        </p:nvSpPr>
        <p:spPr>
          <a:xfrm rot="1477614">
            <a:off x="8605392" y="1591997"/>
            <a:ext cx="1496166" cy="5014444"/>
          </a:xfrm>
          <a:prstGeom prst="donut">
            <a:avLst>
              <a:gd name="adj" fmla="val 2119"/>
            </a:avLst>
          </a:prstGeom>
          <a:solidFill>
            <a:srgbClr val="800000"/>
          </a:solidFill>
          <a:ln>
            <a:solidFill>
              <a:srgbClr val="800000"/>
            </a:solidFill>
          </a:ln>
        </p:spPr>
        <p:style>
          <a:lnRef idx="1">
            <a:schemeClr val="accent1"/>
          </a:lnRef>
          <a:fillRef idx="3">
            <a:schemeClr val="accent1"/>
          </a:fillRef>
          <a:effectRef idx="2">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en-US"/>
          </a:p>
        </p:txBody>
      </p:sp>
    </p:spTree>
    <p:extLst>
      <p:ext uri="{BB962C8B-B14F-4D97-AF65-F5344CB8AC3E}">
        <p14:creationId xmlns:p14="http://schemas.microsoft.com/office/powerpoint/2010/main" val="812420696"/>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xmlns:p14="http://schemas.microsoft.com/office/powerpoint/2010/mai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p:cTn id="7" dur="500" fill="hold"/>
                                        <p:tgtEl>
                                          <p:spTgt spid="43"/>
                                        </p:tgtEl>
                                        <p:attrNameLst>
                                          <p:attrName>ppt_w</p:attrName>
                                        </p:attrNameLst>
                                      </p:cBhvr>
                                      <p:tavLst>
                                        <p:tav tm="0">
                                          <p:val>
                                            <p:fltVal val="0"/>
                                          </p:val>
                                        </p:tav>
                                        <p:tav tm="100000">
                                          <p:val>
                                            <p:strVal val="#ppt_w"/>
                                          </p:val>
                                        </p:tav>
                                      </p:tavLst>
                                    </p:anim>
                                    <p:anim calcmode="lin" valueType="num">
                                      <p:cBhvr>
                                        <p:cTn id="8" dur="500" fill="hold"/>
                                        <p:tgtEl>
                                          <p:spTgt spid="43"/>
                                        </p:tgtEl>
                                        <p:attrNameLst>
                                          <p:attrName>ppt_h</p:attrName>
                                        </p:attrNameLst>
                                      </p:cBhvr>
                                      <p:tavLst>
                                        <p:tav tm="0">
                                          <p:val>
                                            <p:fltVal val="0"/>
                                          </p:val>
                                        </p:tav>
                                        <p:tav tm="100000">
                                          <p:val>
                                            <p:strVal val="#ppt_h"/>
                                          </p:val>
                                        </p:tav>
                                      </p:tavLst>
                                    </p:anim>
                                    <p:animEffect transition="in" filter="fade">
                                      <p:cBhvr>
                                        <p:cTn id="9"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19980" y="1828800"/>
            <a:ext cx="10035477" cy="4419600"/>
          </a:xfrm>
        </p:spPr>
        <p:txBody>
          <a:bodyPr/>
          <a:lstStyle/>
          <a:p>
            <a:pPr marL="223838" lvl="1" indent="-223838">
              <a:spcBef>
                <a:spcPts val="0"/>
              </a:spcBef>
              <a:spcAft>
                <a:spcPts val="4200"/>
              </a:spcAft>
              <a:buClr>
                <a:srgbClr val="800000"/>
              </a:buClr>
              <a:buFont typeface="Lucida Grande"/>
              <a:buChar char="–"/>
            </a:pPr>
            <a:r>
              <a:rPr lang="en-US" sz="3600" dirty="0">
                <a:solidFill>
                  <a:schemeClr val="accent1">
                    <a:lumMod val="75000"/>
                  </a:schemeClr>
                </a:solidFill>
                <a:latin typeface="Marion Regular"/>
                <a:cs typeface="Marion Regular"/>
              </a:rPr>
              <a:t>Overall satisfaction: </a:t>
            </a:r>
            <a:r>
              <a:rPr lang="en-US" sz="3600" dirty="0">
                <a:solidFill>
                  <a:srgbClr val="800000"/>
                </a:solidFill>
                <a:latin typeface="Marion Regular"/>
                <a:cs typeface="Marion Regular"/>
              </a:rPr>
              <a:t>8.7</a:t>
            </a:r>
            <a:r>
              <a:rPr lang="en-US" sz="3600" dirty="0">
                <a:solidFill>
                  <a:schemeClr val="accent1">
                    <a:lumMod val="75000"/>
                  </a:schemeClr>
                </a:solidFill>
                <a:latin typeface="Marion Regular"/>
                <a:cs typeface="Marion Regular"/>
              </a:rPr>
              <a:t>  </a:t>
            </a:r>
            <a:r>
              <a:rPr lang="en-US" sz="2800" dirty="0">
                <a:solidFill>
                  <a:schemeClr val="accent1">
                    <a:lumMod val="75000"/>
                  </a:schemeClr>
                </a:solidFill>
                <a:latin typeface="Marion Regular"/>
                <a:cs typeface="Marion Regular"/>
              </a:rPr>
              <a:t>(1=low; 10=high)</a:t>
            </a:r>
          </a:p>
          <a:p>
            <a:pPr marL="223838" lvl="1" indent="-223838">
              <a:spcBef>
                <a:spcPts val="0"/>
              </a:spcBef>
              <a:spcAft>
                <a:spcPts val="3000"/>
              </a:spcAft>
              <a:buClr>
                <a:srgbClr val="800000"/>
              </a:buClr>
              <a:buFont typeface="Lucida Grande"/>
              <a:buChar char="–"/>
            </a:pPr>
            <a:r>
              <a:rPr lang="en-US" sz="3600" dirty="0">
                <a:solidFill>
                  <a:schemeClr val="accent1">
                    <a:lumMod val="75000"/>
                  </a:schemeClr>
                </a:solidFill>
                <a:latin typeface="Marion Regular"/>
                <a:cs typeface="Marion Regular"/>
              </a:rPr>
              <a:t>Kept their interest: </a:t>
            </a:r>
            <a:r>
              <a:rPr lang="en-US" sz="3600" dirty="0">
                <a:solidFill>
                  <a:srgbClr val="800000"/>
                </a:solidFill>
                <a:latin typeface="Marion Regular"/>
                <a:cs typeface="Marion Regular"/>
              </a:rPr>
              <a:t>6.1</a:t>
            </a:r>
            <a:r>
              <a:rPr lang="en-US" sz="3600" dirty="0">
                <a:solidFill>
                  <a:schemeClr val="accent1">
                    <a:lumMod val="75000"/>
                  </a:schemeClr>
                </a:solidFill>
                <a:latin typeface="Marion Regular"/>
                <a:cs typeface="Marion Regular"/>
              </a:rPr>
              <a:t>  </a:t>
            </a:r>
            <a:r>
              <a:rPr lang="en-US" sz="2800" dirty="0">
                <a:solidFill>
                  <a:schemeClr val="accent1">
                    <a:lumMod val="75000"/>
                  </a:schemeClr>
                </a:solidFill>
                <a:latin typeface="Marion Regular"/>
                <a:cs typeface="Marion Regular"/>
              </a:rPr>
              <a:t>(7-point scale; 7=high)</a:t>
            </a:r>
            <a:endParaRPr lang="en-US" sz="3600" dirty="0">
              <a:solidFill>
                <a:schemeClr val="accent1">
                  <a:lumMod val="75000"/>
                </a:schemeClr>
              </a:solidFill>
              <a:latin typeface="Marion Regular"/>
              <a:cs typeface="Marion Regular"/>
            </a:endParaRPr>
          </a:p>
          <a:p>
            <a:pPr marL="223838" lvl="1" indent="-223838">
              <a:spcBef>
                <a:spcPts val="0"/>
              </a:spcBef>
              <a:spcAft>
                <a:spcPts val="3000"/>
              </a:spcAft>
              <a:buClr>
                <a:srgbClr val="800000"/>
              </a:buClr>
              <a:buFont typeface="Lucida Grande"/>
              <a:buChar char="–"/>
            </a:pPr>
            <a:r>
              <a:rPr lang="en-US" sz="3600" dirty="0">
                <a:solidFill>
                  <a:schemeClr val="accent1">
                    <a:lumMod val="75000"/>
                  </a:schemeClr>
                </a:solidFill>
                <a:latin typeface="Marion Regular"/>
                <a:cs typeface="Marion Regular"/>
              </a:rPr>
              <a:t>Provided useful information: </a:t>
            </a:r>
            <a:r>
              <a:rPr lang="en-US" sz="3600" dirty="0">
                <a:solidFill>
                  <a:srgbClr val="800000"/>
                </a:solidFill>
                <a:latin typeface="Marion Regular"/>
                <a:cs typeface="Marion Regular"/>
              </a:rPr>
              <a:t>6.4</a:t>
            </a:r>
            <a:r>
              <a:rPr lang="en-US" sz="3600" dirty="0">
                <a:solidFill>
                  <a:schemeClr val="accent1">
                    <a:lumMod val="75000"/>
                  </a:schemeClr>
                </a:solidFill>
                <a:latin typeface="Marion Regular"/>
                <a:cs typeface="Marion Regular"/>
              </a:rPr>
              <a:t>  </a:t>
            </a:r>
            <a:r>
              <a:rPr lang="en-US" sz="2800" dirty="0">
                <a:solidFill>
                  <a:schemeClr val="accent1">
                    <a:lumMod val="75000"/>
                  </a:schemeClr>
                </a:solidFill>
                <a:latin typeface="Marion Regular"/>
                <a:cs typeface="Marion Regular"/>
              </a:rPr>
              <a:t>(7-point scale) </a:t>
            </a:r>
            <a:endParaRPr lang="en-US" sz="3600" dirty="0">
              <a:solidFill>
                <a:schemeClr val="accent1">
                  <a:lumMod val="75000"/>
                </a:schemeClr>
              </a:solidFill>
              <a:latin typeface="Marion Regular"/>
              <a:cs typeface="Marion Regular"/>
            </a:endParaRPr>
          </a:p>
          <a:p>
            <a:pPr marL="223838" lvl="1" indent="-223838">
              <a:spcBef>
                <a:spcPts val="0"/>
              </a:spcBef>
              <a:spcAft>
                <a:spcPts val="3000"/>
              </a:spcAft>
              <a:buClr>
                <a:srgbClr val="800000"/>
              </a:buClr>
              <a:buFont typeface="Lucida Grande"/>
              <a:buChar char="–"/>
            </a:pPr>
            <a:r>
              <a:rPr lang="en-US" sz="3600" dirty="0">
                <a:solidFill>
                  <a:schemeClr val="accent1">
                    <a:lumMod val="75000"/>
                  </a:schemeClr>
                </a:solidFill>
                <a:latin typeface="Marion Regular"/>
                <a:cs typeface="Marion Regular"/>
              </a:rPr>
              <a:t>Interactive storyline was effective: </a:t>
            </a:r>
            <a:r>
              <a:rPr lang="en-US" sz="3600" dirty="0">
                <a:solidFill>
                  <a:srgbClr val="800000"/>
                </a:solidFill>
                <a:latin typeface="Marion Regular"/>
                <a:cs typeface="Marion Regular"/>
              </a:rPr>
              <a:t>6.4</a:t>
            </a:r>
            <a:r>
              <a:rPr lang="en-US" sz="3600" dirty="0">
                <a:solidFill>
                  <a:schemeClr val="accent1">
                    <a:lumMod val="75000"/>
                  </a:schemeClr>
                </a:solidFill>
                <a:latin typeface="Marion Regular"/>
                <a:cs typeface="Marion Regular"/>
              </a:rPr>
              <a:t>  </a:t>
            </a:r>
            <a:r>
              <a:rPr lang="en-US" sz="2800" dirty="0">
                <a:solidFill>
                  <a:schemeClr val="accent1">
                    <a:lumMod val="75000"/>
                  </a:schemeClr>
                </a:solidFill>
                <a:latin typeface="Marion Regular"/>
                <a:cs typeface="Marion Regular"/>
              </a:rPr>
              <a:t>(7-point scale)</a:t>
            </a:r>
          </a:p>
          <a:p>
            <a:pPr marL="0" lvl="1" indent="0">
              <a:spcAft>
                <a:spcPts val="3000"/>
              </a:spcAft>
              <a:buClr>
                <a:schemeClr val="hlink"/>
              </a:buClr>
              <a:buNone/>
              <a:tabLst>
                <a:tab pos="282575" algn="l"/>
              </a:tabLst>
            </a:pPr>
            <a:endParaRPr lang="en-US" dirty="0" smtClean="0">
              <a:latin typeface="Marion Regular"/>
              <a:cs typeface="Marion Regular"/>
            </a:endParaRPr>
          </a:p>
        </p:txBody>
      </p:sp>
      <p:sp>
        <p:nvSpPr>
          <p:cNvPr id="5" name="Title 1"/>
          <p:cNvSpPr>
            <a:spLocks noGrp="1"/>
          </p:cNvSpPr>
          <p:nvPr>
            <p:ph type="title"/>
          </p:nvPr>
        </p:nvSpPr>
        <p:spPr>
          <a:xfrm>
            <a:off x="704912" y="274638"/>
            <a:ext cx="11785600" cy="1143000"/>
          </a:xfrm>
        </p:spPr>
        <p:txBody>
          <a:bodyPr/>
          <a:lstStyle/>
          <a:p>
            <a:r>
              <a:rPr lang="en-US" b="1" spc="200" dirty="0">
                <a:solidFill>
                  <a:srgbClr val="800000"/>
                </a:solidFill>
                <a:latin typeface="Marion Regular"/>
                <a:cs typeface="Marion Regular"/>
              </a:rPr>
              <a:t>Satisfaction</a:t>
            </a:r>
          </a:p>
        </p:txBody>
      </p:sp>
    </p:spTree>
    <p:extLst>
      <p:ext uri="{BB962C8B-B14F-4D97-AF65-F5344CB8AC3E}">
        <p14:creationId xmlns:p14="http://schemas.microsoft.com/office/powerpoint/2010/main" val="372580998"/>
      </p:ext>
    </p:extLst>
  </p:cSld>
  <p:clrMapOvr>
    <a:masterClrMapping/>
  </p:clrMapOvr>
  <mc:AlternateContent xmlns:mc="http://schemas.openxmlformats.org/markup-compatibility/2006" xmlns:p14="http://schemas.microsoft.com/office/powerpoint/2010/main">
    <mc:Choice Requires="p14">
      <p:transition spd="slow" p14:dur="1700">
        <p14:prism isContent="1"/>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8F4612C5-5AF5-354B-9EB4-2988C6FC4C28}" type="slidenum">
              <a:rPr lang="en-US" smtClean="0">
                <a:latin typeface="Marion Regular"/>
                <a:cs typeface="Marion Regular"/>
              </a:rPr>
              <a:pPr/>
              <a:t>37</a:t>
            </a:fld>
            <a:endParaRPr lang="en-US" dirty="0">
              <a:latin typeface="Marion Regular"/>
              <a:cs typeface="Marion Regular"/>
            </a:endParaRPr>
          </a:p>
        </p:txBody>
      </p:sp>
      <p:grpSp>
        <p:nvGrpSpPr>
          <p:cNvPr id="9" name="Group 11"/>
          <p:cNvGrpSpPr>
            <a:grpSpLocks/>
          </p:cNvGrpSpPr>
          <p:nvPr/>
        </p:nvGrpSpPr>
        <p:grpSpPr bwMode="auto">
          <a:xfrm>
            <a:off x="13309600" y="12725400"/>
            <a:ext cx="12903200" cy="3276600"/>
            <a:chOff x="9677400" y="10896600"/>
            <a:chExt cx="9677400" cy="3276600"/>
          </a:xfrm>
        </p:grpSpPr>
        <p:pic>
          <p:nvPicPr>
            <p:cNvPr id="10" name="Chart 1"/>
            <p:cNvPicPr>
              <a:picLocks noChangeAspect="1" noChangeArrowheads="1"/>
            </p:cNvPicPr>
            <p:nvPr/>
          </p:nvPicPr>
          <p:blipFill>
            <a:blip r:embed="rId2">
              <a:extLst>
                <a:ext uri="{28A0092B-C50C-407E-A947-70E740481C1C}">
                  <a14:useLocalDpi xmlns:a14="http://schemas.microsoft.com/office/drawing/2010/main" val="0"/>
                </a:ext>
              </a:extLst>
            </a:blip>
            <a:srcRect l="19160" t="20053" r="18739" b="13506"/>
            <a:stretch>
              <a:fillRect/>
            </a:stretch>
          </p:blipFill>
          <p:spPr bwMode="auto">
            <a:xfrm>
              <a:off x="10820400" y="11582400"/>
              <a:ext cx="2963333" cy="1879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1" name="TextBox 7"/>
            <p:cNvSpPr txBox="1">
              <a:spLocks noChangeArrowheads="1"/>
            </p:cNvSpPr>
            <p:nvPr/>
          </p:nvSpPr>
          <p:spPr bwMode="auto">
            <a:xfrm>
              <a:off x="9906000" y="10896600"/>
              <a:ext cx="4800600" cy="5847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lgn="ctr"/>
              <a:r>
                <a:rPr lang="en-US" sz="1600" b="1" dirty="0">
                  <a:latin typeface="Marion Regular"/>
                  <a:cs typeface="Marion Regular"/>
                </a:rPr>
                <a:t>The interactive storyline was a helpful way to learn about my responsibilities as a mandated reporter.</a:t>
              </a:r>
            </a:p>
          </p:txBody>
        </p:sp>
        <p:grpSp>
          <p:nvGrpSpPr>
            <p:cNvPr id="12" name="Group 9"/>
            <p:cNvGrpSpPr>
              <a:grpSpLocks/>
            </p:cNvGrpSpPr>
            <p:nvPr/>
          </p:nvGrpSpPr>
          <p:grpSpPr bwMode="auto">
            <a:xfrm>
              <a:off x="9677400" y="13606046"/>
              <a:ext cx="5105400" cy="567154"/>
              <a:chOff x="17221200" y="12649200"/>
              <a:chExt cx="5105400" cy="567154"/>
            </a:xfrm>
          </p:grpSpPr>
          <p:sp>
            <p:nvSpPr>
              <p:cNvPr id="20" name="TextBox 31"/>
              <p:cNvSpPr txBox="1">
                <a:spLocks noChangeArrowheads="1"/>
              </p:cNvSpPr>
              <p:nvPr/>
            </p:nvSpPr>
            <p:spPr bwMode="auto">
              <a:xfrm>
                <a:off x="17221200" y="12877800"/>
                <a:ext cx="5105400"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lgn="ctr"/>
                <a:r>
                  <a:rPr lang="en-US" sz="1600">
                    <a:latin typeface="Marion Regular"/>
                    <a:cs typeface="Marion Regular"/>
                  </a:rPr>
                  <a:t>Disagree	Neutral	Agree</a:t>
                </a:r>
              </a:p>
            </p:txBody>
          </p:sp>
          <p:sp>
            <p:nvSpPr>
              <p:cNvPr id="21" name="Rectangle 33"/>
              <p:cNvSpPr>
                <a:spLocks noChangeArrowheads="1"/>
              </p:cNvSpPr>
              <p:nvPr/>
            </p:nvSpPr>
            <p:spPr bwMode="auto">
              <a:xfrm>
                <a:off x="20574000" y="12649200"/>
                <a:ext cx="228600" cy="228600"/>
              </a:xfrm>
              <a:prstGeom prst="rect">
                <a:avLst/>
              </a:prstGeom>
              <a:solidFill>
                <a:srgbClr val="EC7E3B"/>
              </a:solidFill>
              <a:ln w="9525">
                <a:solidFill>
                  <a:schemeClr val="tx1"/>
                </a:solidFill>
                <a:round/>
                <a:headEnd/>
                <a:tailEnd/>
              </a:ln>
            </p:spPr>
            <p:txBody>
              <a:bodyPr/>
              <a:lstStyle/>
              <a:p>
                <a:endParaRPr lang="en-US">
                  <a:latin typeface="Marion Regular"/>
                  <a:cs typeface="Marion Regular"/>
                </a:endParaRPr>
              </a:p>
            </p:txBody>
          </p:sp>
          <p:sp>
            <p:nvSpPr>
              <p:cNvPr id="22" name="Rectangle 34"/>
              <p:cNvSpPr>
                <a:spLocks noChangeArrowheads="1"/>
              </p:cNvSpPr>
              <p:nvPr/>
            </p:nvSpPr>
            <p:spPr bwMode="auto">
              <a:xfrm>
                <a:off x="19659600" y="12649200"/>
                <a:ext cx="228600" cy="228600"/>
              </a:xfrm>
              <a:prstGeom prst="rect">
                <a:avLst/>
              </a:prstGeom>
              <a:solidFill>
                <a:srgbClr val="AB393D"/>
              </a:solidFill>
              <a:ln w="9525">
                <a:solidFill>
                  <a:schemeClr val="tx1"/>
                </a:solidFill>
                <a:round/>
                <a:headEnd/>
                <a:tailEnd/>
              </a:ln>
            </p:spPr>
            <p:txBody>
              <a:bodyPr/>
              <a:lstStyle/>
              <a:p>
                <a:endParaRPr lang="en-US">
                  <a:latin typeface="Marion Regular"/>
                  <a:cs typeface="Marion Regular"/>
                </a:endParaRPr>
              </a:p>
            </p:txBody>
          </p:sp>
          <p:sp>
            <p:nvSpPr>
              <p:cNvPr id="23" name="Rectangle 35"/>
              <p:cNvSpPr>
                <a:spLocks noChangeArrowheads="1"/>
              </p:cNvSpPr>
              <p:nvPr/>
            </p:nvSpPr>
            <p:spPr bwMode="auto">
              <a:xfrm>
                <a:off x="18897600" y="12649200"/>
                <a:ext cx="228600" cy="228600"/>
              </a:xfrm>
              <a:prstGeom prst="rect">
                <a:avLst/>
              </a:prstGeom>
              <a:solidFill>
                <a:srgbClr val="406DAC"/>
              </a:solidFill>
              <a:ln w="9525">
                <a:solidFill>
                  <a:schemeClr val="tx1"/>
                </a:solidFill>
                <a:round/>
                <a:headEnd/>
                <a:tailEnd/>
              </a:ln>
            </p:spPr>
            <p:txBody>
              <a:bodyPr/>
              <a:lstStyle/>
              <a:p>
                <a:endParaRPr lang="en-US">
                  <a:latin typeface="Marion Regular"/>
                  <a:cs typeface="Marion Regular"/>
                </a:endParaRPr>
              </a:p>
            </p:txBody>
          </p:sp>
        </p:grpSp>
        <p:pic>
          <p:nvPicPr>
            <p:cNvPr id="13" name="Chart 1"/>
            <p:cNvPicPr>
              <a:picLocks noChangeAspect="1" noChangeArrowheads="1"/>
            </p:cNvPicPr>
            <p:nvPr/>
          </p:nvPicPr>
          <p:blipFill>
            <a:blip r:embed="rId3">
              <a:extLst>
                <a:ext uri="{28A0092B-C50C-407E-A947-70E740481C1C}">
                  <a14:useLocalDpi xmlns:a14="http://schemas.microsoft.com/office/drawing/2010/main" val="0"/>
                </a:ext>
              </a:extLst>
            </a:blip>
            <a:srcRect l="22707" t="19769" r="20290" b="14960"/>
            <a:stretch>
              <a:fillRect/>
            </a:stretch>
          </p:blipFill>
          <p:spPr bwMode="auto">
            <a:xfrm>
              <a:off x="15316200" y="11624733"/>
              <a:ext cx="2997200" cy="176106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4" name="TextBox 39"/>
            <p:cNvSpPr txBox="1">
              <a:spLocks noChangeArrowheads="1"/>
            </p:cNvSpPr>
            <p:nvPr/>
          </p:nvSpPr>
          <p:spPr bwMode="auto">
            <a:xfrm>
              <a:off x="15240000" y="10938933"/>
              <a:ext cx="3124200" cy="5847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lgn="ctr"/>
              <a:r>
                <a:rPr lang="en-US" sz="1600" b="1">
                  <a:latin typeface="Marion Regular"/>
                  <a:cs typeface="Marion Regular"/>
                </a:rPr>
                <a:t>I would recommend this program to other childcare providers.</a:t>
              </a:r>
            </a:p>
          </p:txBody>
        </p:sp>
        <p:grpSp>
          <p:nvGrpSpPr>
            <p:cNvPr id="15" name="Group 40"/>
            <p:cNvGrpSpPr>
              <a:grpSpLocks/>
            </p:cNvGrpSpPr>
            <p:nvPr/>
          </p:nvGrpSpPr>
          <p:grpSpPr bwMode="auto">
            <a:xfrm>
              <a:off x="14249400" y="13606046"/>
              <a:ext cx="5105400" cy="567154"/>
              <a:chOff x="17221200" y="12649200"/>
              <a:chExt cx="5105400" cy="567154"/>
            </a:xfrm>
          </p:grpSpPr>
          <p:sp>
            <p:nvSpPr>
              <p:cNvPr id="16" name="TextBox 41"/>
              <p:cNvSpPr txBox="1">
                <a:spLocks noChangeArrowheads="1"/>
              </p:cNvSpPr>
              <p:nvPr/>
            </p:nvSpPr>
            <p:spPr bwMode="auto">
              <a:xfrm>
                <a:off x="17221200" y="12877800"/>
                <a:ext cx="5105400"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lgn="ctr"/>
                <a:r>
                  <a:rPr lang="en-US" sz="1600">
                    <a:latin typeface="Marion Regular"/>
                    <a:cs typeface="Marion Regular"/>
                  </a:rPr>
                  <a:t>Disagree	Neutral	Agree</a:t>
                </a:r>
              </a:p>
            </p:txBody>
          </p:sp>
          <p:sp>
            <p:nvSpPr>
              <p:cNvPr id="17" name="Rectangle 42"/>
              <p:cNvSpPr>
                <a:spLocks noChangeArrowheads="1"/>
              </p:cNvSpPr>
              <p:nvPr/>
            </p:nvSpPr>
            <p:spPr bwMode="auto">
              <a:xfrm>
                <a:off x="20574000" y="12649200"/>
                <a:ext cx="228600" cy="228600"/>
              </a:xfrm>
              <a:prstGeom prst="rect">
                <a:avLst/>
              </a:prstGeom>
              <a:solidFill>
                <a:srgbClr val="EC7E3B"/>
              </a:solidFill>
              <a:ln w="9525">
                <a:solidFill>
                  <a:schemeClr val="tx1"/>
                </a:solidFill>
                <a:round/>
                <a:headEnd/>
                <a:tailEnd/>
              </a:ln>
            </p:spPr>
            <p:txBody>
              <a:bodyPr/>
              <a:lstStyle/>
              <a:p>
                <a:endParaRPr lang="en-US">
                  <a:latin typeface="Marion Regular"/>
                  <a:cs typeface="Marion Regular"/>
                </a:endParaRPr>
              </a:p>
            </p:txBody>
          </p:sp>
          <p:sp>
            <p:nvSpPr>
              <p:cNvPr id="18" name="Rectangle 43"/>
              <p:cNvSpPr>
                <a:spLocks noChangeArrowheads="1"/>
              </p:cNvSpPr>
              <p:nvPr/>
            </p:nvSpPr>
            <p:spPr bwMode="auto">
              <a:xfrm>
                <a:off x="19659600" y="12649200"/>
                <a:ext cx="228600" cy="228600"/>
              </a:xfrm>
              <a:prstGeom prst="rect">
                <a:avLst/>
              </a:prstGeom>
              <a:solidFill>
                <a:srgbClr val="AB393D"/>
              </a:solidFill>
              <a:ln w="9525">
                <a:solidFill>
                  <a:schemeClr val="tx1"/>
                </a:solidFill>
                <a:round/>
                <a:headEnd/>
                <a:tailEnd/>
              </a:ln>
            </p:spPr>
            <p:txBody>
              <a:bodyPr/>
              <a:lstStyle/>
              <a:p>
                <a:endParaRPr lang="en-US">
                  <a:latin typeface="Marion Regular"/>
                  <a:cs typeface="Marion Regular"/>
                </a:endParaRPr>
              </a:p>
            </p:txBody>
          </p:sp>
          <p:sp>
            <p:nvSpPr>
              <p:cNvPr id="19" name="Rectangle 44"/>
              <p:cNvSpPr>
                <a:spLocks noChangeArrowheads="1"/>
              </p:cNvSpPr>
              <p:nvPr/>
            </p:nvSpPr>
            <p:spPr bwMode="auto">
              <a:xfrm>
                <a:off x="18897600" y="12649200"/>
                <a:ext cx="228600" cy="228600"/>
              </a:xfrm>
              <a:prstGeom prst="rect">
                <a:avLst/>
              </a:prstGeom>
              <a:solidFill>
                <a:srgbClr val="406DAC"/>
              </a:solidFill>
              <a:ln w="9525">
                <a:solidFill>
                  <a:schemeClr val="tx1"/>
                </a:solidFill>
                <a:round/>
                <a:headEnd/>
                <a:tailEnd/>
              </a:ln>
            </p:spPr>
            <p:txBody>
              <a:bodyPr/>
              <a:lstStyle/>
              <a:p>
                <a:endParaRPr lang="en-US">
                  <a:latin typeface="Marion Regular"/>
                  <a:cs typeface="Marion Regular"/>
                </a:endParaRPr>
              </a:p>
            </p:txBody>
          </p:sp>
        </p:grpSp>
      </p:grpSp>
      <p:grpSp>
        <p:nvGrpSpPr>
          <p:cNvPr id="24" name="Group 11"/>
          <p:cNvGrpSpPr>
            <a:grpSpLocks/>
          </p:cNvGrpSpPr>
          <p:nvPr/>
        </p:nvGrpSpPr>
        <p:grpSpPr bwMode="auto">
          <a:xfrm>
            <a:off x="13512800" y="12877800"/>
            <a:ext cx="12903200" cy="3276600"/>
            <a:chOff x="9677400" y="10896600"/>
            <a:chExt cx="9677400" cy="3276600"/>
          </a:xfrm>
        </p:grpSpPr>
        <p:pic>
          <p:nvPicPr>
            <p:cNvPr id="25" name="Chart 1"/>
            <p:cNvPicPr>
              <a:picLocks noChangeAspect="1" noChangeArrowheads="1"/>
            </p:cNvPicPr>
            <p:nvPr/>
          </p:nvPicPr>
          <p:blipFill>
            <a:blip r:embed="rId2">
              <a:extLst>
                <a:ext uri="{28A0092B-C50C-407E-A947-70E740481C1C}">
                  <a14:useLocalDpi xmlns:a14="http://schemas.microsoft.com/office/drawing/2010/main" val="0"/>
                </a:ext>
              </a:extLst>
            </a:blip>
            <a:srcRect l="19160" t="20053" r="18739" b="13506"/>
            <a:stretch>
              <a:fillRect/>
            </a:stretch>
          </p:blipFill>
          <p:spPr bwMode="auto">
            <a:xfrm>
              <a:off x="10820400" y="11582400"/>
              <a:ext cx="2963333" cy="1879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6" name="TextBox 7"/>
            <p:cNvSpPr txBox="1">
              <a:spLocks noChangeArrowheads="1"/>
            </p:cNvSpPr>
            <p:nvPr/>
          </p:nvSpPr>
          <p:spPr bwMode="auto">
            <a:xfrm>
              <a:off x="9906000" y="10896600"/>
              <a:ext cx="4800600" cy="5847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lgn="ctr"/>
              <a:r>
                <a:rPr lang="en-US" sz="1600" b="1" dirty="0">
                  <a:latin typeface="Marion Regular"/>
                  <a:cs typeface="Marion Regular"/>
                </a:rPr>
                <a:t>The interactive storyline was a helpful way to learn about my responsibilities as a mandated reporter.</a:t>
              </a:r>
            </a:p>
          </p:txBody>
        </p:sp>
        <p:grpSp>
          <p:nvGrpSpPr>
            <p:cNvPr id="27" name="Group 9"/>
            <p:cNvGrpSpPr>
              <a:grpSpLocks/>
            </p:cNvGrpSpPr>
            <p:nvPr/>
          </p:nvGrpSpPr>
          <p:grpSpPr bwMode="auto">
            <a:xfrm>
              <a:off x="9677400" y="13606046"/>
              <a:ext cx="5105400" cy="567154"/>
              <a:chOff x="17221200" y="12649200"/>
              <a:chExt cx="5105400" cy="567154"/>
            </a:xfrm>
          </p:grpSpPr>
          <p:sp>
            <p:nvSpPr>
              <p:cNvPr id="35" name="TextBox 31"/>
              <p:cNvSpPr txBox="1">
                <a:spLocks noChangeArrowheads="1"/>
              </p:cNvSpPr>
              <p:nvPr/>
            </p:nvSpPr>
            <p:spPr bwMode="auto">
              <a:xfrm>
                <a:off x="17221200" y="12877800"/>
                <a:ext cx="5105400"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lgn="ctr"/>
                <a:r>
                  <a:rPr lang="en-US" sz="1600">
                    <a:latin typeface="Marion Regular"/>
                    <a:cs typeface="Marion Regular"/>
                  </a:rPr>
                  <a:t>Disagree	Neutral	Agree</a:t>
                </a:r>
              </a:p>
            </p:txBody>
          </p:sp>
          <p:sp>
            <p:nvSpPr>
              <p:cNvPr id="36" name="Rectangle 33"/>
              <p:cNvSpPr>
                <a:spLocks noChangeArrowheads="1"/>
              </p:cNvSpPr>
              <p:nvPr/>
            </p:nvSpPr>
            <p:spPr bwMode="auto">
              <a:xfrm>
                <a:off x="20574000" y="12649200"/>
                <a:ext cx="228600" cy="228600"/>
              </a:xfrm>
              <a:prstGeom prst="rect">
                <a:avLst/>
              </a:prstGeom>
              <a:solidFill>
                <a:srgbClr val="EC7E3B"/>
              </a:solidFill>
              <a:ln w="9525">
                <a:solidFill>
                  <a:schemeClr val="tx1"/>
                </a:solidFill>
                <a:round/>
                <a:headEnd/>
                <a:tailEnd/>
              </a:ln>
            </p:spPr>
            <p:txBody>
              <a:bodyPr/>
              <a:lstStyle/>
              <a:p>
                <a:endParaRPr lang="en-US">
                  <a:latin typeface="Marion Regular"/>
                  <a:cs typeface="Marion Regular"/>
                </a:endParaRPr>
              </a:p>
            </p:txBody>
          </p:sp>
          <p:sp>
            <p:nvSpPr>
              <p:cNvPr id="37" name="Rectangle 34"/>
              <p:cNvSpPr>
                <a:spLocks noChangeArrowheads="1"/>
              </p:cNvSpPr>
              <p:nvPr/>
            </p:nvSpPr>
            <p:spPr bwMode="auto">
              <a:xfrm>
                <a:off x="19659600" y="12649200"/>
                <a:ext cx="228600" cy="228600"/>
              </a:xfrm>
              <a:prstGeom prst="rect">
                <a:avLst/>
              </a:prstGeom>
              <a:solidFill>
                <a:srgbClr val="AB393D"/>
              </a:solidFill>
              <a:ln w="9525">
                <a:solidFill>
                  <a:schemeClr val="tx1"/>
                </a:solidFill>
                <a:round/>
                <a:headEnd/>
                <a:tailEnd/>
              </a:ln>
            </p:spPr>
            <p:txBody>
              <a:bodyPr/>
              <a:lstStyle/>
              <a:p>
                <a:endParaRPr lang="en-US">
                  <a:latin typeface="Marion Regular"/>
                  <a:cs typeface="Marion Regular"/>
                </a:endParaRPr>
              </a:p>
            </p:txBody>
          </p:sp>
          <p:sp>
            <p:nvSpPr>
              <p:cNvPr id="38" name="Rectangle 35"/>
              <p:cNvSpPr>
                <a:spLocks noChangeArrowheads="1"/>
              </p:cNvSpPr>
              <p:nvPr/>
            </p:nvSpPr>
            <p:spPr bwMode="auto">
              <a:xfrm>
                <a:off x="18897600" y="12649200"/>
                <a:ext cx="228600" cy="228600"/>
              </a:xfrm>
              <a:prstGeom prst="rect">
                <a:avLst/>
              </a:prstGeom>
              <a:solidFill>
                <a:srgbClr val="406DAC"/>
              </a:solidFill>
              <a:ln w="9525">
                <a:solidFill>
                  <a:schemeClr val="tx1"/>
                </a:solidFill>
                <a:round/>
                <a:headEnd/>
                <a:tailEnd/>
              </a:ln>
            </p:spPr>
            <p:txBody>
              <a:bodyPr/>
              <a:lstStyle/>
              <a:p>
                <a:endParaRPr lang="en-US">
                  <a:latin typeface="Marion Regular"/>
                  <a:cs typeface="Marion Regular"/>
                </a:endParaRPr>
              </a:p>
            </p:txBody>
          </p:sp>
        </p:grpSp>
        <p:pic>
          <p:nvPicPr>
            <p:cNvPr id="28" name="Chart 1"/>
            <p:cNvPicPr>
              <a:picLocks noChangeAspect="1" noChangeArrowheads="1"/>
            </p:cNvPicPr>
            <p:nvPr/>
          </p:nvPicPr>
          <p:blipFill>
            <a:blip r:embed="rId3">
              <a:extLst>
                <a:ext uri="{28A0092B-C50C-407E-A947-70E740481C1C}">
                  <a14:useLocalDpi xmlns:a14="http://schemas.microsoft.com/office/drawing/2010/main" val="0"/>
                </a:ext>
              </a:extLst>
            </a:blip>
            <a:srcRect l="22707" t="19769" r="20290" b="14960"/>
            <a:stretch>
              <a:fillRect/>
            </a:stretch>
          </p:blipFill>
          <p:spPr bwMode="auto">
            <a:xfrm>
              <a:off x="15316200" y="11624733"/>
              <a:ext cx="2997200" cy="176106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9" name="TextBox 39"/>
            <p:cNvSpPr txBox="1">
              <a:spLocks noChangeArrowheads="1"/>
            </p:cNvSpPr>
            <p:nvPr/>
          </p:nvSpPr>
          <p:spPr bwMode="auto">
            <a:xfrm>
              <a:off x="15240000" y="10938933"/>
              <a:ext cx="3124200" cy="5847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lgn="ctr"/>
              <a:r>
                <a:rPr lang="en-US" sz="1600" b="1">
                  <a:latin typeface="Marion Regular"/>
                  <a:cs typeface="Marion Regular"/>
                </a:rPr>
                <a:t>I would recommend this program to other childcare providers.</a:t>
              </a:r>
            </a:p>
          </p:txBody>
        </p:sp>
        <p:grpSp>
          <p:nvGrpSpPr>
            <p:cNvPr id="30" name="Group 40"/>
            <p:cNvGrpSpPr>
              <a:grpSpLocks/>
            </p:cNvGrpSpPr>
            <p:nvPr/>
          </p:nvGrpSpPr>
          <p:grpSpPr bwMode="auto">
            <a:xfrm>
              <a:off x="14249400" y="13606046"/>
              <a:ext cx="5105400" cy="567154"/>
              <a:chOff x="17221200" y="12649200"/>
              <a:chExt cx="5105400" cy="567154"/>
            </a:xfrm>
          </p:grpSpPr>
          <p:sp>
            <p:nvSpPr>
              <p:cNvPr id="31" name="TextBox 41"/>
              <p:cNvSpPr txBox="1">
                <a:spLocks noChangeArrowheads="1"/>
              </p:cNvSpPr>
              <p:nvPr/>
            </p:nvSpPr>
            <p:spPr bwMode="auto">
              <a:xfrm>
                <a:off x="17221200" y="12877800"/>
                <a:ext cx="5105400"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lgn="ctr"/>
                <a:r>
                  <a:rPr lang="en-US" sz="1600">
                    <a:latin typeface="Marion Regular"/>
                    <a:cs typeface="Marion Regular"/>
                  </a:rPr>
                  <a:t>Disagree	Neutral	Agree</a:t>
                </a:r>
              </a:p>
            </p:txBody>
          </p:sp>
          <p:sp>
            <p:nvSpPr>
              <p:cNvPr id="32" name="Rectangle 42"/>
              <p:cNvSpPr>
                <a:spLocks noChangeArrowheads="1"/>
              </p:cNvSpPr>
              <p:nvPr/>
            </p:nvSpPr>
            <p:spPr bwMode="auto">
              <a:xfrm>
                <a:off x="20574000" y="12649200"/>
                <a:ext cx="228600" cy="228600"/>
              </a:xfrm>
              <a:prstGeom prst="rect">
                <a:avLst/>
              </a:prstGeom>
              <a:solidFill>
                <a:srgbClr val="EC7E3B"/>
              </a:solidFill>
              <a:ln w="9525">
                <a:solidFill>
                  <a:schemeClr val="tx1"/>
                </a:solidFill>
                <a:round/>
                <a:headEnd/>
                <a:tailEnd/>
              </a:ln>
            </p:spPr>
            <p:txBody>
              <a:bodyPr/>
              <a:lstStyle/>
              <a:p>
                <a:endParaRPr lang="en-US">
                  <a:latin typeface="Marion Regular"/>
                  <a:cs typeface="Marion Regular"/>
                </a:endParaRPr>
              </a:p>
            </p:txBody>
          </p:sp>
          <p:sp>
            <p:nvSpPr>
              <p:cNvPr id="33" name="Rectangle 43"/>
              <p:cNvSpPr>
                <a:spLocks noChangeArrowheads="1"/>
              </p:cNvSpPr>
              <p:nvPr/>
            </p:nvSpPr>
            <p:spPr bwMode="auto">
              <a:xfrm>
                <a:off x="19659600" y="12649200"/>
                <a:ext cx="228600" cy="228600"/>
              </a:xfrm>
              <a:prstGeom prst="rect">
                <a:avLst/>
              </a:prstGeom>
              <a:solidFill>
                <a:srgbClr val="AB393D"/>
              </a:solidFill>
              <a:ln w="9525">
                <a:solidFill>
                  <a:schemeClr val="tx1"/>
                </a:solidFill>
                <a:round/>
                <a:headEnd/>
                <a:tailEnd/>
              </a:ln>
            </p:spPr>
            <p:txBody>
              <a:bodyPr/>
              <a:lstStyle/>
              <a:p>
                <a:endParaRPr lang="en-US">
                  <a:latin typeface="Marion Regular"/>
                  <a:cs typeface="Marion Regular"/>
                </a:endParaRPr>
              </a:p>
            </p:txBody>
          </p:sp>
          <p:sp>
            <p:nvSpPr>
              <p:cNvPr id="34" name="Rectangle 44"/>
              <p:cNvSpPr>
                <a:spLocks noChangeArrowheads="1"/>
              </p:cNvSpPr>
              <p:nvPr/>
            </p:nvSpPr>
            <p:spPr bwMode="auto">
              <a:xfrm>
                <a:off x="18897600" y="12649200"/>
                <a:ext cx="228600" cy="228600"/>
              </a:xfrm>
              <a:prstGeom prst="rect">
                <a:avLst/>
              </a:prstGeom>
              <a:solidFill>
                <a:srgbClr val="406DAC"/>
              </a:solidFill>
              <a:ln w="9525">
                <a:solidFill>
                  <a:schemeClr val="tx1"/>
                </a:solidFill>
                <a:round/>
                <a:headEnd/>
                <a:tailEnd/>
              </a:ln>
            </p:spPr>
            <p:txBody>
              <a:bodyPr/>
              <a:lstStyle/>
              <a:p>
                <a:endParaRPr lang="en-US">
                  <a:latin typeface="Marion Regular"/>
                  <a:cs typeface="Marion Regular"/>
                </a:endParaRPr>
              </a:p>
            </p:txBody>
          </p:sp>
        </p:grpSp>
      </p:grpSp>
      <p:pic>
        <p:nvPicPr>
          <p:cNvPr id="39" name="Chart 1"/>
          <p:cNvPicPr>
            <a:picLocks noChangeAspect="1" noChangeArrowheads="1"/>
          </p:cNvPicPr>
          <p:nvPr/>
        </p:nvPicPr>
        <p:blipFill>
          <a:blip r:embed="rId2">
            <a:extLst>
              <a:ext uri="{28A0092B-C50C-407E-A947-70E740481C1C}">
                <a14:useLocalDpi xmlns:a14="http://schemas.microsoft.com/office/drawing/2010/main" val="0"/>
              </a:ext>
            </a:extLst>
          </a:blip>
          <a:srcRect l="19160" t="20053" r="18739" b="13506"/>
          <a:stretch>
            <a:fillRect/>
          </a:stretch>
        </p:blipFill>
        <p:spPr bwMode="auto">
          <a:xfrm>
            <a:off x="15240001" y="13716000"/>
            <a:ext cx="3951111" cy="1879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41" name="Chart 1"/>
          <p:cNvPicPr>
            <a:picLocks noChangeAspect="1" noChangeArrowheads="1"/>
          </p:cNvPicPr>
          <p:nvPr/>
        </p:nvPicPr>
        <p:blipFill>
          <a:blip r:embed="rId2">
            <a:extLst>
              <a:ext uri="{28A0092B-C50C-407E-A947-70E740481C1C}">
                <a14:useLocalDpi xmlns:a14="http://schemas.microsoft.com/office/drawing/2010/main" val="0"/>
              </a:ext>
            </a:extLst>
          </a:blip>
          <a:srcRect l="19160" t="20053" r="18739" b="13506"/>
          <a:stretch>
            <a:fillRect/>
          </a:stretch>
        </p:blipFill>
        <p:spPr bwMode="auto">
          <a:xfrm>
            <a:off x="15443201" y="13868400"/>
            <a:ext cx="3951111" cy="1879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4" name="Rectangle 33"/>
          <p:cNvSpPr>
            <a:spLocks noChangeArrowheads="1"/>
          </p:cNvSpPr>
          <p:nvPr/>
        </p:nvSpPr>
        <p:spPr bwMode="auto">
          <a:xfrm>
            <a:off x="18186400" y="15739646"/>
            <a:ext cx="304800" cy="228600"/>
          </a:xfrm>
          <a:prstGeom prst="rect">
            <a:avLst/>
          </a:prstGeom>
          <a:solidFill>
            <a:srgbClr val="EC7E3B"/>
          </a:solidFill>
          <a:ln w="9525">
            <a:solidFill>
              <a:schemeClr val="tx1"/>
            </a:solidFill>
            <a:round/>
            <a:headEnd/>
            <a:tailEnd/>
          </a:ln>
        </p:spPr>
        <p:txBody>
          <a:bodyPr/>
          <a:lstStyle/>
          <a:p>
            <a:endParaRPr lang="en-US">
              <a:latin typeface="Marion Regular"/>
              <a:cs typeface="Marion Regular"/>
            </a:endParaRPr>
          </a:p>
        </p:txBody>
      </p:sp>
      <p:sp>
        <p:nvSpPr>
          <p:cNvPr id="45" name="Rectangle 34"/>
          <p:cNvSpPr>
            <a:spLocks noChangeArrowheads="1"/>
          </p:cNvSpPr>
          <p:nvPr/>
        </p:nvSpPr>
        <p:spPr bwMode="auto">
          <a:xfrm>
            <a:off x="16967200" y="15739646"/>
            <a:ext cx="304800" cy="228600"/>
          </a:xfrm>
          <a:prstGeom prst="rect">
            <a:avLst/>
          </a:prstGeom>
          <a:solidFill>
            <a:srgbClr val="AB393D"/>
          </a:solidFill>
          <a:ln w="9525">
            <a:solidFill>
              <a:schemeClr val="tx1"/>
            </a:solidFill>
            <a:round/>
            <a:headEnd/>
            <a:tailEnd/>
          </a:ln>
        </p:spPr>
        <p:txBody>
          <a:bodyPr/>
          <a:lstStyle/>
          <a:p>
            <a:endParaRPr lang="en-US">
              <a:latin typeface="Marion Regular"/>
              <a:cs typeface="Marion Regular"/>
            </a:endParaRPr>
          </a:p>
        </p:txBody>
      </p:sp>
      <p:sp>
        <p:nvSpPr>
          <p:cNvPr id="46" name="Rectangle 35"/>
          <p:cNvSpPr>
            <a:spLocks noChangeArrowheads="1"/>
          </p:cNvSpPr>
          <p:nvPr/>
        </p:nvSpPr>
        <p:spPr bwMode="auto">
          <a:xfrm>
            <a:off x="15951200" y="15739646"/>
            <a:ext cx="304800" cy="228600"/>
          </a:xfrm>
          <a:prstGeom prst="rect">
            <a:avLst/>
          </a:prstGeom>
          <a:solidFill>
            <a:srgbClr val="406DAC"/>
          </a:solidFill>
          <a:ln w="9525">
            <a:solidFill>
              <a:schemeClr val="tx1"/>
            </a:solidFill>
            <a:round/>
            <a:headEnd/>
            <a:tailEnd/>
          </a:ln>
        </p:spPr>
        <p:txBody>
          <a:bodyPr/>
          <a:lstStyle/>
          <a:p>
            <a:endParaRPr lang="en-US">
              <a:latin typeface="Marion Regular"/>
              <a:cs typeface="Marion Regular"/>
            </a:endParaRPr>
          </a:p>
        </p:txBody>
      </p:sp>
      <p:sp>
        <p:nvSpPr>
          <p:cNvPr id="47" name="Rectangle 33"/>
          <p:cNvSpPr>
            <a:spLocks noChangeArrowheads="1"/>
          </p:cNvSpPr>
          <p:nvPr/>
        </p:nvSpPr>
        <p:spPr bwMode="auto">
          <a:xfrm>
            <a:off x="18389600" y="15892046"/>
            <a:ext cx="304800" cy="228600"/>
          </a:xfrm>
          <a:prstGeom prst="rect">
            <a:avLst/>
          </a:prstGeom>
          <a:solidFill>
            <a:srgbClr val="EC7E3B"/>
          </a:solidFill>
          <a:ln w="9525">
            <a:solidFill>
              <a:schemeClr val="tx1"/>
            </a:solidFill>
            <a:round/>
            <a:headEnd/>
            <a:tailEnd/>
          </a:ln>
        </p:spPr>
        <p:txBody>
          <a:bodyPr/>
          <a:lstStyle/>
          <a:p>
            <a:endParaRPr lang="en-US">
              <a:latin typeface="Marion Regular"/>
              <a:cs typeface="Marion Regular"/>
            </a:endParaRPr>
          </a:p>
        </p:txBody>
      </p:sp>
      <p:sp>
        <p:nvSpPr>
          <p:cNvPr id="48" name="Rectangle 35"/>
          <p:cNvSpPr>
            <a:spLocks noChangeArrowheads="1"/>
          </p:cNvSpPr>
          <p:nvPr/>
        </p:nvSpPr>
        <p:spPr bwMode="auto">
          <a:xfrm>
            <a:off x="16154400" y="15892046"/>
            <a:ext cx="304800" cy="228600"/>
          </a:xfrm>
          <a:prstGeom prst="rect">
            <a:avLst/>
          </a:prstGeom>
          <a:solidFill>
            <a:srgbClr val="406DAC"/>
          </a:solidFill>
          <a:ln w="9525">
            <a:solidFill>
              <a:schemeClr val="tx1"/>
            </a:solidFill>
            <a:round/>
            <a:headEnd/>
            <a:tailEnd/>
          </a:ln>
        </p:spPr>
        <p:txBody>
          <a:bodyPr/>
          <a:lstStyle/>
          <a:p>
            <a:endParaRPr lang="en-US">
              <a:latin typeface="Marion Regular"/>
              <a:cs typeface="Marion Regular"/>
            </a:endParaRPr>
          </a:p>
        </p:txBody>
      </p:sp>
      <p:sp>
        <p:nvSpPr>
          <p:cNvPr id="49" name="TextBox 48"/>
          <p:cNvSpPr txBox="1">
            <a:spLocks noChangeArrowheads="1"/>
          </p:cNvSpPr>
          <p:nvPr/>
        </p:nvSpPr>
        <p:spPr bwMode="auto">
          <a:xfrm>
            <a:off x="1422400" y="3124201"/>
            <a:ext cx="10363200" cy="156966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r>
              <a:rPr lang="en-US" sz="3200" dirty="0" smtClean="0">
                <a:solidFill>
                  <a:srgbClr val="2E75B6"/>
                </a:solidFill>
                <a:effectLst>
                  <a:outerShdw blurRad="38100" dist="38100" dir="2700000" algn="tl">
                    <a:srgbClr val="000000">
                      <a:alpha val="43137"/>
                    </a:srgbClr>
                  </a:outerShdw>
                </a:effectLst>
                <a:latin typeface="Marion Regular"/>
                <a:cs typeface="Marion Regular"/>
              </a:rPr>
              <a:t>“I </a:t>
            </a:r>
            <a:r>
              <a:rPr lang="en-US" sz="3200" dirty="0">
                <a:solidFill>
                  <a:srgbClr val="2E75B6"/>
                </a:solidFill>
                <a:effectLst>
                  <a:outerShdw blurRad="38100" dist="38100" dir="2700000" algn="tl">
                    <a:srgbClr val="000000">
                      <a:alpha val="43137"/>
                    </a:srgbClr>
                  </a:outerShdw>
                </a:effectLst>
                <a:latin typeface="Marion Regular"/>
                <a:cs typeface="Marion Regular"/>
              </a:rPr>
              <a:t>found it extremely helpful to have the discussion and behind the scene evaluations </a:t>
            </a:r>
            <a:r>
              <a:rPr lang="en-US" sz="3200" dirty="0" smtClean="0">
                <a:solidFill>
                  <a:srgbClr val="2E75B6"/>
                </a:solidFill>
                <a:effectLst>
                  <a:outerShdw blurRad="38100" dist="38100" dir="2700000" algn="tl">
                    <a:srgbClr val="000000">
                      <a:alpha val="43137"/>
                    </a:srgbClr>
                  </a:outerShdw>
                </a:effectLst>
                <a:latin typeface="Marion Regular"/>
                <a:cs typeface="Marion Regular"/>
              </a:rPr>
              <a:t>–seeing </a:t>
            </a:r>
            <a:r>
              <a:rPr lang="en-US" sz="3200" dirty="0">
                <a:solidFill>
                  <a:srgbClr val="2E75B6"/>
                </a:solidFill>
                <a:effectLst>
                  <a:outerShdw blurRad="38100" dist="38100" dir="2700000" algn="tl">
                    <a:srgbClr val="000000">
                      <a:alpha val="43137"/>
                    </a:srgbClr>
                  </a:outerShdw>
                </a:effectLst>
                <a:latin typeface="Marion Regular"/>
                <a:cs typeface="Marion Regular"/>
              </a:rPr>
              <a:t>the thought process </a:t>
            </a:r>
            <a:r>
              <a:rPr lang="en-US" sz="3200" dirty="0" smtClean="0">
                <a:solidFill>
                  <a:srgbClr val="2E75B6"/>
                </a:solidFill>
                <a:effectLst>
                  <a:outerShdw blurRad="38100" dist="38100" dir="2700000" algn="tl">
                    <a:srgbClr val="000000">
                      <a:alpha val="43137"/>
                    </a:srgbClr>
                  </a:outerShdw>
                </a:effectLst>
                <a:latin typeface="Marion Regular"/>
                <a:cs typeface="Marion Regular"/>
              </a:rPr>
              <a:t>unfolded.”</a:t>
            </a:r>
            <a:endParaRPr lang="en-US" sz="3200" kern="1200" dirty="0">
              <a:solidFill>
                <a:srgbClr val="2E75B6"/>
              </a:solidFill>
              <a:latin typeface="Marion Regular"/>
              <a:cs typeface="Marion Regular"/>
            </a:endParaRPr>
          </a:p>
        </p:txBody>
      </p:sp>
      <p:sp>
        <p:nvSpPr>
          <p:cNvPr id="56" name="TextBox 55"/>
          <p:cNvSpPr txBox="1">
            <a:spLocks noChangeArrowheads="1"/>
          </p:cNvSpPr>
          <p:nvPr/>
        </p:nvSpPr>
        <p:spPr bwMode="auto">
          <a:xfrm>
            <a:off x="406400" y="1600201"/>
            <a:ext cx="10363200" cy="107721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r>
              <a:rPr lang="en-US" sz="3200" dirty="0" smtClean="0">
                <a:solidFill>
                  <a:schemeClr val="accent1">
                    <a:lumMod val="75000"/>
                  </a:schemeClr>
                </a:solidFill>
                <a:effectLst>
                  <a:outerShdw blurRad="38100" dist="38100" dir="2700000" algn="tl">
                    <a:srgbClr val="000000">
                      <a:alpha val="43137"/>
                    </a:srgbClr>
                  </a:outerShdw>
                </a:effectLst>
                <a:latin typeface="Marion Regular"/>
                <a:cs typeface="Marion Regular"/>
              </a:rPr>
              <a:t>“As </a:t>
            </a:r>
            <a:r>
              <a:rPr lang="en-US" sz="3200" dirty="0">
                <a:solidFill>
                  <a:schemeClr val="accent1">
                    <a:lumMod val="75000"/>
                  </a:schemeClr>
                </a:solidFill>
                <a:effectLst>
                  <a:outerShdw blurRad="38100" dist="38100" dir="2700000" algn="tl">
                    <a:srgbClr val="000000">
                      <a:alpha val="43137"/>
                    </a:srgbClr>
                  </a:outerShdw>
                </a:effectLst>
                <a:latin typeface="Marion Regular"/>
                <a:cs typeface="Marion Regular"/>
              </a:rPr>
              <a:t>a child care  provider this opened up my eyes a lot! </a:t>
            </a:r>
            <a:r>
              <a:rPr lang="en-US" sz="3200" dirty="0" smtClean="0">
                <a:solidFill>
                  <a:schemeClr val="accent1">
                    <a:lumMod val="75000"/>
                  </a:schemeClr>
                </a:solidFill>
                <a:effectLst>
                  <a:outerShdw blurRad="38100" dist="38100" dir="2700000" algn="tl">
                    <a:srgbClr val="000000">
                      <a:alpha val="43137"/>
                    </a:srgbClr>
                  </a:outerShdw>
                </a:effectLst>
                <a:latin typeface="Marion Regular"/>
                <a:cs typeface="Marion Regular"/>
              </a:rPr>
              <a:t> This </a:t>
            </a:r>
            <a:r>
              <a:rPr lang="en-US" sz="3200" dirty="0">
                <a:solidFill>
                  <a:schemeClr val="accent1">
                    <a:lumMod val="75000"/>
                  </a:schemeClr>
                </a:solidFill>
                <a:effectLst>
                  <a:outerShdw blurRad="38100" dist="38100" dir="2700000" algn="tl">
                    <a:srgbClr val="000000">
                      <a:alpha val="43137"/>
                    </a:srgbClr>
                  </a:outerShdw>
                </a:effectLst>
                <a:latin typeface="Marion Regular"/>
                <a:cs typeface="Marion Regular"/>
              </a:rPr>
              <a:t>was an awesome child abuse </a:t>
            </a:r>
            <a:r>
              <a:rPr lang="en-US" sz="3200" dirty="0" smtClean="0">
                <a:solidFill>
                  <a:schemeClr val="accent1">
                    <a:lumMod val="75000"/>
                  </a:schemeClr>
                </a:solidFill>
                <a:effectLst>
                  <a:outerShdw blurRad="38100" dist="38100" dir="2700000" algn="tl">
                    <a:srgbClr val="000000">
                      <a:alpha val="43137"/>
                    </a:srgbClr>
                  </a:outerShdw>
                </a:effectLst>
                <a:latin typeface="Marion Regular"/>
                <a:cs typeface="Marion Regular"/>
              </a:rPr>
              <a:t>training!”</a:t>
            </a:r>
            <a:endParaRPr lang="en-US" sz="3200" dirty="0">
              <a:solidFill>
                <a:schemeClr val="accent1">
                  <a:lumMod val="75000"/>
                </a:schemeClr>
              </a:solidFill>
              <a:effectLst>
                <a:outerShdw blurRad="38100" dist="38100" dir="2700000" algn="tl">
                  <a:srgbClr val="000000">
                    <a:alpha val="43137"/>
                  </a:srgbClr>
                </a:outerShdw>
              </a:effectLst>
              <a:latin typeface="Marion Regular"/>
              <a:cs typeface="Marion Regular"/>
            </a:endParaRPr>
          </a:p>
        </p:txBody>
      </p:sp>
      <p:sp>
        <p:nvSpPr>
          <p:cNvPr id="57" name="TextBox 56"/>
          <p:cNvSpPr txBox="1">
            <a:spLocks noChangeArrowheads="1"/>
          </p:cNvSpPr>
          <p:nvPr/>
        </p:nvSpPr>
        <p:spPr bwMode="auto">
          <a:xfrm>
            <a:off x="812800" y="3733800"/>
            <a:ext cx="10363200" cy="70788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r>
              <a:rPr lang="en-US" sz="4000" dirty="0" smtClean="0">
                <a:solidFill>
                  <a:srgbClr val="2E75B6"/>
                </a:solidFill>
                <a:effectLst>
                  <a:outerShdw blurRad="38100" dist="38100" dir="2700000" algn="tl">
                    <a:srgbClr val="000000">
                      <a:alpha val="43137"/>
                    </a:srgbClr>
                  </a:outerShdw>
                </a:effectLst>
                <a:latin typeface="Marion Regular"/>
                <a:cs typeface="Marion Regular"/>
              </a:rPr>
              <a:t>“I loved that it was interactive with videos.”</a:t>
            </a:r>
            <a:endParaRPr lang="en-US" sz="4000" dirty="0">
              <a:solidFill>
                <a:srgbClr val="2E75B6"/>
              </a:solidFill>
              <a:effectLst>
                <a:outerShdw blurRad="38100" dist="38100" dir="2700000" algn="tl">
                  <a:srgbClr val="000000">
                    <a:alpha val="43137"/>
                  </a:srgbClr>
                </a:outerShdw>
              </a:effectLst>
              <a:latin typeface="Marion Regular"/>
              <a:cs typeface="Marion Regular"/>
            </a:endParaRPr>
          </a:p>
        </p:txBody>
      </p:sp>
      <p:sp>
        <p:nvSpPr>
          <p:cNvPr id="59" name="TextBox 58"/>
          <p:cNvSpPr txBox="1">
            <a:spLocks noChangeArrowheads="1"/>
          </p:cNvSpPr>
          <p:nvPr/>
        </p:nvSpPr>
        <p:spPr bwMode="auto">
          <a:xfrm>
            <a:off x="609600" y="4876801"/>
            <a:ext cx="10363200" cy="107721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r>
              <a:rPr lang="en-US" sz="3200" dirty="0" smtClean="0">
                <a:solidFill>
                  <a:schemeClr val="accent1">
                    <a:lumMod val="75000"/>
                  </a:schemeClr>
                </a:solidFill>
                <a:effectLst>
                  <a:outerShdw blurRad="38100" dist="38100" dir="2700000" algn="tl">
                    <a:srgbClr val="000000">
                      <a:alpha val="43137"/>
                    </a:srgbClr>
                  </a:outerShdw>
                </a:effectLst>
                <a:latin typeface="Marion Regular"/>
                <a:cs typeface="Marion Regular"/>
              </a:rPr>
              <a:t>“I really liked having </a:t>
            </a:r>
            <a:r>
              <a:rPr lang="en-US" sz="3200" dirty="0">
                <a:solidFill>
                  <a:schemeClr val="accent1">
                    <a:lumMod val="75000"/>
                  </a:schemeClr>
                </a:solidFill>
                <a:effectLst>
                  <a:outerShdw blurRad="38100" dist="38100" dir="2700000" algn="tl">
                    <a:srgbClr val="000000">
                      <a:alpha val="43137"/>
                    </a:srgbClr>
                  </a:outerShdw>
                </a:effectLst>
                <a:latin typeface="Marion Regular"/>
                <a:cs typeface="Marion Regular"/>
              </a:rPr>
              <a:t>the resource library at your fingertips to refer to</a:t>
            </a:r>
            <a:r>
              <a:rPr lang="en-US" sz="3200" dirty="0" smtClean="0">
                <a:solidFill>
                  <a:schemeClr val="accent1">
                    <a:lumMod val="75000"/>
                  </a:schemeClr>
                </a:solidFill>
                <a:effectLst>
                  <a:outerShdw blurRad="38100" dist="38100" dir="2700000" algn="tl">
                    <a:srgbClr val="000000">
                      <a:alpha val="43137"/>
                    </a:srgbClr>
                  </a:outerShdw>
                </a:effectLst>
                <a:latin typeface="Marion Regular"/>
                <a:cs typeface="Marion Regular"/>
              </a:rPr>
              <a:t>.”</a:t>
            </a:r>
            <a:endParaRPr lang="en-US" sz="3200" dirty="0">
              <a:solidFill>
                <a:schemeClr val="accent1">
                  <a:lumMod val="75000"/>
                </a:schemeClr>
              </a:solidFill>
              <a:effectLst>
                <a:outerShdw blurRad="38100" dist="38100" dir="2700000" algn="tl">
                  <a:srgbClr val="000000">
                    <a:alpha val="43137"/>
                  </a:srgbClr>
                </a:outerShdw>
              </a:effectLst>
              <a:latin typeface="Marion Regular"/>
              <a:cs typeface="Marion Regular"/>
            </a:endParaRPr>
          </a:p>
        </p:txBody>
      </p:sp>
      <p:sp>
        <p:nvSpPr>
          <p:cNvPr id="50" name="Title 1"/>
          <p:cNvSpPr>
            <a:spLocks noGrp="1"/>
          </p:cNvSpPr>
          <p:nvPr>
            <p:ph type="title"/>
          </p:nvPr>
        </p:nvSpPr>
        <p:spPr>
          <a:xfrm>
            <a:off x="854525" y="209518"/>
            <a:ext cx="10853052" cy="1143000"/>
          </a:xfrm>
        </p:spPr>
        <p:txBody>
          <a:bodyPr/>
          <a:lstStyle/>
          <a:p>
            <a:r>
              <a:rPr lang="en-US" b="1" spc="200" dirty="0">
                <a:solidFill>
                  <a:srgbClr val="800000"/>
                </a:solidFill>
                <a:latin typeface="Marion Regular"/>
                <a:cs typeface="Marion Regular"/>
              </a:rPr>
              <a:t>Representative</a:t>
            </a:r>
            <a:r>
              <a:rPr lang="en-US" b="0" cap="small" spc="100" dirty="0" smtClean="0">
                <a:effectLst>
                  <a:outerShdw blurRad="38100" dist="38100" dir="2700000" algn="tl">
                    <a:srgbClr val="000000">
                      <a:alpha val="43137"/>
                    </a:srgbClr>
                  </a:outerShdw>
                </a:effectLst>
                <a:latin typeface="Marion Regular"/>
                <a:cs typeface="Marion Regular"/>
              </a:rPr>
              <a:t> </a:t>
            </a:r>
            <a:r>
              <a:rPr lang="en-US" b="1" spc="200" dirty="0">
                <a:solidFill>
                  <a:srgbClr val="800000"/>
                </a:solidFill>
                <a:latin typeface="Marion Regular"/>
                <a:cs typeface="Marion Regular"/>
              </a:rPr>
              <a:t>Comments</a:t>
            </a:r>
          </a:p>
        </p:txBody>
      </p:sp>
    </p:spTree>
    <p:extLst>
      <p:ext uri="{BB962C8B-B14F-4D97-AF65-F5344CB8AC3E}">
        <p14:creationId xmlns:p14="http://schemas.microsoft.com/office/powerpoint/2010/main" val="1944902877"/>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xmlns:p14="http://schemas.microsoft.com/office/powerpoint/2010/mai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528" fill="hold" grpId="0" nodeType="clickEffect">
                                  <p:stCondLst>
                                    <p:cond delay="0"/>
                                  </p:stCondLst>
                                  <p:childTnLst>
                                    <p:set>
                                      <p:cBhvr>
                                        <p:cTn id="6" dur="1" fill="hold">
                                          <p:stCondLst>
                                            <p:cond delay="0"/>
                                          </p:stCondLst>
                                        </p:cTn>
                                        <p:tgtEl>
                                          <p:spTgt spid="56">
                                            <p:txEl>
                                              <p:pRg st="0" end="0"/>
                                            </p:txEl>
                                          </p:spTgt>
                                        </p:tgtEl>
                                        <p:attrNameLst>
                                          <p:attrName>style.visibility</p:attrName>
                                        </p:attrNameLst>
                                      </p:cBhvr>
                                      <p:to>
                                        <p:strVal val="visible"/>
                                      </p:to>
                                    </p:set>
                                    <p:anim calcmode="lin" valueType="num">
                                      <p:cBhvr>
                                        <p:cTn id="7" dur="700" fill="hold"/>
                                        <p:tgtEl>
                                          <p:spTgt spid="56">
                                            <p:txEl>
                                              <p:pRg st="0" end="0"/>
                                            </p:txEl>
                                          </p:spTgt>
                                        </p:tgtEl>
                                        <p:attrNameLst>
                                          <p:attrName>ppt_w</p:attrName>
                                        </p:attrNameLst>
                                      </p:cBhvr>
                                      <p:tavLst>
                                        <p:tav tm="0">
                                          <p:val>
                                            <p:fltVal val="0"/>
                                          </p:val>
                                        </p:tav>
                                        <p:tav tm="100000">
                                          <p:val>
                                            <p:strVal val="#ppt_w"/>
                                          </p:val>
                                        </p:tav>
                                      </p:tavLst>
                                    </p:anim>
                                    <p:anim calcmode="lin" valueType="num">
                                      <p:cBhvr>
                                        <p:cTn id="8" dur="700" fill="hold"/>
                                        <p:tgtEl>
                                          <p:spTgt spid="56">
                                            <p:txEl>
                                              <p:pRg st="0" end="0"/>
                                            </p:txEl>
                                          </p:spTgt>
                                        </p:tgtEl>
                                        <p:attrNameLst>
                                          <p:attrName>ppt_h</p:attrName>
                                        </p:attrNameLst>
                                      </p:cBhvr>
                                      <p:tavLst>
                                        <p:tav tm="0">
                                          <p:val>
                                            <p:fltVal val="0"/>
                                          </p:val>
                                        </p:tav>
                                        <p:tav tm="100000">
                                          <p:val>
                                            <p:strVal val="#ppt_h"/>
                                          </p:val>
                                        </p:tav>
                                      </p:tavLst>
                                    </p:anim>
                                    <p:animEffect transition="in" filter="fade">
                                      <p:cBhvr>
                                        <p:cTn id="9" dur="700"/>
                                        <p:tgtEl>
                                          <p:spTgt spid="56">
                                            <p:txEl>
                                              <p:pRg st="0" end="0"/>
                                            </p:txEl>
                                          </p:spTgt>
                                        </p:tgtEl>
                                      </p:cBhvr>
                                    </p:animEffect>
                                    <p:anim calcmode="lin" valueType="num">
                                      <p:cBhvr>
                                        <p:cTn id="10" dur="700" fill="hold"/>
                                        <p:tgtEl>
                                          <p:spTgt spid="56">
                                            <p:txEl>
                                              <p:pRg st="0" end="0"/>
                                            </p:txEl>
                                          </p:spTgt>
                                        </p:tgtEl>
                                        <p:attrNameLst>
                                          <p:attrName>ppt_x</p:attrName>
                                        </p:attrNameLst>
                                      </p:cBhvr>
                                      <p:tavLst>
                                        <p:tav tm="0">
                                          <p:val>
                                            <p:fltVal val="0.5"/>
                                          </p:val>
                                        </p:tav>
                                        <p:tav tm="100000">
                                          <p:val>
                                            <p:strVal val="#ppt_x"/>
                                          </p:val>
                                        </p:tav>
                                      </p:tavLst>
                                    </p:anim>
                                    <p:anim calcmode="lin" valueType="num">
                                      <p:cBhvr>
                                        <p:cTn id="11" dur="700" fill="hold"/>
                                        <p:tgtEl>
                                          <p:spTgt spid="56">
                                            <p:txEl>
                                              <p:pRg st="0" end="0"/>
                                            </p:txEl>
                                          </p:spTgt>
                                        </p:tgtEl>
                                        <p:attrNameLst>
                                          <p:attrName>ppt_y</p:attrName>
                                        </p:attrNameLst>
                                      </p:cBhvr>
                                      <p:tavLst>
                                        <p:tav tm="0">
                                          <p:val>
                                            <p:fltVal val="0.5"/>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53" presetClass="entr" presetSubtype="528" fill="hold" grpId="0" nodeType="clickEffect">
                                  <p:stCondLst>
                                    <p:cond delay="0"/>
                                  </p:stCondLst>
                                  <p:childTnLst>
                                    <p:set>
                                      <p:cBhvr>
                                        <p:cTn id="15" dur="1" fill="hold">
                                          <p:stCondLst>
                                            <p:cond delay="0"/>
                                          </p:stCondLst>
                                        </p:cTn>
                                        <p:tgtEl>
                                          <p:spTgt spid="49">
                                            <p:txEl>
                                              <p:pRg st="0" end="0"/>
                                            </p:txEl>
                                          </p:spTgt>
                                        </p:tgtEl>
                                        <p:attrNameLst>
                                          <p:attrName>style.visibility</p:attrName>
                                        </p:attrNameLst>
                                      </p:cBhvr>
                                      <p:to>
                                        <p:strVal val="visible"/>
                                      </p:to>
                                    </p:set>
                                    <p:anim calcmode="lin" valueType="num">
                                      <p:cBhvr>
                                        <p:cTn id="16" dur="700" fill="hold"/>
                                        <p:tgtEl>
                                          <p:spTgt spid="49">
                                            <p:txEl>
                                              <p:pRg st="0" end="0"/>
                                            </p:txEl>
                                          </p:spTgt>
                                        </p:tgtEl>
                                        <p:attrNameLst>
                                          <p:attrName>ppt_w</p:attrName>
                                        </p:attrNameLst>
                                      </p:cBhvr>
                                      <p:tavLst>
                                        <p:tav tm="0">
                                          <p:val>
                                            <p:fltVal val="0"/>
                                          </p:val>
                                        </p:tav>
                                        <p:tav tm="100000">
                                          <p:val>
                                            <p:strVal val="#ppt_w"/>
                                          </p:val>
                                        </p:tav>
                                      </p:tavLst>
                                    </p:anim>
                                    <p:anim calcmode="lin" valueType="num">
                                      <p:cBhvr>
                                        <p:cTn id="17" dur="700" fill="hold"/>
                                        <p:tgtEl>
                                          <p:spTgt spid="49">
                                            <p:txEl>
                                              <p:pRg st="0" end="0"/>
                                            </p:txEl>
                                          </p:spTgt>
                                        </p:tgtEl>
                                        <p:attrNameLst>
                                          <p:attrName>ppt_h</p:attrName>
                                        </p:attrNameLst>
                                      </p:cBhvr>
                                      <p:tavLst>
                                        <p:tav tm="0">
                                          <p:val>
                                            <p:fltVal val="0"/>
                                          </p:val>
                                        </p:tav>
                                        <p:tav tm="100000">
                                          <p:val>
                                            <p:strVal val="#ppt_h"/>
                                          </p:val>
                                        </p:tav>
                                      </p:tavLst>
                                    </p:anim>
                                    <p:animEffect transition="in" filter="fade">
                                      <p:cBhvr>
                                        <p:cTn id="18" dur="700"/>
                                        <p:tgtEl>
                                          <p:spTgt spid="49">
                                            <p:txEl>
                                              <p:pRg st="0" end="0"/>
                                            </p:txEl>
                                          </p:spTgt>
                                        </p:tgtEl>
                                      </p:cBhvr>
                                    </p:animEffect>
                                    <p:anim calcmode="lin" valueType="num">
                                      <p:cBhvr>
                                        <p:cTn id="19" dur="700" fill="hold"/>
                                        <p:tgtEl>
                                          <p:spTgt spid="49">
                                            <p:txEl>
                                              <p:pRg st="0" end="0"/>
                                            </p:txEl>
                                          </p:spTgt>
                                        </p:tgtEl>
                                        <p:attrNameLst>
                                          <p:attrName>ppt_x</p:attrName>
                                        </p:attrNameLst>
                                      </p:cBhvr>
                                      <p:tavLst>
                                        <p:tav tm="0">
                                          <p:val>
                                            <p:fltVal val="0.5"/>
                                          </p:val>
                                        </p:tav>
                                        <p:tav tm="100000">
                                          <p:val>
                                            <p:strVal val="#ppt_x"/>
                                          </p:val>
                                        </p:tav>
                                      </p:tavLst>
                                    </p:anim>
                                    <p:anim calcmode="lin" valueType="num">
                                      <p:cBhvr>
                                        <p:cTn id="20" dur="700" fill="hold"/>
                                        <p:tgtEl>
                                          <p:spTgt spid="49">
                                            <p:txEl>
                                              <p:pRg st="0" end="0"/>
                                            </p:txEl>
                                          </p:spTgt>
                                        </p:tgtEl>
                                        <p:attrNameLst>
                                          <p:attrName>ppt_y</p:attrName>
                                        </p:attrNameLst>
                                      </p:cBhvr>
                                      <p:tavLst>
                                        <p:tav tm="0">
                                          <p:val>
                                            <p:fltVal val="0.5"/>
                                          </p:val>
                                        </p:tav>
                                        <p:tav tm="100000">
                                          <p:val>
                                            <p:strVal val="#ppt_y"/>
                                          </p:val>
                                        </p:tav>
                                      </p:tavLst>
                                    </p:anim>
                                  </p:childTnLst>
                                </p:cTn>
                              </p:par>
                              <p:par>
                                <p:cTn id="21" presetID="9" presetClass="exit" presetSubtype="0" fill="hold" grpId="1" nodeType="withEffect">
                                  <p:stCondLst>
                                    <p:cond delay="0"/>
                                  </p:stCondLst>
                                  <p:childTnLst>
                                    <p:animEffect transition="out" filter="dissolve">
                                      <p:cBhvr>
                                        <p:cTn id="22" dur="500"/>
                                        <p:tgtEl>
                                          <p:spTgt spid="56">
                                            <p:txEl>
                                              <p:pRg st="0" end="0"/>
                                            </p:txEl>
                                          </p:spTgt>
                                        </p:tgtEl>
                                      </p:cBhvr>
                                    </p:animEffect>
                                    <p:set>
                                      <p:cBhvr>
                                        <p:cTn id="23" dur="1" fill="hold">
                                          <p:stCondLst>
                                            <p:cond delay="499"/>
                                          </p:stCondLst>
                                        </p:cTn>
                                        <p:tgtEl>
                                          <p:spTgt spid="56">
                                            <p:txEl>
                                              <p:pRg st="0" end="0"/>
                                            </p:txEl>
                                          </p:spTgt>
                                        </p:tgtEl>
                                        <p:attrNameLst>
                                          <p:attrName>style.visibility</p:attrName>
                                        </p:attrNameLst>
                                      </p:cBhvr>
                                      <p:to>
                                        <p:strVal val="hidden"/>
                                      </p:to>
                                    </p:set>
                                  </p:childTnLst>
                                </p:cTn>
                              </p:par>
                            </p:childTnLst>
                          </p:cTn>
                        </p:par>
                      </p:childTnLst>
                    </p:cTn>
                  </p:par>
                  <p:par>
                    <p:cTn id="24" fill="hold">
                      <p:stCondLst>
                        <p:cond delay="indefinite"/>
                      </p:stCondLst>
                      <p:childTnLst>
                        <p:par>
                          <p:cTn id="25" fill="hold">
                            <p:stCondLst>
                              <p:cond delay="0"/>
                            </p:stCondLst>
                            <p:childTnLst>
                              <p:par>
                                <p:cTn id="26" presetID="53" presetClass="entr" presetSubtype="528" fill="hold" grpId="0" nodeType="clickEffect">
                                  <p:stCondLst>
                                    <p:cond delay="0"/>
                                  </p:stCondLst>
                                  <p:childTnLst>
                                    <p:set>
                                      <p:cBhvr>
                                        <p:cTn id="27" dur="1" fill="hold">
                                          <p:stCondLst>
                                            <p:cond delay="0"/>
                                          </p:stCondLst>
                                        </p:cTn>
                                        <p:tgtEl>
                                          <p:spTgt spid="59">
                                            <p:txEl>
                                              <p:pRg st="0" end="0"/>
                                            </p:txEl>
                                          </p:spTgt>
                                        </p:tgtEl>
                                        <p:attrNameLst>
                                          <p:attrName>style.visibility</p:attrName>
                                        </p:attrNameLst>
                                      </p:cBhvr>
                                      <p:to>
                                        <p:strVal val="visible"/>
                                      </p:to>
                                    </p:set>
                                    <p:anim calcmode="lin" valueType="num">
                                      <p:cBhvr>
                                        <p:cTn id="28" dur="700" fill="hold"/>
                                        <p:tgtEl>
                                          <p:spTgt spid="59">
                                            <p:txEl>
                                              <p:pRg st="0" end="0"/>
                                            </p:txEl>
                                          </p:spTgt>
                                        </p:tgtEl>
                                        <p:attrNameLst>
                                          <p:attrName>ppt_w</p:attrName>
                                        </p:attrNameLst>
                                      </p:cBhvr>
                                      <p:tavLst>
                                        <p:tav tm="0">
                                          <p:val>
                                            <p:fltVal val="0"/>
                                          </p:val>
                                        </p:tav>
                                        <p:tav tm="100000">
                                          <p:val>
                                            <p:strVal val="#ppt_w"/>
                                          </p:val>
                                        </p:tav>
                                      </p:tavLst>
                                    </p:anim>
                                    <p:anim calcmode="lin" valueType="num">
                                      <p:cBhvr>
                                        <p:cTn id="29" dur="700" fill="hold"/>
                                        <p:tgtEl>
                                          <p:spTgt spid="59">
                                            <p:txEl>
                                              <p:pRg st="0" end="0"/>
                                            </p:txEl>
                                          </p:spTgt>
                                        </p:tgtEl>
                                        <p:attrNameLst>
                                          <p:attrName>ppt_h</p:attrName>
                                        </p:attrNameLst>
                                      </p:cBhvr>
                                      <p:tavLst>
                                        <p:tav tm="0">
                                          <p:val>
                                            <p:fltVal val="0"/>
                                          </p:val>
                                        </p:tav>
                                        <p:tav tm="100000">
                                          <p:val>
                                            <p:strVal val="#ppt_h"/>
                                          </p:val>
                                        </p:tav>
                                      </p:tavLst>
                                    </p:anim>
                                    <p:animEffect transition="in" filter="fade">
                                      <p:cBhvr>
                                        <p:cTn id="30" dur="700"/>
                                        <p:tgtEl>
                                          <p:spTgt spid="59">
                                            <p:txEl>
                                              <p:pRg st="0" end="0"/>
                                            </p:txEl>
                                          </p:spTgt>
                                        </p:tgtEl>
                                      </p:cBhvr>
                                    </p:animEffect>
                                    <p:anim calcmode="lin" valueType="num">
                                      <p:cBhvr>
                                        <p:cTn id="31" dur="700" fill="hold"/>
                                        <p:tgtEl>
                                          <p:spTgt spid="59">
                                            <p:txEl>
                                              <p:pRg st="0" end="0"/>
                                            </p:txEl>
                                          </p:spTgt>
                                        </p:tgtEl>
                                        <p:attrNameLst>
                                          <p:attrName>ppt_x</p:attrName>
                                        </p:attrNameLst>
                                      </p:cBhvr>
                                      <p:tavLst>
                                        <p:tav tm="0">
                                          <p:val>
                                            <p:fltVal val="0.5"/>
                                          </p:val>
                                        </p:tav>
                                        <p:tav tm="100000">
                                          <p:val>
                                            <p:strVal val="#ppt_x"/>
                                          </p:val>
                                        </p:tav>
                                      </p:tavLst>
                                    </p:anim>
                                    <p:anim calcmode="lin" valueType="num">
                                      <p:cBhvr>
                                        <p:cTn id="32" dur="700" fill="hold"/>
                                        <p:tgtEl>
                                          <p:spTgt spid="59">
                                            <p:txEl>
                                              <p:pRg st="0" end="0"/>
                                            </p:txEl>
                                          </p:spTgt>
                                        </p:tgtEl>
                                        <p:attrNameLst>
                                          <p:attrName>ppt_y</p:attrName>
                                        </p:attrNameLst>
                                      </p:cBhvr>
                                      <p:tavLst>
                                        <p:tav tm="0">
                                          <p:val>
                                            <p:fltVal val="0.5"/>
                                          </p:val>
                                        </p:tav>
                                        <p:tav tm="100000">
                                          <p:val>
                                            <p:strVal val="#ppt_y"/>
                                          </p:val>
                                        </p:tav>
                                      </p:tavLst>
                                    </p:anim>
                                  </p:childTnLst>
                                </p:cTn>
                              </p:par>
                              <p:par>
                                <p:cTn id="33" presetID="9" presetClass="exit" presetSubtype="0" fill="hold" grpId="1" nodeType="withEffect">
                                  <p:stCondLst>
                                    <p:cond delay="0"/>
                                  </p:stCondLst>
                                  <p:childTnLst>
                                    <p:animEffect transition="out" filter="dissolve">
                                      <p:cBhvr>
                                        <p:cTn id="34" dur="500"/>
                                        <p:tgtEl>
                                          <p:spTgt spid="49">
                                            <p:txEl>
                                              <p:pRg st="0" end="0"/>
                                            </p:txEl>
                                          </p:spTgt>
                                        </p:tgtEl>
                                      </p:cBhvr>
                                    </p:animEffect>
                                    <p:set>
                                      <p:cBhvr>
                                        <p:cTn id="35" dur="1" fill="hold">
                                          <p:stCondLst>
                                            <p:cond delay="499"/>
                                          </p:stCondLst>
                                        </p:cTn>
                                        <p:tgtEl>
                                          <p:spTgt spid="49">
                                            <p:txEl>
                                              <p:pRg st="0" end="0"/>
                                            </p:txEl>
                                          </p:spTgt>
                                        </p:tgtEl>
                                        <p:attrNameLst>
                                          <p:attrName>style.visibility</p:attrName>
                                        </p:attrNameLst>
                                      </p:cBhvr>
                                      <p:to>
                                        <p:strVal val="hidden"/>
                                      </p:to>
                                    </p:set>
                                  </p:childTnLst>
                                </p:cTn>
                              </p:par>
                            </p:childTnLst>
                          </p:cTn>
                        </p:par>
                      </p:childTnLst>
                    </p:cTn>
                  </p:par>
                  <p:par>
                    <p:cTn id="36" fill="hold">
                      <p:stCondLst>
                        <p:cond delay="indefinite"/>
                      </p:stCondLst>
                      <p:childTnLst>
                        <p:par>
                          <p:cTn id="37" fill="hold">
                            <p:stCondLst>
                              <p:cond delay="0"/>
                            </p:stCondLst>
                            <p:childTnLst>
                              <p:par>
                                <p:cTn id="38" presetID="53" presetClass="entr" presetSubtype="528" fill="hold" grpId="0" nodeType="clickEffect">
                                  <p:stCondLst>
                                    <p:cond delay="0"/>
                                  </p:stCondLst>
                                  <p:childTnLst>
                                    <p:set>
                                      <p:cBhvr>
                                        <p:cTn id="39" dur="1" fill="hold">
                                          <p:stCondLst>
                                            <p:cond delay="0"/>
                                          </p:stCondLst>
                                        </p:cTn>
                                        <p:tgtEl>
                                          <p:spTgt spid="57">
                                            <p:txEl>
                                              <p:pRg st="0" end="0"/>
                                            </p:txEl>
                                          </p:spTgt>
                                        </p:tgtEl>
                                        <p:attrNameLst>
                                          <p:attrName>style.visibility</p:attrName>
                                        </p:attrNameLst>
                                      </p:cBhvr>
                                      <p:to>
                                        <p:strVal val="visible"/>
                                      </p:to>
                                    </p:set>
                                    <p:anim calcmode="lin" valueType="num">
                                      <p:cBhvr>
                                        <p:cTn id="40" dur="700" fill="hold"/>
                                        <p:tgtEl>
                                          <p:spTgt spid="57">
                                            <p:txEl>
                                              <p:pRg st="0" end="0"/>
                                            </p:txEl>
                                          </p:spTgt>
                                        </p:tgtEl>
                                        <p:attrNameLst>
                                          <p:attrName>ppt_w</p:attrName>
                                        </p:attrNameLst>
                                      </p:cBhvr>
                                      <p:tavLst>
                                        <p:tav tm="0">
                                          <p:val>
                                            <p:fltVal val="0"/>
                                          </p:val>
                                        </p:tav>
                                        <p:tav tm="100000">
                                          <p:val>
                                            <p:strVal val="#ppt_w"/>
                                          </p:val>
                                        </p:tav>
                                      </p:tavLst>
                                    </p:anim>
                                    <p:anim calcmode="lin" valueType="num">
                                      <p:cBhvr>
                                        <p:cTn id="41" dur="700" fill="hold"/>
                                        <p:tgtEl>
                                          <p:spTgt spid="57">
                                            <p:txEl>
                                              <p:pRg st="0" end="0"/>
                                            </p:txEl>
                                          </p:spTgt>
                                        </p:tgtEl>
                                        <p:attrNameLst>
                                          <p:attrName>ppt_h</p:attrName>
                                        </p:attrNameLst>
                                      </p:cBhvr>
                                      <p:tavLst>
                                        <p:tav tm="0">
                                          <p:val>
                                            <p:fltVal val="0"/>
                                          </p:val>
                                        </p:tav>
                                        <p:tav tm="100000">
                                          <p:val>
                                            <p:strVal val="#ppt_h"/>
                                          </p:val>
                                        </p:tav>
                                      </p:tavLst>
                                    </p:anim>
                                    <p:animEffect transition="in" filter="fade">
                                      <p:cBhvr>
                                        <p:cTn id="42" dur="700"/>
                                        <p:tgtEl>
                                          <p:spTgt spid="57">
                                            <p:txEl>
                                              <p:pRg st="0" end="0"/>
                                            </p:txEl>
                                          </p:spTgt>
                                        </p:tgtEl>
                                      </p:cBhvr>
                                    </p:animEffect>
                                    <p:anim calcmode="lin" valueType="num">
                                      <p:cBhvr>
                                        <p:cTn id="43" dur="700" fill="hold"/>
                                        <p:tgtEl>
                                          <p:spTgt spid="57">
                                            <p:txEl>
                                              <p:pRg st="0" end="0"/>
                                            </p:txEl>
                                          </p:spTgt>
                                        </p:tgtEl>
                                        <p:attrNameLst>
                                          <p:attrName>ppt_x</p:attrName>
                                        </p:attrNameLst>
                                      </p:cBhvr>
                                      <p:tavLst>
                                        <p:tav tm="0">
                                          <p:val>
                                            <p:fltVal val="0.5"/>
                                          </p:val>
                                        </p:tav>
                                        <p:tav tm="100000">
                                          <p:val>
                                            <p:strVal val="#ppt_x"/>
                                          </p:val>
                                        </p:tav>
                                      </p:tavLst>
                                    </p:anim>
                                    <p:anim calcmode="lin" valueType="num">
                                      <p:cBhvr>
                                        <p:cTn id="44" dur="700" fill="hold"/>
                                        <p:tgtEl>
                                          <p:spTgt spid="57">
                                            <p:txEl>
                                              <p:pRg st="0" end="0"/>
                                            </p:txEl>
                                          </p:spTgt>
                                        </p:tgtEl>
                                        <p:attrNameLst>
                                          <p:attrName>ppt_y</p:attrName>
                                        </p:attrNameLst>
                                      </p:cBhvr>
                                      <p:tavLst>
                                        <p:tav tm="0">
                                          <p:val>
                                            <p:fltVal val="0.5"/>
                                          </p:val>
                                        </p:tav>
                                        <p:tav tm="100000">
                                          <p:val>
                                            <p:strVal val="#ppt_y"/>
                                          </p:val>
                                        </p:tav>
                                      </p:tavLst>
                                    </p:anim>
                                  </p:childTnLst>
                                </p:cTn>
                              </p:par>
                              <p:par>
                                <p:cTn id="45" presetID="9" presetClass="exit" presetSubtype="0" fill="hold" grpId="1" nodeType="withEffect">
                                  <p:stCondLst>
                                    <p:cond delay="0"/>
                                  </p:stCondLst>
                                  <p:childTnLst>
                                    <p:animEffect transition="out" filter="dissolve">
                                      <p:cBhvr>
                                        <p:cTn id="46" dur="500"/>
                                        <p:tgtEl>
                                          <p:spTgt spid="59">
                                            <p:txEl>
                                              <p:pRg st="0" end="0"/>
                                            </p:txEl>
                                          </p:spTgt>
                                        </p:tgtEl>
                                      </p:cBhvr>
                                    </p:animEffect>
                                    <p:set>
                                      <p:cBhvr>
                                        <p:cTn id="47" dur="1" fill="hold">
                                          <p:stCondLst>
                                            <p:cond delay="499"/>
                                          </p:stCondLst>
                                        </p:cTn>
                                        <p:tgtEl>
                                          <p:spTgt spid="59">
                                            <p:txEl>
                                              <p:pRg st="0" end="0"/>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build="p"/>
      <p:bldP spid="49" grpId="1" build="allAtOnce"/>
      <p:bldP spid="56" grpId="0" build="p"/>
      <p:bldP spid="56" grpId="1" build="allAtOnce"/>
      <p:bldP spid="57" grpId="0" build="p"/>
      <p:bldP spid="59" grpId="0" build="p"/>
      <p:bldP spid="59" grpId="1" build="allAtOnce"/>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1693" y="258358"/>
            <a:ext cx="11785600" cy="1143000"/>
          </a:xfrm>
        </p:spPr>
        <p:txBody>
          <a:bodyPr>
            <a:normAutofit/>
          </a:bodyPr>
          <a:lstStyle/>
          <a:p>
            <a:r>
              <a:rPr lang="en-US" b="1" cap="small" dirty="0">
                <a:solidFill>
                  <a:srgbClr val="800000"/>
                </a:solidFill>
                <a:effectLst>
                  <a:outerShdw blurRad="38100" dist="38100" dir="2700000" algn="tl">
                    <a:srgbClr val="000000">
                      <a:alpha val="43137"/>
                    </a:srgbClr>
                  </a:outerShdw>
                </a:effectLst>
                <a:latin typeface="Marion Regular"/>
                <a:cs typeface="Marion Regular"/>
              </a:rPr>
              <a:t>Phase </a:t>
            </a:r>
            <a:r>
              <a:rPr lang="en-US" b="1" cap="small" dirty="0" smtClean="0">
                <a:solidFill>
                  <a:srgbClr val="800000"/>
                </a:solidFill>
                <a:effectLst>
                  <a:outerShdw blurRad="38100" dist="38100" dir="2700000" algn="tl">
                    <a:srgbClr val="000000">
                      <a:alpha val="43137"/>
                    </a:srgbClr>
                  </a:outerShdw>
                </a:effectLst>
                <a:latin typeface="Marion Regular"/>
                <a:cs typeface="Marion Regular"/>
              </a:rPr>
              <a:t>2  </a:t>
            </a:r>
            <a:r>
              <a:rPr lang="en-US" b="1" spc="200" dirty="0" smtClean="0">
                <a:solidFill>
                  <a:srgbClr val="800000"/>
                </a:solidFill>
                <a:latin typeface="Marion Regular"/>
                <a:cs typeface="Marion Regular"/>
              </a:rPr>
              <a:t>Results</a:t>
            </a:r>
            <a:endParaRPr lang="en-US" b="1" spc="200" dirty="0">
              <a:solidFill>
                <a:srgbClr val="800000"/>
              </a:solidFill>
              <a:latin typeface="Marion Regular"/>
              <a:cs typeface="Marion Regular"/>
            </a:endParaRPr>
          </a:p>
        </p:txBody>
      </p:sp>
      <p:sp>
        <p:nvSpPr>
          <p:cNvPr id="4" name="Slide Number Placeholder 3"/>
          <p:cNvSpPr>
            <a:spLocks noGrp="1"/>
          </p:cNvSpPr>
          <p:nvPr>
            <p:ph type="sldNum" sz="quarter" idx="12"/>
          </p:nvPr>
        </p:nvSpPr>
        <p:spPr/>
        <p:txBody>
          <a:bodyPr/>
          <a:lstStyle/>
          <a:p>
            <a:fld id="{8F4612C5-5AF5-354B-9EB4-2988C6FC4C28}" type="slidenum">
              <a:rPr lang="en-US" smtClean="0">
                <a:latin typeface="Marion Regular"/>
                <a:cs typeface="Marion Regular"/>
              </a:rPr>
              <a:pPr/>
              <a:t>38</a:t>
            </a:fld>
            <a:endParaRPr lang="en-US" dirty="0">
              <a:latin typeface="Marion Regular"/>
              <a:cs typeface="Marion Regular"/>
            </a:endParaRPr>
          </a:p>
        </p:txBody>
      </p:sp>
      <p:grpSp>
        <p:nvGrpSpPr>
          <p:cNvPr id="9" name="Group 11"/>
          <p:cNvGrpSpPr>
            <a:grpSpLocks/>
          </p:cNvGrpSpPr>
          <p:nvPr/>
        </p:nvGrpSpPr>
        <p:grpSpPr bwMode="auto">
          <a:xfrm>
            <a:off x="13309600" y="12725400"/>
            <a:ext cx="12903200" cy="3276600"/>
            <a:chOff x="9677400" y="10896600"/>
            <a:chExt cx="9677400" cy="3276600"/>
          </a:xfrm>
        </p:grpSpPr>
        <p:pic>
          <p:nvPicPr>
            <p:cNvPr id="10" name="Chart 1"/>
            <p:cNvPicPr>
              <a:picLocks noChangeAspect="1" noChangeArrowheads="1"/>
            </p:cNvPicPr>
            <p:nvPr/>
          </p:nvPicPr>
          <p:blipFill>
            <a:blip r:embed="rId2">
              <a:extLst>
                <a:ext uri="{28A0092B-C50C-407E-A947-70E740481C1C}">
                  <a14:useLocalDpi xmlns:a14="http://schemas.microsoft.com/office/drawing/2010/main" val="0"/>
                </a:ext>
              </a:extLst>
            </a:blip>
            <a:srcRect l="19160" t="20053" r="18739" b="13506"/>
            <a:stretch>
              <a:fillRect/>
            </a:stretch>
          </p:blipFill>
          <p:spPr bwMode="auto">
            <a:xfrm>
              <a:off x="10820400" y="11582400"/>
              <a:ext cx="2963333" cy="1879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1" name="TextBox 7"/>
            <p:cNvSpPr txBox="1">
              <a:spLocks noChangeArrowheads="1"/>
            </p:cNvSpPr>
            <p:nvPr/>
          </p:nvSpPr>
          <p:spPr bwMode="auto">
            <a:xfrm>
              <a:off x="9906000" y="10896600"/>
              <a:ext cx="4800600" cy="5847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lgn="ctr"/>
              <a:r>
                <a:rPr lang="en-US" sz="1600" b="1" dirty="0">
                  <a:latin typeface="Marion Regular"/>
                  <a:cs typeface="Marion Regular"/>
                </a:rPr>
                <a:t>The interactive storyline was a helpful way to learn about my responsibilities as a mandated reporter.</a:t>
              </a:r>
            </a:p>
          </p:txBody>
        </p:sp>
        <p:grpSp>
          <p:nvGrpSpPr>
            <p:cNvPr id="12" name="Group 9"/>
            <p:cNvGrpSpPr>
              <a:grpSpLocks/>
            </p:cNvGrpSpPr>
            <p:nvPr/>
          </p:nvGrpSpPr>
          <p:grpSpPr bwMode="auto">
            <a:xfrm>
              <a:off x="9677400" y="13606046"/>
              <a:ext cx="5105400" cy="567154"/>
              <a:chOff x="17221200" y="12649200"/>
              <a:chExt cx="5105400" cy="567154"/>
            </a:xfrm>
          </p:grpSpPr>
          <p:sp>
            <p:nvSpPr>
              <p:cNvPr id="20" name="TextBox 31"/>
              <p:cNvSpPr txBox="1">
                <a:spLocks noChangeArrowheads="1"/>
              </p:cNvSpPr>
              <p:nvPr/>
            </p:nvSpPr>
            <p:spPr bwMode="auto">
              <a:xfrm>
                <a:off x="17221200" y="12877800"/>
                <a:ext cx="5105400"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lgn="ctr"/>
                <a:r>
                  <a:rPr lang="en-US" sz="1600">
                    <a:latin typeface="Marion Regular"/>
                    <a:cs typeface="Marion Regular"/>
                  </a:rPr>
                  <a:t>Disagree	Neutral	Agree</a:t>
                </a:r>
              </a:p>
            </p:txBody>
          </p:sp>
          <p:sp>
            <p:nvSpPr>
              <p:cNvPr id="21" name="Rectangle 33"/>
              <p:cNvSpPr>
                <a:spLocks noChangeArrowheads="1"/>
              </p:cNvSpPr>
              <p:nvPr/>
            </p:nvSpPr>
            <p:spPr bwMode="auto">
              <a:xfrm>
                <a:off x="20574000" y="12649200"/>
                <a:ext cx="228600" cy="228600"/>
              </a:xfrm>
              <a:prstGeom prst="rect">
                <a:avLst/>
              </a:prstGeom>
              <a:solidFill>
                <a:srgbClr val="EC7E3B"/>
              </a:solidFill>
              <a:ln w="9525">
                <a:solidFill>
                  <a:schemeClr val="tx1"/>
                </a:solidFill>
                <a:round/>
                <a:headEnd/>
                <a:tailEnd/>
              </a:ln>
            </p:spPr>
            <p:txBody>
              <a:bodyPr/>
              <a:lstStyle/>
              <a:p>
                <a:endParaRPr lang="en-US">
                  <a:latin typeface="Marion Regular"/>
                  <a:cs typeface="Marion Regular"/>
                </a:endParaRPr>
              </a:p>
            </p:txBody>
          </p:sp>
          <p:sp>
            <p:nvSpPr>
              <p:cNvPr id="22" name="Rectangle 34"/>
              <p:cNvSpPr>
                <a:spLocks noChangeArrowheads="1"/>
              </p:cNvSpPr>
              <p:nvPr/>
            </p:nvSpPr>
            <p:spPr bwMode="auto">
              <a:xfrm>
                <a:off x="19659600" y="12649200"/>
                <a:ext cx="228600" cy="228600"/>
              </a:xfrm>
              <a:prstGeom prst="rect">
                <a:avLst/>
              </a:prstGeom>
              <a:solidFill>
                <a:srgbClr val="AB393D"/>
              </a:solidFill>
              <a:ln w="9525">
                <a:solidFill>
                  <a:schemeClr val="tx1"/>
                </a:solidFill>
                <a:round/>
                <a:headEnd/>
                <a:tailEnd/>
              </a:ln>
            </p:spPr>
            <p:txBody>
              <a:bodyPr/>
              <a:lstStyle/>
              <a:p>
                <a:endParaRPr lang="en-US">
                  <a:latin typeface="Marion Regular"/>
                  <a:cs typeface="Marion Regular"/>
                </a:endParaRPr>
              </a:p>
            </p:txBody>
          </p:sp>
          <p:sp>
            <p:nvSpPr>
              <p:cNvPr id="23" name="Rectangle 35"/>
              <p:cNvSpPr>
                <a:spLocks noChangeArrowheads="1"/>
              </p:cNvSpPr>
              <p:nvPr/>
            </p:nvSpPr>
            <p:spPr bwMode="auto">
              <a:xfrm>
                <a:off x="18897600" y="12649200"/>
                <a:ext cx="228600" cy="228600"/>
              </a:xfrm>
              <a:prstGeom prst="rect">
                <a:avLst/>
              </a:prstGeom>
              <a:solidFill>
                <a:srgbClr val="406DAC"/>
              </a:solidFill>
              <a:ln w="9525">
                <a:solidFill>
                  <a:schemeClr val="tx1"/>
                </a:solidFill>
                <a:round/>
                <a:headEnd/>
                <a:tailEnd/>
              </a:ln>
            </p:spPr>
            <p:txBody>
              <a:bodyPr/>
              <a:lstStyle/>
              <a:p>
                <a:endParaRPr lang="en-US">
                  <a:latin typeface="Marion Regular"/>
                  <a:cs typeface="Marion Regular"/>
                </a:endParaRPr>
              </a:p>
            </p:txBody>
          </p:sp>
        </p:grpSp>
        <p:pic>
          <p:nvPicPr>
            <p:cNvPr id="13" name="Chart 1"/>
            <p:cNvPicPr>
              <a:picLocks noChangeAspect="1" noChangeArrowheads="1"/>
            </p:cNvPicPr>
            <p:nvPr/>
          </p:nvPicPr>
          <p:blipFill>
            <a:blip r:embed="rId3">
              <a:extLst>
                <a:ext uri="{28A0092B-C50C-407E-A947-70E740481C1C}">
                  <a14:useLocalDpi xmlns:a14="http://schemas.microsoft.com/office/drawing/2010/main" val="0"/>
                </a:ext>
              </a:extLst>
            </a:blip>
            <a:srcRect l="22707" t="19769" r="20290" b="14960"/>
            <a:stretch>
              <a:fillRect/>
            </a:stretch>
          </p:blipFill>
          <p:spPr bwMode="auto">
            <a:xfrm>
              <a:off x="15316200" y="11624733"/>
              <a:ext cx="2997200" cy="176106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4" name="TextBox 39"/>
            <p:cNvSpPr txBox="1">
              <a:spLocks noChangeArrowheads="1"/>
            </p:cNvSpPr>
            <p:nvPr/>
          </p:nvSpPr>
          <p:spPr bwMode="auto">
            <a:xfrm>
              <a:off x="15240000" y="10938933"/>
              <a:ext cx="3124200" cy="5847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lgn="ctr"/>
              <a:r>
                <a:rPr lang="en-US" sz="1600" b="1">
                  <a:latin typeface="Marion Regular"/>
                  <a:cs typeface="Marion Regular"/>
                </a:rPr>
                <a:t>I would recommend this program to other childcare providers.</a:t>
              </a:r>
            </a:p>
          </p:txBody>
        </p:sp>
        <p:grpSp>
          <p:nvGrpSpPr>
            <p:cNvPr id="15" name="Group 40"/>
            <p:cNvGrpSpPr>
              <a:grpSpLocks/>
            </p:cNvGrpSpPr>
            <p:nvPr/>
          </p:nvGrpSpPr>
          <p:grpSpPr bwMode="auto">
            <a:xfrm>
              <a:off x="14249400" y="13606046"/>
              <a:ext cx="5105400" cy="567154"/>
              <a:chOff x="17221200" y="12649200"/>
              <a:chExt cx="5105400" cy="567154"/>
            </a:xfrm>
          </p:grpSpPr>
          <p:sp>
            <p:nvSpPr>
              <p:cNvPr id="16" name="TextBox 41"/>
              <p:cNvSpPr txBox="1">
                <a:spLocks noChangeArrowheads="1"/>
              </p:cNvSpPr>
              <p:nvPr/>
            </p:nvSpPr>
            <p:spPr bwMode="auto">
              <a:xfrm>
                <a:off x="17221200" y="12877800"/>
                <a:ext cx="5105400"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lgn="ctr"/>
                <a:r>
                  <a:rPr lang="en-US" sz="1600">
                    <a:latin typeface="Marion Regular"/>
                    <a:cs typeface="Marion Regular"/>
                  </a:rPr>
                  <a:t>Disagree	Neutral	Agree</a:t>
                </a:r>
              </a:p>
            </p:txBody>
          </p:sp>
          <p:sp>
            <p:nvSpPr>
              <p:cNvPr id="17" name="Rectangle 42"/>
              <p:cNvSpPr>
                <a:spLocks noChangeArrowheads="1"/>
              </p:cNvSpPr>
              <p:nvPr/>
            </p:nvSpPr>
            <p:spPr bwMode="auto">
              <a:xfrm>
                <a:off x="20574000" y="12649200"/>
                <a:ext cx="228600" cy="228600"/>
              </a:xfrm>
              <a:prstGeom prst="rect">
                <a:avLst/>
              </a:prstGeom>
              <a:solidFill>
                <a:srgbClr val="EC7E3B"/>
              </a:solidFill>
              <a:ln w="9525">
                <a:solidFill>
                  <a:schemeClr val="tx1"/>
                </a:solidFill>
                <a:round/>
                <a:headEnd/>
                <a:tailEnd/>
              </a:ln>
            </p:spPr>
            <p:txBody>
              <a:bodyPr/>
              <a:lstStyle/>
              <a:p>
                <a:endParaRPr lang="en-US">
                  <a:latin typeface="Marion Regular"/>
                  <a:cs typeface="Marion Regular"/>
                </a:endParaRPr>
              </a:p>
            </p:txBody>
          </p:sp>
          <p:sp>
            <p:nvSpPr>
              <p:cNvPr id="18" name="Rectangle 43"/>
              <p:cNvSpPr>
                <a:spLocks noChangeArrowheads="1"/>
              </p:cNvSpPr>
              <p:nvPr/>
            </p:nvSpPr>
            <p:spPr bwMode="auto">
              <a:xfrm>
                <a:off x="19659600" y="12649200"/>
                <a:ext cx="228600" cy="228600"/>
              </a:xfrm>
              <a:prstGeom prst="rect">
                <a:avLst/>
              </a:prstGeom>
              <a:solidFill>
                <a:srgbClr val="AB393D"/>
              </a:solidFill>
              <a:ln w="9525">
                <a:solidFill>
                  <a:schemeClr val="tx1"/>
                </a:solidFill>
                <a:round/>
                <a:headEnd/>
                <a:tailEnd/>
              </a:ln>
            </p:spPr>
            <p:txBody>
              <a:bodyPr/>
              <a:lstStyle/>
              <a:p>
                <a:endParaRPr lang="en-US">
                  <a:latin typeface="Marion Regular"/>
                  <a:cs typeface="Marion Regular"/>
                </a:endParaRPr>
              </a:p>
            </p:txBody>
          </p:sp>
          <p:sp>
            <p:nvSpPr>
              <p:cNvPr id="19" name="Rectangle 44"/>
              <p:cNvSpPr>
                <a:spLocks noChangeArrowheads="1"/>
              </p:cNvSpPr>
              <p:nvPr/>
            </p:nvSpPr>
            <p:spPr bwMode="auto">
              <a:xfrm>
                <a:off x="18897600" y="12649200"/>
                <a:ext cx="228600" cy="228600"/>
              </a:xfrm>
              <a:prstGeom prst="rect">
                <a:avLst/>
              </a:prstGeom>
              <a:solidFill>
                <a:srgbClr val="406DAC"/>
              </a:solidFill>
              <a:ln w="9525">
                <a:solidFill>
                  <a:schemeClr val="tx1"/>
                </a:solidFill>
                <a:round/>
                <a:headEnd/>
                <a:tailEnd/>
              </a:ln>
            </p:spPr>
            <p:txBody>
              <a:bodyPr/>
              <a:lstStyle/>
              <a:p>
                <a:endParaRPr lang="en-US">
                  <a:latin typeface="Marion Regular"/>
                  <a:cs typeface="Marion Regular"/>
                </a:endParaRPr>
              </a:p>
            </p:txBody>
          </p:sp>
        </p:grpSp>
      </p:grpSp>
      <p:grpSp>
        <p:nvGrpSpPr>
          <p:cNvPr id="24" name="Group 11"/>
          <p:cNvGrpSpPr>
            <a:grpSpLocks/>
          </p:cNvGrpSpPr>
          <p:nvPr/>
        </p:nvGrpSpPr>
        <p:grpSpPr bwMode="auto">
          <a:xfrm>
            <a:off x="13512800" y="12877800"/>
            <a:ext cx="12903200" cy="3276600"/>
            <a:chOff x="9677400" y="10896600"/>
            <a:chExt cx="9677400" cy="3276600"/>
          </a:xfrm>
        </p:grpSpPr>
        <p:pic>
          <p:nvPicPr>
            <p:cNvPr id="25" name="Chart 1"/>
            <p:cNvPicPr>
              <a:picLocks noChangeAspect="1" noChangeArrowheads="1"/>
            </p:cNvPicPr>
            <p:nvPr/>
          </p:nvPicPr>
          <p:blipFill>
            <a:blip r:embed="rId2">
              <a:extLst>
                <a:ext uri="{28A0092B-C50C-407E-A947-70E740481C1C}">
                  <a14:useLocalDpi xmlns:a14="http://schemas.microsoft.com/office/drawing/2010/main" val="0"/>
                </a:ext>
              </a:extLst>
            </a:blip>
            <a:srcRect l="19160" t="20053" r="18739" b="13506"/>
            <a:stretch>
              <a:fillRect/>
            </a:stretch>
          </p:blipFill>
          <p:spPr bwMode="auto">
            <a:xfrm>
              <a:off x="10820400" y="11582400"/>
              <a:ext cx="2963333" cy="1879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6" name="TextBox 7"/>
            <p:cNvSpPr txBox="1">
              <a:spLocks noChangeArrowheads="1"/>
            </p:cNvSpPr>
            <p:nvPr/>
          </p:nvSpPr>
          <p:spPr bwMode="auto">
            <a:xfrm>
              <a:off x="9906000" y="10896600"/>
              <a:ext cx="4800600" cy="5847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lgn="ctr"/>
              <a:r>
                <a:rPr lang="en-US" sz="1600" b="1" dirty="0">
                  <a:latin typeface="Marion Regular"/>
                  <a:cs typeface="Marion Regular"/>
                </a:rPr>
                <a:t>The interactive storyline was a helpful way to learn about my responsibilities as a mandated reporter.</a:t>
              </a:r>
            </a:p>
          </p:txBody>
        </p:sp>
        <p:grpSp>
          <p:nvGrpSpPr>
            <p:cNvPr id="27" name="Group 9"/>
            <p:cNvGrpSpPr>
              <a:grpSpLocks/>
            </p:cNvGrpSpPr>
            <p:nvPr/>
          </p:nvGrpSpPr>
          <p:grpSpPr bwMode="auto">
            <a:xfrm>
              <a:off x="9677400" y="13606046"/>
              <a:ext cx="5105400" cy="567154"/>
              <a:chOff x="17221200" y="12649200"/>
              <a:chExt cx="5105400" cy="567154"/>
            </a:xfrm>
          </p:grpSpPr>
          <p:sp>
            <p:nvSpPr>
              <p:cNvPr id="35" name="TextBox 31"/>
              <p:cNvSpPr txBox="1">
                <a:spLocks noChangeArrowheads="1"/>
              </p:cNvSpPr>
              <p:nvPr/>
            </p:nvSpPr>
            <p:spPr bwMode="auto">
              <a:xfrm>
                <a:off x="17221200" y="12877800"/>
                <a:ext cx="5105400"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lgn="ctr"/>
                <a:r>
                  <a:rPr lang="en-US" sz="1600">
                    <a:latin typeface="Marion Regular"/>
                    <a:cs typeface="Marion Regular"/>
                  </a:rPr>
                  <a:t>Disagree	Neutral	Agree</a:t>
                </a:r>
              </a:p>
            </p:txBody>
          </p:sp>
          <p:sp>
            <p:nvSpPr>
              <p:cNvPr id="36" name="Rectangle 33"/>
              <p:cNvSpPr>
                <a:spLocks noChangeArrowheads="1"/>
              </p:cNvSpPr>
              <p:nvPr/>
            </p:nvSpPr>
            <p:spPr bwMode="auto">
              <a:xfrm>
                <a:off x="20574000" y="12649200"/>
                <a:ext cx="228600" cy="228600"/>
              </a:xfrm>
              <a:prstGeom prst="rect">
                <a:avLst/>
              </a:prstGeom>
              <a:solidFill>
                <a:srgbClr val="EC7E3B"/>
              </a:solidFill>
              <a:ln w="9525">
                <a:solidFill>
                  <a:schemeClr val="tx1"/>
                </a:solidFill>
                <a:round/>
                <a:headEnd/>
                <a:tailEnd/>
              </a:ln>
            </p:spPr>
            <p:txBody>
              <a:bodyPr/>
              <a:lstStyle/>
              <a:p>
                <a:endParaRPr lang="en-US">
                  <a:latin typeface="Marion Regular"/>
                  <a:cs typeface="Marion Regular"/>
                </a:endParaRPr>
              </a:p>
            </p:txBody>
          </p:sp>
          <p:sp>
            <p:nvSpPr>
              <p:cNvPr id="37" name="Rectangle 34"/>
              <p:cNvSpPr>
                <a:spLocks noChangeArrowheads="1"/>
              </p:cNvSpPr>
              <p:nvPr/>
            </p:nvSpPr>
            <p:spPr bwMode="auto">
              <a:xfrm>
                <a:off x="19659600" y="12649200"/>
                <a:ext cx="228600" cy="228600"/>
              </a:xfrm>
              <a:prstGeom prst="rect">
                <a:avLst/>
              </a:prstGeom>
              <a:solidFill>
                <a:srgbClr val="AB393D"/>
              </a:solidFill>
              <a:ln w="9525">
                <a:solidFill>
                  <a:schemeClr val="tx1"/>
                </a:solidFill>
                <a:round/>
                <a:headEnd/>
                <a:tailEnd/>
              </a:ln>
            </p:spPr>
            <p:txBody>
              <a:bodyPr/>
              <a:lstStyle/>
              <a:p>
                <a:endParaRPr lang="en-US">
                  <a:latin typeface="Marion Regular"/>
                  <a:cs typeface="Marion Regular"/>
                </a:endParaRPr>
              </a:p>
            </p:txBody>
          </p:sp>
          <p:sp>
            <p:nvSpPr>
              <p:cNvPr id="38" name="Rectangle 35"/>
              <p:cNvSpPr>
                <a:spLocks noChangeArrowheads="1"/>
              </p:cNvSpPr>
              <p:nvPr/>
            </p:nvSpPr>
            <p:spPr bwMode="auto">
              <a:xfrm>
                <a:off x="18897600" y="12649200"/>
                <a:ext cx="228600" cy="228600"/>
              </a:xfrm>
              <a:prstGeom prst="rect">
                <a:avLst/>
              </a:prstGeom>
              <a:solidFill>
                <a:srgbClr val="406DAC"/>
              </a:solidFill>
              <a:ln w="9525">
                <a:solidFill>
                  <a:schemeClr val="tx1"/>
                </a:solidFill>
                <a:round/>
                <a:headEnd/>
                <a:tailEnd/>
              </a:ln>
            </p:spPr>
            <p:txBody>
              <a:bodyPr/>
              <a:lstStyle/>
              <a:p>
                <a:endParaRPr lang="en-US">
                  <a:latin typeface="Marion Regular"/>
                  <a:cs typeface="Marion Regular"/>
                </a:endParaRPr>
              </a:p>
            </p:txBody>
          </p:sp>
        </p:grpSp>
        <p:pic>
          <p:nvPicPr>
            <p:cNvPr id="28" name="Chart 1"/>
            <p:cNvPicPr>
              <a:picLocks noChangeAspect="1" noChangeArrowheads="1"/>
            </p:cNvPicPr>
            <p:nvPr/>
          </p:nvPicPr>
          <p:blipFill>
            <a:blip r:embed="rId3">
              <a:extLst>
                <a:ext uri="{28A0092B-C50C-407E-A947-70E740481C1C}">
                  <a14:useLocalDpi xmlns:a14="http://schemas.microsoft.com/office/drawing/2010/main" val="0"/>
                </a:ext>
              </a:extLst>
            </a:blip>
            <a:srcRect l="22707" t="19769" r="20290" b="14960"/>
            <a:stretch>
              <a:fillRect/>
            </a:stretch>
          </p:blipFill>
          <p:spPr bwMode="auto">
            <a:xfrm>
              <a:off x="15316200" y="11624733"/>
              <a:ext cx="2997200" cy="176106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9" name="TextBox 39"/>
            <p:cNvSpPr txBox="1">
              <a:spLocks noChangeArrowheads="1"/>
            </p:cNvSpPr>
            <p:nvPr/>
          </p:nvSpPr>
          <p:spPr bwMode="auto">
            <a:xfrm>
              <a:off x="15240000" y="10938933"/>
              <a:ext cx="3124200" cy="5847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lgn="ctr"/>
              <a:r>
                <a:rPr lang="en-US" sz="1600" b="1">
                  <a:latin typeface="Marion Regular"/>
                  <a:cs typeface="Marion Regular"/>
                </a:rPr>
                <a:t>I would recommend this program to other childcare providers.</a:t>
              </a:r>
            </a:p>
          </p:txBody>
        </p:sp>
        <p:grpSp>
          <p:nvGrpSpPr>
            <p:cNvPr id="30" name="Group 40"/>
            <p:cNvGrpSpPr>
              <a:grpSpLocks/>
            </p:cNvGrpSpPr>
            <p:nvPr/>
          </p:nvGrpSpPr>
          <p:grpSpPr bwMode="auto">
            <a:xfrm>
              <a:off x="14249400" y="13606046"/>
              <a:ext cx="5105400" cy="567154"/>
              <a:chOff x="17221200" y="12649200"/>
              <a:chExt cx="5105400" cy="567154"/>
            </a:xfrm>
          </p:grpSpPr>
          <p:sp>
            <p:nvSpPr>
              <p:cNvPr id="31" name="TextBox 41"/>
              <p:cNvSpPr txBox="1">
                <a:spLocks noChangeArrowheads="1"/>
              </p:cNvSpPr>
              <p:nvPr/>
            </p:nvSpPr>
            <p:spPr bwMode="auto">
              <a:xfrm>
                <a:off x="17221200" y="12877800"/>
                <a:ext cx="5105400"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lgn="ctr"/>
                <a:r>
                  <a:rPr lang="en-US" sz="1600">
                    <a:latin typeface="Marion Regular"/>
                    <a:cs typeface="Marion Regular"/>
                  </a:rPr>
                  <a:t>Disagree	Neutral	Agree</a:t>
                </a:r>
              </a:p>
            </p:txBody>
          </p:sp>
          <p:sp>
            <p:nvSpPr>
              <p:cNvPr id="32" name="Rectangle 42"/>
              <p:cNvSpPr>
                <a:spLocks noChangeArrowheads="1"/>
              </p:cNvSpPr>
              <p:nvPr/>
            </p:nvSpPr>
            <p:spPr bwMode="auto">
              <a:xfrm>
                <a:off x="20574000" y="12649200"/>
                <a:ext cx="228600" cy="228600"/>
              </a:xfrm>
              <a:prstGeom prst="rect">
                <a:avLst/>
              </a:prstGeom>
              <a:solidFill>
                <a:srgbClr val="EC7E3B"/>
              </a:solidFill>
              <a:ln w="9525">
                <a:solidFill>
                  <a:schemeClr val="tx1"/>
                </a:solidFill>
                <a:round/>
                <a:headEnd/>
                <a:tailEnd/>
              </a:ln>
            </p:spPr>
            <p:txBody>
              <a:bodyPr/>
              <a:lstStyle/>
              <a:p>
                <a:endParaRPr lang="en-US">
                  <a:latin typeface="Marion Regular"/>
                  <a:cs typeface="Marion Regular"/>
                </a:endParaRPr>
              </a:p>
            </p:txBody>
          </p:sp>
          <p:sp>
            <p:nvSpPr>
              <p:cNvPr id="33" name="Rectangle 43"/>
              <p:cNvSpPr>
                <a:spLocks noChangeArrowheads="1"/>
              </p:cNvSpPr>
              <p:nvPr/>
            </p:nvSpPr>
            <p:spPr bwMode="auto">
              <a:xfrm>
                <a:off x="19659600" y="12649200"/>
                <a:ext cx="228600" cy="228600"/>
              </a:xfrm>
              <a:prstGeom prst="rect">
                <a:avLst/>
              </a:prstGeom>
              <a:solidFill>
                <a:srgbClr val="AB393D"/>
              </a:solidFill>
              <a:ln w="9525">
                <a:solidFill>
                  <a:schemeClr val="tx1"/>
                </a:solidFill>
                <a:round/>
                <a:headEnd/>
                <a:tailEnd/>
              </a:ln>
            </p:spPr>
            <p:txBody>
              <a:bodyPr/>
              <a:lstStyle/>
              <a:p>
                <a:endParaRPr lang="en-US">
                  <a:latin typeface="Marion Regular"/>
                  <a:cs typeface="Marion Regular"/>
                </a:endParaRPr>
              </a:p>
            </p:txBody>
          </p:sp>
          <p:sp>
            <p:nvSpPr>
              <p:cNvPr id="34" name="Rectangle 44"/>
              <p:cNvSpPr>
                <a:spLocks noChangeArrowheads="1"/>
              </p:cNvSpPr>
              <p:nvPr/>
            </p:nvSpPr>
            <p:spPr bwMode="auto">
              <a:xfrm>
                <a:off x="18897600" y="12649200"/>
                <a:ext cx="228600" cy="228600"/>
              </a:xfrm>
              <a:prstGeom prst="rect">
                <a:avLst/>
              </a:prstGeom>
              <a:solidFill>
                <a:srgbClr val="406DAC"/>
              </a:solidFill>
              <a:ln w="9525">
                <a:solidFill>
                  <a:schemeClr val="tx1"/>
                </a:solidFill>
                <a:round/>
                <a:headEnd/>
                <a:tailEnd/>
              </a:ln>
            </p:spPr>
            <p:txBody>
              <a:bodyPr/>
              <a:lstStyle/>
              <a:p>
                <a:endParaRPr lang="en-US">
                  <a:latin typeface="Marion Regular"/>
                  <a:cs typeface="Marion Regular"/>
                </a:endParaRPr>
              </a:p>
            </p:txBody>
          </p:sp>
        </p:grpSp>
      </p:grpSp>
      <p:pic>
        <p:nvPicPr>
          <p:cNvPr id="39" name="Chart 1"/>
          <p:cNvPicPr>
            <a:picLocks noChangeAspect="1" noChangeArrowheads="1"/>
          </p:cNvPicPr>
          <p:nvPr/>
        </p:nvPicPr>
        <p:blipFill>
          <a:blip r:embed="rId2">
            <a:extLst>
              <a:ext uri="{28A0092B-C50C-407E-A947-70E740481C1C}">
                <a14:useLocalDpi xmlns:a14="http://schemas.microsoft.com/office/drawing/2010/main" val="0"/>
              </a:ext>
            </a:extLst>
          </a:blip>
          <a:srcRect l="19160" t="20053" r="18739" b="13506"/>
          <a:stretch>
            <a:fillRect/>
          </a:stretch>
        </p:blipFill>
        <p:spPr bwMode="auto">
          <a:xfrm>
            <a:off x="15240001" y="13716000"/>
            <a:ext cx="3951111" cy="1879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41" name="Chart 1"/>
          <p:cNvPicPr>
            <a:picLocks noChangeAspect="1" noChangeArrowheads="1"/>
          </p:cNvPicPr>
          <p:nvPr/>
        </p:nvPicPr>
        <p:blipFill>
          <a:blip r:embed="rId2">
            <a:extLst>
              <a:ext uri="{28A0092B-C50C-407E-A947-70E740481C1C}">
                <a14:useLocalDpi xmlns:a14="http://schemas.microsoft.com/office/drawing/2010/main" val="0"/>
              </a:ext>
            </a:extLst>
          </a:blip>
          <a:srcRect l="19160" t="20053" r="18739" b="13506"/>
          <a:stretch>
            <a:fillRect/>
          </a:stretch>
        </p:blipFill>
        <p:spPr bwMode="auto">
          <a:xfrm>
            <a:off x="15443201" y="13868400"/>
            <a:ext cx="3951111" cy="1879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4" name="Rectangle 33"/>
          <p:cNvSpPr>
            <a:spLocks noChangeArrowheads="1"/>
          </p:cNvSpPr>
          <p:nvPr/>
        </p:nvSpPr>
        <p:spPr bwMode="auto">
          <a:xfrm>
            <a:off x="18186400" y="15739646"/>
            <a:ext cx="304800" cy="228600"/>
          </a:xfrm>
          <a:prstGeom prst="rect">
            <a:avLst/>
          </a:prstGeom>
          <a:solidFill>
            <a:srgbClr val="EC7E3B"/>
          </a:solidFill>
          <a:ln w="9525">
            <a:solidFill>
              <a:schemeClr val="tx1"/>
            </a:solidFill>
            <a:round/>
            <a:headEnd/>
            <a:tailEnd/>
          </a:ln>
        </p:spPr>
        <p:txBody>
          <a:bodyPr/>
          <a:lstStyle/>
          <a:p>
            <a:endParaRPr lang="en-US">
              <a:latin typeface="Marion Regular"/>
              <a:cs typeface="Marion Regular"/>
            </a:endParaRPr>
          </a:p>
        </p:txBody>
      </p:sp>
      <p:sp>
        <p:nvSpPr>
          <p:cNvPr id="45" name="Rectangle 34"/>
          <p:cNvSpPr>
            <a:spLocks noChangeArrowheads="1"/>
          </p:cNvSpPr>
          <p:nvPr/>
        </p:nvSpPr>
        <p:spPr bwMode="auto">
          <a:xfrm>
            <a:off x="16967200" y="15739646"/>
            <a:ext cx="304800" cy="228600"/>
          </a:xfrm>
          <a:prstGeom prst="rect">
            <a:avLst/>
          </a:prstGeom>
          <a:solidFill>
            <a:srgbClr val="AB393D"/>
          </a:solidFill>
          <a:ln w="9525">
            <a:solidFill>
              <a:schemeClr val="tx1"/>
            </a:solidFill>
            <a:round/>
            <a:headEnd/>
            <a:tailEnd/>
          </a:ln>
        </p:spPr>
        <p:txBody>
          <a:bodyPr/>
          <a:lstStyle/>
          <a:p>
            <a:endParaRPr lang="en-US">
              <a:latin typeface="Marion Regular"/>
              <a:cs typeface="Marion Regular"/>
            </a:endParaRPr>
          </a:p>
        </p:txBody>
      </p:sp>
      <p:sp>
        <p:nvSpPr>
          <p:cNvPr id="46" name="Rectangle 35"/>
          <p:cNvSpPr>
            <a:spLocks noChangeArrowheads="1"/>
          </p:cNvSpPr>
          <p:nvPr/>
        </p:nvSpPr>
        <p:spPr bwMode="auto">
          <a:xfrm>
            <a:off x="15951200" y="15739646"/>
            <a:ext cx="304800" cy="228600"/>
          </a:xfrm>
          <a:prstGeom prst="rect">
            <a:avLst/>
          </a:prstGeom>
          <a:solidFill>
            <a:srgbClr val="406DAC"/>
          </a:solidFill>
          <a:ln w="9525">
            <a:solidFill>
              <a:schemeClr val="tx1"/>
            </a:solidFill>
            <a:round/>
            <a:headEnd/>
            <a:tailEnd/>
          </a:ln>
        </p:spPr>
        <p:txBody>
          <a:bodyPr/>
          <a:lstStyle/>
          <a:p>
            <a:endParaRPr lang="en-US">
              <a:latin typeface="Marion Regular"/>
              <a:cs typeface="Marion Regular"/>
            </a:endParaRPr>
          </a:p>
        </p:txBody>
      </p:sp>
      <p:sp>
        <p:nvSpPr>
          <p:cNvPr id="47" name="Rectangle 33"/>
          <p:cNvSpPr>
            <a:spLocks noChangeArrowheads="1"/>
          </p:cNvSpPr>
          <p:nvPr/>
        </p:nvSpPr>
        <p:spPr bwMode="auto">
          <a:xfrm>
            <a:off x="18389600" y="15892046"/>
            <a:ext cx="304800" cy="228600"/>
          </a:xfrm>
          <a:prstGeom prst="rect">
            <a:avLst/>
          </a:prstGeom>
          <a:solidFill>
            <a:srgbClr val="EC7E3B"/>
          </a:solidFill>
          <a:ln w="9525">
            <a:solidFill>
              <a:schemeClr val="tx1"/>
            </a:solidFill>
            <a:round/>
            <a:headEnd/>
            <a:tailEnd/>
          </a:ln>
        </p:spPr>
        <p:txBody>
          <a:bodyPr/>
          <a:lstStyle/>
          <a:p>
            <a:endParaRPr lang="en-US">
              <a:latin typeface="Marion Regular"/>
              <a:cs typeface="Marion Regular"/>
            </a:endParaRPr>
          </a:p>
        </p:txBody>
      </p:sp>
      <p:sp>
        <p:nvSpPr>
          <p:cNvPr id="48" name="Rectangle 35"/>
          <p:cNvSpPr>
            <a:spLocks noChangeArrowheads="1"/>
          </p:cNvSpPr>
          <p:nvPr/>
        </p:nvSpPr>
        <p:spPr bwMode="auto">
          <a:xfrm>
            <a:off x="16154400" y="15892046"/>
            <a:ext cx="304800" cy="228600"/>
          </a:xfrm>
          <a:prstGeom prst="rect">
            <a:avLst/>
          </a:prstGeom>
          <a:solidFill>
            <a:srgbClr val="406DAC"/>
          </a:solidFill>
          <a:ln w="9525">
            <a:solidFill>
              <a:schemeClr val="tx1"/>
            </a:solidFill>
            <a:round/>
            <a:headEnd/>
            <a:tailEnd/>
          </a:ln>
        </p:spPr>
        <p:txBody>
          <a:bodyPr/>
          <a:lstStyle/>
          <a:p>
            <a:endParaRPr lang="en-US">
              <a:latin typeface="Marion Regular"/>
              <a:cs typeface="Marion Regular"/>
            </a:endParaRPr>
          </a:p>
        </p:txBody>
      </p:sp>
      <p:sp>
        <p:nvSpPr>
          <p:cNvPr id="49" name="TextBox 48"/>
          <p:cNvSpPr txBox="1">
            <a:spLocks noChangeArrowheads="1"/>
          </p:cNvSpPr>
          <p:nvPr/>
        </p:nvSpPr>
        <p:spPr bwMode="auto">
          <a:xfrm>
            <a:off x="540566" y="1524000"/>
            <a:ext cx="10769600" cy="5847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algn="ctr">
              <a:tabLst>
                <a:tab pos="4229100" algn="l"/>
              </a:tabLst>
            </a:pPr>
            <a:r>
              <a:rPr lang="en-US" sz="3200" u="sng" kern="1200" cap="small" dirty="0" smtClean="0">
                <a:solidFill>
                  <a:srgbClr val="2E75B6"/>
                </a:solidFill>
                <a:effectLst>
                  <a:outerShdw blurRad="38100" dist="38100" dir="2700000" algn="tl">
                    <a:srgbClr val="000000">
                      <a:alpha val="43137"/>
                    </a:srgbClr>
                  </a:outerShdw>
                </a:effectLst>
                <a:latin typeface="Marion Regular"/>
                <a:cs typeface="Marion Regular"/>
              </a:rPr>
              <a:t>Open Enrollment Across PA</a:t>
            </a:r>
            <a:r>
              <a:rPr lang="en-US" sz="3200" kern="1200" cap="small" dirty="0" smtClean="0">
                <a:solidFill>
                  <a:srgbClr val="2E75B6"/>
                </a:solidFill>
                <a:effectLst>
                  <a:outerShdw blurRad="38100" dist="38100" dir="2700000" algn="tl">
                    <a:srgbClr val="000000">
                      <a:alpha val="43137"/>
                    </a:srgbClr>
                  </a:outerShdw>
                </a:effectLst>
                <a:latin typeface="Marion Regular"/>
                <a:cs typeface="Marion Regular"/>
              </a:rPr>
              <a:t> </a:t>
            </a:r>
            <a:r>
              <a:rPr lang="en-US" sz="2800" kern="1200" cap="small" dirty="0" smtClean="0">
                <a:solidFill>
                  <a:srgbClr val="2E75B6"/>
                </a:solidFill>
                <a:effectLst>
                  <a:outerShdw blurRad="38100" dist="38100" dir="2700000" algn="tl">
                    <a:srgbClr val="000000">
                      <a:alpha val="43137"/>
                    </a:srgbClr>
                  </a:outerShdw>
                </a:effectLst>
                <a:latin typeface="Marion Regular"/>
                <a:cs typeface="Marion Regular"/>
              </a:rPr>
              <a:t>(</a:t>
            </a:r>
            <a:r>
              <a:rPr lang="en-US" sz="2800" cap="small" dirty="0" smtClean="0">
                <a:solidFill>
                  <a:srgbClr val="2E75B6"/>
                </a:solidFill>
                <a:effectLst>
                  <a:outerShdw blurRad="38100" dist="38100" dir="2700000" algn="tl">
                    <a:srgbClr val="000000">
                      <a:alpha val="43137"/>
                    </a:srgbClr>
                  </a:outerShdw>
                </a:effectLst>
                <a:latin typeface="Marion Regular"/>
                <a:cs typeface="Marion Regular"/>
              </a:rPr>
              <a:t>Jan.</a:t>
            </a:r>
            <a:r>
              <a:rPr lang="en-US" sz="2800" kern="1200" cap="small" dirty="0" smtClean="0">
                <a:solidFill>
                  <a:srgbClr val="2E75B6"/>
                </a:solidFill>
                <a:effectLst>
                  <a:outerShdw blurRad="38100" dist="38100" dir="2700000" algn="tl">
                    <a:srgbClr val="000000">
                      <a:alpha val="43137"/>
                    </a:srgbClr>
                  </a:outerShdw>
                </a:effectLst>
                <a:latin typeface="Marion Regular"/>
                <a:cs typeface="Marion Regular"/>
              </a:rPr>
              <a:t> 2015 –)</a:t>
            </a:r>
            <a:endParaRPr lang="en-US" sz="2800" kern="1200" cap="small" dirty="0">
              <a:solidFill>
                <a:srgbClr val="2E75B6"/>
              </a:solidFill>
              <a:latin typeface="Marion Regular"/>
              <a:cs typeface="Marion Regular"/>
            </a:endParaRPr>
          </a:p>
        </p:txBody>
      </p:sp>
      <p:sp>
        <p:nvSpPr>
          <p:cNvPr id="43" name="Right Arrow 3"/>
          <p:cNvSpPr>
            <a:spLocks noChangeArrowheads="1"/>
          </p:cNvSpPr>
          <p:nvPr/>
        </p:nvSpPr>
        <p:spPr bwMode="auto">
          <a:xfrm>
            <a:off x="19913600" y="10287000"/>
            <a:ext cx="406400" cy="76200"/>
          </a:xfrm>
          <a:prstGeom prst="rightArrow">
            <a:avLst>
              <a:gd name="adj1" fmla="val 50000"/>
              <a:gd name="adj2" fmla="val 50000"/>
            </a:avLst>
          </a:prstGeom>
          <a:solidFill>
            <a:srgbClr val="800000"/>
          </a:solidFill>
          <a:ln w="9525">
            <a:solidFill>
              <a:srgbClr val="800000"/>
            </a:solidFill>
            <a:round/>
            <a:headEnd/>
            <a:tailEnd/>
          </a:ln>
        </p:spPr>
        <p:txBody>
          <a:bodyPr/>
          <a:lstStyle/>
          <a:p>
            <a:endParaRPr lang="en-US">
              <a:latin typeface="Marion Regular"/>
              <a:cs typeface="Marion Regular"/>
            </a:endParaRPr>
          </a:p>
        </p:txBody>
      </p:sp>
      <p:sp>
        <p:nvSpPr>
          <p:cNvPr id="50" name="Content Placeholder 2"/>
          <p:cNvSpPr>
            <a:spLocks noGrp="1"/>
          </p:cNvSpPr>
          <p:nvPr>
            <p:ph idx="1"/>
          </p:nvPr>
        </p:nvSpPr>
        <p:spPr>
          <a:xfrm>
            <a:off x="743766" y="2448800"/>
            <a:ext cx="11176000" cy="3048000"/>
          </a:xfrm>
        </p:spPr>
        <p:txBody>
          <a:bodyPr/>
          <a:lstStyle/>
          <a:p>
            <a:pPr marL="0" lvl="1" indent="0">
              <a:spcBef>
                <a:spcPts val="0"/>
              </a:spcBef>
              <a:spcAft>
                <a:spcPts val="1800"/>
              </a:spcAft>
              <a:buClr>
                <a:schemeClr val="hlink"/>
              </a:buClr>
              <a:buNone/>
              <a:tabLst>
                <a:tab pos="282575" algn="l"/>
              </a:tabLst>
            </a:pPr>
            <a:r>
              <a:rPr lang="en-US" sz="3200" dirty="0" smtClean="0">
                <a:solidFill>
                  <a:srgbClr val="2E75B6"/>
                </a:solidFill>
                <a:latin typeface="Marion Regular"/>
                <a:cs typeface="Marion Regular"/>
              </a:rPr>
              <a:t>&gt;11,000 child care providers </a:t>
            </a:r>
            <a:r>
              <a:rPr lang="en-US" sz="2800" i="1" spc="100" dirty="0" smtClean="0">
                <a:solidFill>
                  <a:srgbClr val="2E75B6"/>
                </a:solidFill>
                <a:latin typeface="Marion Regular"/>
                <a:cs typeface="Marion Regular"/>
              </a:rPr>
              <a:t>...and counting</a:t>
            </a:r>
          </a:p>
          <a:p>
            <a:pPr marL="0" lvl="1" indent="0">
              <a:spcBef>
                <a:spcPts val="0"/>
              </a:spcBef>
              <a:spcAft>
                <a:spcPts val="1800"/>
              </a:spcAft>
              <a:buClr>
                <a:schemeClr val="hlink"/>
              </a:buClr>
              <a:buNone/>
              <a:tabLst>
                <a:tab pos="282575" algn="l"/>
              </a:tabLst>
            </a:pPr>
            <a:r>
              <a:rPr lang="en-US" sz="3200" dirty="0" smtClean="0">
                <a:solidFill>
                  <a:srgbClr val="2E75B6"/>
                </a:solidFill>
                <a:latin typeface="Marion Regular"/>
                <a:cs typeface="Marion Regular"/>
              </a:rPr>
              <a:t>Demographics</a:t>
            </a:r>
          </a:p>
          <a:p>
            <a:pPr marL="0" lvl="1" indent="0">
              <a:spcBef>
                <a:spcPts val="0"/>
              </a:spcBef>
              <a:spcAft>
                <a:spcPts val="1800"/>
              </a:spcAft>
              <a:buClr>
                <a:schemeClr val="hlink"/>
              </a:buClr>
              <a:buNone/>
              <a:tabLst>
                <a:tab pos="282575" algn="l"/>
              </a:tabLst>
            </a:pPr>
            <a:r>
              <a:rPr lang="en-US" sz="3200" dirty="0" smtClean="0">
                <a:solidFill>
                  <a:srgbClr val="2E75B6"/>
                </a:solidFill>
                <a:latin typeface="Marion Regular"/>
                <a:cs typeface="Marion Regular"/>
              </a:rPr>
              <a:t>Pre-/Post- Knowledge </a:t>
            </a:r>
            <a:r>
              <a:rPr lang="en-US" sz="3200" dirty="0">
                <a:solidFill>
                  <a:srgbClr val="2E75B6"/>
                </a:solidFill>
                <a:latin typeface="Marion Regular"/>
                <a:cs typeface="Marion Regular"/>
              </a:rPr>
              <a:t>&amp; </a:t>
            </a:r>
            <a:r>
              <a:rPr lang="en-US" sz="3200" dirty="0" smtClean="0">
                <a:solidFill>
                  <a:srgbClr val="2E75B6"/>
                </a:solidFill>
                <a:latin typeface="Marion Regular"/>
                <a:cs typeface="Marion Regular"/>
              </a:rPr>
              <a:t>Attitudes</a:t>
            </a:r>
          </a:p>
          <a:p>
            <a:pPr marL="0" lvl="1" indent="0">
              <a:spcBef>
                <a:spcPts val="0"/>
              </a:spcBef>
              <a:spcAft>
                <a:spcPts val="1800"/>
              </a:spcAft>
              <a:buClr>
                <a:schemeClr val="hlink"/>
              </a:buClr>
              <a:buNone/>
              <a:tabLst>
                <a:tab pos="282575" algn="l"/>
              </a:tabLst>
            </a:pPr>
            <a:r>
              <a:rPr lang="en-US" sz="3200" dirty="0" smtClean="0">
                <a:solidFill>
                  <a:srgbClr val="2E75B6"/>
                </a:solidFill>
                <a:latin typeface="Marion Regular"/>
                <a:cs typeface="Marion Regular"/>
              </a:rPr>
              <a:t>Satisfaction</a:t>
            </a:r>
          </a:p>
        </p:txBody>
      </p:sp>
      <p:sp>
        <p:nvSpPr>
          <p:cNvPr id="51" name="TextBox 50"/>
          <p:cNvSpPr txBox="1">
            <a:spLocks noChangeArrowheads="1"/>
          </p:cNvSpPr>
          <p:nvPr/>
        </p:nvSpPr>
        <p:spPr bwMode="auto">
          <a:xfrm>
            <a:off x="1759766" y="5181600"/>
            <a:ext cx="8839200" cy="66684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algn="ctr">
              <a:lnSpc>
                <a:spcPct val="120000"/>
              </a:lnSpc>
              <a:tabLst>
                <a:tab pos="4229100" algn="l"/>
              </a:tabLst>
            </a:pPr>
            <a:r>
              <a:rPr lang="en-US" sz="3200" cap="small" dirty="0">
                <a:solidFill>
                  <a:srgbClr val="800000"/>
                </a:solidFill>
                <a:effectLst>
                  <a:outerShdw blurRad="38100" dist="38100" dir="2700000" algn="tl">
                    <a:srgbClr val="000000">
                      <a:alpha val="43137"/>
                    </a:srgbClr>
                  </a:outerShdw>
                </a:effectLst>
                <a:latin typeface="Marion Regular"/>
                <a:cs typeface="Marion Regular"/>
              </a:rPr>
              <a:t>Results are almost identical to Phase 1 data</a:t>
            </a:r>
          </a:p>
        </p:txBody>
      </p:sp>
    </p:spTree>
    <p:extLst>
      <p:ext uri="{BB962C8B-B14F-4D97-AF65-F5344CB8AC3E}">
        <p14:creationId xmlns:p14="http://schemas.microsoft.com/office/powerpoint/2010/main" val="3678253744"/>
      </p:ext>
    </p:extLst>
  </p:cSld>
  <p:clrMapOvr>
    <a:masterClrMapping/>
  </p:clrMapOvr>
  <mc:AlternateContent xmlns:mc="http://schemas.openxmlformats.org/markup-compatibility/2006" xmlns:p14="http://schemas.microsoft.com/office/powerpoint/2010/main">
    <mc:Choice Requires="p14">
      <p:transition spd="slow" p14:dur="1700">
        <p14:prism isContent="1"/>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1"/>
                                        </p:tgtEl>
                                        <p:attrNameLst>
                                          <p:attrName>style.visibility</p:attrName>
                                        </p:attrNameLst>
                                      </p:cBhvr>
                                      <p:to>
                                        <p:strVal val="visible"/>
                                      </p:to>
                                    </p:set>
                                    <p:anim calcmode="lin" valueType="num">
                                      <p:cBhvr>
                                        <p:cTn id="7" dur="750" fill="hold"/>
                                        <p:tgtEl>
                                          <p:spTgt spid="51"/>
                                        </p:tgtEl>
                                        <p:attrNameLst>
                                          <p:attrName>ppt_w</p:attrName>
                                        </p:attrNameLst>
                                      </p:cBhvr>
                                      <p:tavLst>
                                        <p:tav tm="0">
                                          <p:val>
                                            <p:fltVal val="0"/>
                                          </p:val>
                                        </p:tav>
                                        <p:tav tm="100000">
                                          <p:val>
                                            <p:strVal val="#ppt_w"/>
                                          </p:val>
                                        </p:tav>
                                      </p:tavLst>
                                    </p:anim>
                                    <p:anim calcmode="lin" valueType="num">
                                      <p:cBhvr>
                                        <p:cTn id="8" dur="750" fill="hold"/>
                                        <p:tgtEl>
                                          <p:spTgt spid="51"/>
                                        </p:tgtEl>
                                        <p:attrNameLst>
                                          <p:attrName>ppt_h</p:attrName>
                                        </p:attrNameLst>
                                      </p:cBhvr>
                                      <p:tavLst>
                                        <p:tav tm="0">
                                          <p:val>
                                            <p:fltVal val="0"/>
                                          </p:val>
                                        </p:tav>
                                        <p:tav tm="100000">
                                          <p:val>
                                            <p:strVal val="#ppt_h"/>
                                          </p:val>
                                        </p:tav>
                                      </p:tavLst>
                                    </p:anim>
                                    <p:animEffect transition="in" filter="fade">
                                      <p:cBhvr>
                                        <p:cTn id="9" dur="75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70808" y="242078"/>
            <a:ext cx="11785600" cy="1143000"/>
          </a:xfrm>
        </p:spPr>
        <p:txBody>
          <a:bodyPr>
            <a:normAutofit/>
          </a:bodyPr>
          <a:lstStyle/>
          <a:p>
            <a:r>
              <a:rPr lang="en-US" b="1" spc="200" dirty="0" smtClean="0">
                <a:solidFill>
                  <a:srgbClr val="800000"/>
                </a:solidFill>
                <a:latin typeface="Marion Regular"/>
                <a:cs typeface="Marion Regular"/>
              </a:rPr>
              <a:t>Phase 3: </a:t>
            </a:r>
            <a:r>
              <a:rPr lang="en-US" b="1" spc="200" dirty="0">
                <a:solidFill>
                  <a:srgbClr val="800000"/>
                </a:solidFill>
                <a:latin typeface="Marion Regular"/>
                <a:cs typeface="Marion Regular"/>
              </a:rPr>
              <a:t>Implementation Phase</a:t>
            </a:r>
          </a:p>
        </p:txBody>
      </p:sp>
      <p:sp>
        <p:nvSpPr>
          <p:cNvPr id="4" name="Slide Number Placeholder 3"/>
          <p:cNvSpPr>
            <a:spLocks noGrp="1"/>
          </p:cNvSpPr>
          <p:nvPr>
            <p:ph type="sldNum" sz="quarter" idx="12"/>
          </p:nvPr>
        </p:nvSpPr>
        <p:spPr/>
        <p:txBody>
          <a:bodyPr/>
          <a:lstStyle/>
          <a:p>
            <a:fld id="{8F4612C5-5AF5-354B-9EB4-2988C6FC4C28}" type="slidenum">
              <a:rPr lang="en-US" smtClean="0">
                <a:latin typeface="Marion Regular"/>
                <a:cs typeface="Marion Regular"/>
              </a:rPr>
              <a:pPr/>
              <a:t>39</a:t>
            </a:fld>
            <a:endParaRPr lang="en-US" dirty="0">
              <a:latin typeface="Marion Regular"/>
              <a:cs typeface="Marion Regular"/>
            </a:endParaRPr>
          </a:p>
        </p:txBody>
      </p:sp>
      <p:grpSp>
        <p:nvGrpSpPr>
          <p:cNvPr id="9" name="Group 11"/>
          <p:cNvGrpSpPr>
            <a:grpSpLocks/>
          </p:cNvGrpSpPr>
          <p:nvPr/>
        </p:nvGrpSpPr>
        <p:grpSpPr bwMode="auto">
          <a:xfrm>
            <a:off x="13309600" y="12725400"/>
            <a:ext cx="12903200" cy="3276600"/>
            <a:chOff x="9677400" y="10896600"/>
            <a:chExt cx="9677400" cy="3276600"/>
          </a:xfrm>
        </p:grpSpPr>
        <p:pic>
          <p:nvPicPr>
            <p:cNvPr id="10" name="Chart 1"/>
            <p:cNvPicPr>
              <a:picLocks noChangeAspect="1" noChangeArrowheads="1"/>
            </p:cNvPicPr>
            <p:nvPr/>
          </p:nvPicPr>
          <p:blipFill>
            <a:blip r:embed="rId3">
              <a:extLst>
                <a:ext uri="{28A0092B-C50C-407E-A947-70E740481C1C}">
                  <a14:useLocalDpi xmlns:a14="http://schemas.microsoft.com/office/drawing/2010/main" val="0"/>
                </a:ext>
              </a:extLst>
            </a:blip>
            <a:srcRect l="19160" t="20053" r="18739" b="13506"/>
            <a:stretch>
              <a:fillRect/>
            </a:stretch>
          </p:blipFill>
          <p:spPr bwMode="auto">
            <a:xfrm>
              <a:off x="10820400" y="11582400"/>
              <a:ext cx="2963333" cy="1879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1" name="TextBox 7"/>
            <p:cNvSpPr txBox="1">
              <a:spLocks noChangeArrowheads="1"/>
            </p:cNvSpPr>
            <p:nvPr/>
          </p:nvSpPr>
          <p:spPr bwMode="auto">
            <a:xfrm>
              <a:off x="9906000" y="10896600"/>
              <a:ext cx="4800600" cy="5847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lgn="ctr"/>
              <a:r>
                <a:rPr lang="en-US" sz="1600" b="1" dirty="0">
                  <a:latin typeface="Marion Regular"/>
                  <a:cs typeface="Marion Regular"/>
                </a:rPr>
                <a:t>The interactive storyline was a helpful way to learn about my responsibilities as a mandated reporter.</a:t>
              </a:r>
            </a:p>
          </p:txBody>
        </p:sp>
        <p:grpSp>
          <p:nvGrpSpPr>
            <p:cNvPr id="12" name="Group 9"/>
            <p:cNvGrpSpPr>
              <a:grpSpLocks/>
            </p:cNvGrpSpPr>
            <p:nvPr/>
          </p:nvGrpSpPr>
          <p:grpSpPr bwMode="auto">
            <a:xfrm>
              <a:off x="9677400" y="13606046"/>
              <a:ext cx="5105400" cy="567154"/>
              <a:chOff x="17221200" y="12649200"/>
              <a:chExt cx="5105400" cy="567154"/>
            </a:xfrm>
          </p:grpSpPr>
          <p:sp>
            <p:nvSpPr>
              <p:cNvPr id="20" name="TextBox 31"/>
              <p:cNvSpPr txBox="1">
                <a:spLocks noChangeArrowheads="1"/>
              </p:cNvSpPr>
              <p:nvPr/>
            </p:nvSpPr>
            <p:spPr bwMode="auto">
              <a:xfrm>
                <a:off x="17221200" y="12877800"/>
                <a:ext cx="5105400"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lgn="ctr"/>
                <a:r>
                  <a:rPr lang="en-US" sz="1600">
                    <a:latin typeface="Marion Regular"/>
                    <a:cs typeface="Marion Regular"/>
                  </a:rPr>
                  <a:t>Disagree	Neutral	Agree</a:t>
                </a:r>
              </a:p>
            </p:txBody>
          </p:sp>
          <p:sp>
            <p:nvSpPr>
              <p:cNvPr id="21" name="Rectangle 33"/>
              <p:cNvSpPr>
                <a:spLocks noChangeArrowheads="1"/>
              </p:cNvSpPr>
              <p:nvPr/>
            </p:nvSpPr>
            <p:spPr bwMode="auto">
              <a:xfrm>
                <a:off x="20574000" y="12649200"/>
                <a:ext cx="228600" cy="228600"/>
              </a:xfrm>
              <a:prstGeom prst="rect">
                <a:avLst/>
              </a:prstGeom>
              <a:solidFill>
                <a:srgbClr val="EC7E3B"/>
              </a:solidFill>
              <a:ln w="9525">
                <a:solidFill>
                  <a:schemeClr val="tx1"/>
                </a:solidFill>
                <a:round/>
                <a:headEnd/>
                <a:tailEnd/>
              </a:ln>
            </p:spPr>
            <p:txBody>
              <a:bodyPr/>
              <a:lstStyle/>
              <a:p>
                <a:endParaRPr lang="en-US">
                  <a:latin typeface="Marion Regular"/>
                  <a:cs typeface="Marion Regular"/>
                </a:endParaRPr>
              </a:p>
            </p:txBody>
          </p:sp>
          <p:sp>
            <p:nvSpPr>
              <p:cNvPr id="22" name="Rectangle 34"/>
              <p:cNvSpPr>
                <a:spLocks noChangeArrowheads="1"/>
              </p:cNvSpPr>
              <p:nvPr/>
            </p:nvSpPr>
            <p:spPr bwMode="auto">
              <a:xfrm>
                <a:off x="19659600" y="12649200"/>
                <a:ext cx="228600" cy="228600"/>
              </a:xfrm>
              <a:prstGeom prst="rect">
                <a:avLst/>
              </a:prstGeom>
              <a:solidFill>
                <a:srgbClr val="AB393D"/>
              </a:solidFill>
              <a:ln w="9525">
                <a:solidFill>
                  <a:schemeClr val="tx1"/>
                </a:solidFill>
                <a:round/>
                <a:headEnd/>
                <a:tailEnd/>
              </a:ln>
            </p:spPr>
            <p:txBody>
              <a:bodyPr/>
              <a:lstStyle/>
              <a:p>
                <a:endParaRPr lang="en-US">
                  <a:latin typeface="Marion Regular"/>
                  <a:cs typeface="Marion Regular"/>
                </a:endParaRPr>
              </a:p>
            </p:txBody>
          </p:sp>
          <p:sp>
            <p:nvSpPr>
              <p:cNvPr id="23" name="Rectangle 35"/>
              <p:cNvSpPr>
                <a:spLocks noChangeArrowheads="1"/>
              </p:cNvSpPr>
              <p:nvPr/>
            </p:nvSpPr>
            <p:spPr bwMode="auto">
              <a:xfrm>
                <a:off x="18897600" y="12649200"/>
                <a:ext cx="228600" cy="228600"/>
              </a:xfrm>
              <a:prstGeom prst="rect">
                <a:avLst/>
              </a:prstGeom>
              <a:solidFill>
                <a:srgbClr val="406DAC"/>
              </a:solidFill>
              <a:ln w="9525">
                <a:solidFill>
                  <a:schemeClr val="tx1"/>
                </a:solidFill>
                <a:round/>
                <a:headEnd/>
                <a:tailEnd/>
              </a:ln>
            </p:spPr>
            <p:txBody>
              <a:bodyPr/>
              <a:lstStyle/>
              <a:p>
                <a:endParaRPr lang="en-US">
                  <a:latin typeface="Marion Regular"/>
                  <a:cs typeface="Marion Regular"/>
                </a:endParaRPr>
              </a:p>
            </p:txBody>
          </p:sp>
        </p:grpSp>
        <p:pic>
          <p:nvPicPr>
            <p:cNvPr id="13" name="Chart 1"/>
            <p:cNvPicPr>
              <a:picLocks noChangeAspect="1" noChangeArrowheads="1"/>
            </p:cNvPicPr>
            <p:nvPr/>
          </p:nvPicPr>
          <p:blipFill>
            <a:blip r:embed="rId4">
              <a:extLst>
                <a:ext uri="{28A0092B-C50C-407E-A947-70E740481C1C}">
                  <a14:useLocalDpi xmlns:a14="http://schemas.microsoft.com/office/drawing/2010/main" val="0"/>
                </a:ext>
              </a:extLst>
            </a:blip>
            <a:srcRect l="22707" t="19769" r="20290" b="14960"/>
            <a:stretch>
              <a:fillRect/>
            </a:stretch>
          </p:blipFill>
          <p:spPr bwMode="auto">
            <a:xfrm>
              <a:off x="15316200" y="11624733"/>
              <a:ext cx="2997200" cy="176106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4" name="TextBox 39"/>
            <p:cNvSpPr txBox="1">
              <a:spLocks noChangeArrowheads="1"/>
            </p:cNvSpPr>
            <p:nvPr/>
          </p:nvSpPr>
          <p:spPr bwMode="auto">
            <a:xfrm>
              <a:off x="15240000" y="10938933"/>
              <a:ext cx="3124200" cy="5847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lgn="ctr"/>
              <a:r>
                <a:rPr lang="en-US" sz="1600" b="1">
                  <a:latin typeface="Marion Regular"/>
                  <a:cs typeface="Marion Regular"/>
                </a:rPr>
                <a:t>I would recommend this program to other childcare providers.</a:t>
              </a:r>
            </a:p>
          </p:txBody>
        </p:sp>
        <p:grpSp>
          <p:nvGrpSpPr>
            <p:cNvPr id="15" name="Group 40"/>
            <p:cNvGrpSpPr>
              <a:grpSpLocks/>
            </p:cNvGrpSpPr>
            <p:nvPr/>
          </p:nvGrpSpPr>
          <p:grpSpPr bwMode="auto">
            <a:xfrm>
              <a:off x="14249400" y="13606046"/>
              <a:ext cx="5105400" cy="567154"/>
              <a:chOff x="17221200" y="12649200"/>
              <a:chExt cx="5105400" cy="567154"/>
            </a:xfrm>
          </p:grpSpPr>
          <p:sp>
            <p:nvSpPr>
              <p:cNvPr id="16" name="TextBox 41"/>
              <p:cNvSpPr txBox="1">
                <a:spLocks noChangeArrowheads="1"/>
              </p:cNvSpPr>
              <p:nvPr/>
            </p:nvSpPr>
            <p:spPr bwMode="auto">
              <a:xfrm>
                <a:off x="17221200" y="12877800"/>
                <a:ext cx="5105400"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lgn="ctr"/>
                <a:r>
                  <a:rPr lang="en-US" sz="1600">
                    <a:latin typeface="Marion Regular"/>
                    <a:cs typeface="Marion Regular"/>
                  </a:rPr>
                  <a:t>Disagree	Neutral	Agree</a:t>
                </a:r>
              </a:p>
            </p:txBody>
          </p:sp>
          <p:sp>
            <p:nvSpPr>
              <p:cNvPr id="17" name="Rectangle 42"/>
              <p:cNvSpPr>
                <a:spLocks noChangeArrowheads="1"/>
              </p:cNvSpPr>
              <p:nvPr/>
            </p:nvSpPr>
            <p:spPr bwMode="auto">
              <a:xfrm>
                <a:off x="20574000" y="12649200"/>
                <a:ext cx="228600" cy="228600"/>
              </a:xfrm>
              <a:prstGeom prst="rect">
                <a:avLst/>
              </a:prstGeom>
              <a:solidFill>
                <a:srgbClr val="EC7E3B"/>
              </a:solidFill>
              <a:ln w="9525">
                <a:solidFill>
                  <a:schemeClr val="tx1"/>
                </a:solidFill>
                <a:round/>
                <a:headEnd/>
                <a:tailEnd/>
              </a:ln>
            </p:spPr>
            <p:txBody>
              <a:bodyPr/>
              <a:lstStyle/>
              <a:p>
                <a:endParaRPr lang="en-US">
                  <a:latin typeface="Marion Regular"/>
                  <a:cs typeface="Marion Regular"/>
                </a:endParaRPr>
              </a:p>
            </p:txBody>
          </p:sp>
          <p:sp>
            <p:nvSpPr>
              <p:cNvPr id="18" name="Rectangle 43"/>
              <p:cNvSpPr>
                <a:spLocks noChangeArrowheads="1"/>
              </p:cNvSpPr>
              <p:nvPr/>
            </p:nvSpPr>
            <p:spPr bwMode="auto">
              <a:xfrm>
                <a:off x="19659600" y="12649200"/>
                <a:ext cx="228600" cy="228600"/>
              </a:xfrm>
              <a:prstGeom prst="rect">
                <a:avLst/>
              </a:prstGeom>
              <a:solidFill>
                <a:srgbClr val="AB393D"/>
              </a:solidFill>
              <a:ln w="9525">
                <a:solidFill>
                  <a:schemeClr val="tx1"/>
                </a:solidFill>
                <a:round/>
                <a:headEnd/>
                <a:tailEnd/>
              </a:ln>
            </p:spPr>
            <p:txBody>
              <a:bodyPr/>
              <a:lstStyle/>
              <a:p>
                <a:endParaRPr lang="en-US">
                  <a:latin typeface="Marion Regular"/>
                  <a:cs typeface="Marion Regular"/>
                </a:endParaRPr>
              </a:p>
            </p:txBody>
          </p:sp>
          <p:sp>
            <p:nvSpPr>
              <p:cNvPr id="19" name="Rectangle 44"/>
              <p:cNvSpPr>
                <a:spLocks noChangeArrowheads="1"/>
              </p:cNvSpPr>
              <p:nvPr/>
            </p:nvSpPr>
            <p:spPr bwMode="auto">
              <a:xfrm>
                <a:off x="18897600" y="12649200"/>
                <a:ext cx="228600" cy="228600"/>
              </a:xfrm>
              <a:prstGeom prst="rect">
                <a:avLst/>
              </a:prstGeom>
              <a:solidFill>
                <a:srgbClr val="406DAC"/>
              </a:solidFill>
              <a:ln w="9525">
                <a:solidFill>
                  <a:schemeClr val="tx1"/>
                </a:solidFill>
                <a:round/>
                <a:headEnd/>
                <a:tailEnd/>
              </a:ln>
            </p:spPr>
            <p:txBody>
              <a:bodyPr/>
              <a:lstStyle/>
              <a:p>
                <a:endParaRPr lang="en-US">
                  <a:latin typeface="Marion Regular"/>
                  <a:cs typeface="Marion Regular"/>
                </a:endParaRPr>
              </a:p>
            </p:txBody>
          </p:sp>
        </p:grpSp>
      </p:grpSp>
      <p:grpSp>
        <p:nvGrpSpPr>
          <p:cNvPr id="24" name="Group 11"/>
          <p:cNvGrpSpPr>
            <a:grpSpLocks/>
          </p:cNvGrpSpPr>
          <p:nvPr/>
        </p:nvGrpSpPr>
        <p:grpSpPr bwMode="auto">
          <a:xfrm>
            <a:off x="13512800" y="12877800"/>
            <a:ext cx="12903200" cy="3276600"/>
            <a:chOff x="9677400" y="10896600"/>
            <a:chExt cx="9677400" cy="3276600"/>
          </a:xfrm>
        </p:grpSpPr>
        <p:pic>
          <p:nvPicPr>
            <p:cNvPr id="25" name="Chart 1"/>
            <p:cNvPicPr>
              <a:picLocks noChangeAspect="1" noChangeArrowheads="1"/>
            </p:cNvPicPr>
            <p:nvPr/>
          </p:nvPicPr>
          <p:blipFill>
            <a:blip r:embed="rId3">
              <a:extLst>
                <a:ext uri="{28A0092B-C50C-407E-A947-70E740481C1C}">
                  <a14:useLocalDpi xmlns:a14="http://schemas.microsoft.com/office/drawing/2010/main" val="0"/>
                </a:ext>
              </a:extLst>
            </a:blip>
            <a:srcRect l="19160" t="20053" r="18739" b="13506"/>
            <a:stretch>
              <a:fillRect/>
            </a:stretch>
          </p:blipFill>
          <p:spPr bwMode="auto">
            <a:xfrm>
              <a:off x="10820400" y="11582400"/>
              <a:ext cx="2963333" cy="1879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6" name="TextBox 7"/>
            <p:cNvSpPr txBox="1">
              <a:spLocks noChangeArrowheads="1"/>
            </p:cNvSpPr>
            <p:nvPr/>
          </p:nvSpPr>
          <p:spPr bwMode="auto">
            <a:xfrm>
              <a:off x="9906000" y="10896600"/>
              <a:ext cx="4800600" cy="5847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lgn="ctr"/>
              <a:r>
                <a:rPr lang="en-US" sz="1600" b="1" dirty="0">
                  <a:latin typeface="Marion Regular"/>
                  <a:cs typeface="Marion Regular"/>
                </a:rPr>
                <a:t>The interactive storyline was a helpful way to learn about my responsibilities as a mandated reporter.</a:t>
              </a:r>
            </a:p>
          </p:txBody>
        </p:sp>
        <p:grpSp>
          <p:nvGrpSpPr>
            <p:cNvPr id="27" name="Group 9"/>
            <p:cNvGrpSpPr>
              <a:grpSpLocks/>
            </p:cNvGrpSpPr>
            <p:nvPr/>
          </p:nvGrpSpPr>
          <p:grpSpPr bwMode="auto">
            <a:xfrm>
              <a:off x="9677400" y="13606046"/>
              <a:ext cx="5105400" cy="567154"/>
              <a:chOff x="17221200" y="12649200"/>
              <a:chExt cx="5105400" cy="567154"/>
            </a:xfrm>
          </p:grpSpPr>
          <p:sp>
            <p:nvSpPr>
              <p:cNvPr id="35" name="TextBox 31"/>
              <p:cNvSpPr txBox="1">
                <a:spLocks noChangeArrowheads="1"/>
              </p:cNvSpPr>
              <p:nvPr/>
            </p:nvSpPr>
            <p:spPr bwMode="auto">
              <a:xfrm>
                <a:off x="17221200" y="12877800"/>
                <a:ext cx="5105400"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lgn="ctr"/>
                <a:r>
                  <a:rPr lang="en-US" sz="1600">
                    <a:latin typeface="Marion Regular"/>
                    <a:cs typeface="Marion Regular"/>
                  </a:rPr>
                  <a:t>Disagree	Neutral	Agree</a:t>
                </a:r>
              </a:p>
            </p:txBody>
          </p:sp>
          <p:sp>
            <p:nvSpPr>
              <p:cNvPr id="36" name="Rectangle 33"/>
              <p:cNvSpPr>
                <a:spLocks noChangeArrowheads="1"/>
              </p:cNvSpPr>
              <p:nvPr/>
            </p:nvSpPr>
            <p:spPr bwMode="auto">
              <a:xfrm>
                <a:off x="20574000" y="12649200"/>
                <a:ext cx="228600" cy="228600"/>
              </a:xfrm>
              <a:prstGeom prst="rect">
                <a:avLst/>
              </a:prstGeom>
              <a:solidFill>
                <a:srgbClr val="EC7E3B"/>
              </a:solidFill>
              <a:ln w="9525">
                <a:solidFill>
                  <a:schemeClr val="tx1"/>
                </a:solidFill>
                <a:round/>
                <a:headEnd/>
                <a:tailEnd/>
              </a:ln>
            </p:spPr>
            <p:txBody>
              <a:bodyPr/>
              <a:lstStyle/>
              <a:p>
                <a:endParaRPr lang="en-US">
                  <a:latin typeface="Marion Regular"/>
                  <a:cs typeface="Marion Regular"/>
                </a:endParaRPr>
              </a:p>
            </p:txBody>
          </p:sp>
          <p:sp>
            <p:nvSpPr>
              <p:cNvPr id="37" name="Rectangle 34"/>
              <p:cNvSpPr>
                <a:spLocks noChangeArrowheads="1"/>
              </p:cNvSpPr>
              <p:nvPr/>
            </p:nvSpPr>
            <p:spPr bwMode="auto">
              <a:xfrm>
                <a:off x="19659600" y="12649200"/>
                <a:ext cx="228600" cy="228600"/>
              </a:xfrm>
              <a:prstGeom prst="rect">
                <a:avLst/>
              </a:prstGeom>
              <a:solidFill>
                <a:srgbClr val="AB393D"/>
              </a:solidFill>
              <a:ln w="9525">
                <a:solidFill>
                  <a:schemeClr val="tx1"/>
                </a:solidFill>
                <a:round/>
                <a:headEnd/>
                <a:tailEnd/>
              </a:ln>
            </p:spPr>
            <p:txBody>
              <a:bodyPr/>
              <a:lstStyle/>
              <a:p>
                <a:endParaRPr lang="en-US">
                  <a:latin typeface="Marion Regular"/>
                  <a:cs typeface="Marion Regular"/>
                </a:endParaRPr>
              </a:p>
            </p:txBody>
          </p:sp>
          <p:sp>
            <p:nvSpPr>
              <p:cNvPr id="38" name="Rectangle 35"/>
              <p:cNvSpPr>
                <a:spLocks noChangeArrowheads="1"/>
              </p:cNvSpPr>
              <p:nvPr/>
            </p:nvSpPr>
            <p:spPr bwMode="auto">
              <a:xfrm>
                <a:off x="18897600" y="12649200"/>
                <a:ext cx="228600" cy="228600"/>
              </a:xfrm>
              <a:prstGeom prst="rect">
                <a:avLst/>
              </a:prstGeom>
              <a:solidFill>
                <a:srgbClr val="406DAC"/>
              </a:solidFill>
              <a:ln w="9525">
                <a:solidFill>
                  <a:schemeClr val="tx1"/>
                </a:solidFill>
                <a:round/>
                <a:headEnd/>
                <a:tailEnd/>
              </a:ln>
            </p:spPr>
            <p:txBody>
              <a:bodyPr/>
              <a:lstStyle/>
              <a:p>
                <a:endParaRPr lang="en-US">
                  <a:latin typeface="Marion Regular"/>
                  <a:cs typeface="Marion Regular"/>
                </a:endParaRPr>
              </a:p>
            </p:txBody>
          </p:sp>
        </p:grpSp>
        <p:pic>
          <p:nvPicPr>
            <p:cNvPr id="28" name="Chart 1"/>
            <p:cNvPicPr>
              <a:picLocks noChangeAspect="1" noChangeArrowheads="1"/>
            </p:cNvPicPr>
            <p:nvPr/>
          </p:nvPicPr>
          <p:blipFill>
            <a:blip r:embed="rId4">
              <a:extLst>
                <a:ext uri="{28A0092B-C50C-407E-A947-70E740481C1C}">
                  <a14:useLocalDpi xmlns:a14="http://schemas.microsoft.com/office/drawing/2010/main" val="0"/>
                </a:ext>
              </a:extLst>
            </a:blip>
            <a:srcRect l="22707" t="19769" r="20290" b="14960"/>
            <a:stretch>
              <a:fillRect/>
            </a:stretch>
          </p:blipFill>
          <p:spPr bwMode="auto">
            <a:xfrm>
              <a:off x="15316200" y="11624733"/>
              <a:ext cx="2997200" cy="176106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9" name="TextBox 39"/>
            <p:cNvSpPr txBox="1">
              <a:spLocks noChangeArrowheads="1"/>
            </p:cNvSpPr>
            <p:nvPr/>
          </p:nvSpPr>
          <p:spPr bwMode="auto">
            <a:xfrm>
              <a:off x="15240000" y="10938933"/>
              <a:ext cx="3124200" cy="5847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lgn="ctr"/>
              <a:r>
                <a:rPr lang="en-US" sz="1600" b="1">
                  <a:latin typeface="Marion Regular"/>
                  <a:cs typeface="Marion Regular"/>
                </a:rPr>
                <a:t>I would recommend this program to other childcare providers.</a:t>
              </a:r>
            </a:p>
          </p:txBody>
        </p:sp>
        <p:grpSp>
          <p:nvGrpSpPr>
            <p:cNvPr id="30" name="Group 40"/>
            <p:cNvGrpSpPr>
              <a:grpSpLocks/>
            </p:cNvGrpSpPr>
            <p:nvPr/>
          </p:nvGrpSpPr>
          <p:grpSpPr bwMode="auto">
            <a:xfrm>
              <a:off x="14249400" y="13606046"/>
              <a:ext cx="5105400" cy="567154"/>
              <a:chOff x="17221200" y="12649200"/>
              <a:chExt cx="5105400" cy="567154"/>
            </a:xfrm>
          </p:grpSpPr>
          <p:sp>
            <p:nvSpPr>
              <p:cNvPr id="31" name="TextBox 41"/>
              <p:cNvSpPr txBox="1">
                <a:spLocks noChangeArrowheads="1"/>
              </p:cNvSpPr>
              <p:nvPr/>
            </p:nvSpPr>
            <p:spPr bwMode="auto">
              <a:xfrm>
                <a:off x="17221200" y="12877800"/>
                <a:ext cx="5105400"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lgn="ctr"/>
                <a:r>
                  <a:rPr lang="en-US" sz="1600">
                    <a:latin typeface="Marion Regular"/>
                    <a:cs typeface="Marion Regular"/>
                  </a:rPr>
                  <a:t>Disagree	Neutral	Agree</a:t>
                </a:r>
              </a:p>
            </p:txBody>
          </p:sp>
          <p:sp>
            <p:nvSpPr>
              <p:cNvPr id="32" name="Rectangle 42"/>
              <p:cNvSpPr>
                <a:spLocks noChangeArrowheads="1"/>
              </p:cNvSpPr>
              <p:nvPr/>
            </p:nvSpPr>
            <p:spPr bwMode="auto">
              <a:xfrm>
                <a:off x="20574000" y="12649200"/>
                <a:ext cx="228600" cy="228600"/>
              </a:xfrm>
              <a:prstGeom prst="rect">
                <a:avLst/>
              </a:prstGeom>
              <a:solidFill>
                <a:srgbClr val="EC7E3B"/>
              </a:solidFill>
              <a:ln w="9525">
                <a:solidFill>
                  <a:schemeClr val="tx1"/>
                </a:solidFill>
                <a:round/>
                <a:headEnd/>
                <a:tailEnd/>
              </a:ln>
            </p:spPr>
            <p:txBody>
              <a:bodyPr/>
              <a:lstStyle/>
              <a:p>
                <a:endParaRPr lang="en-US">
                  <a:latin typeface="Marion Regular"/>
                  <a:cs typeface="Marion Regular"/>
                </a:endParaRPr>
              </a:p>
            </p:txBody>
          </p:sp>
          <p:sp>
            <p:nvSpPr>
              <p:cNvPr id="33" name="Rectangle 43"/>
              <p:cNvSpPr>
                <a:spLocks noChangeArrowheads="1"/>
              </p:cNvSpPr>
              <p:nvPr/>
            </p:nvSpPr>
            <p:spPr bwMode="auto">
              <a:xfrm>
                <a:off x="19659600" y="12649200"/>
                <a:ext cx="228600" cy="228600"/>
              </a:xfrm>
              <a:prstGeom prst="rect">
                <a:avLst/>
              </a:prstGeom>
              <a:solidFill>
                <a:srgbClr val="AB393D"/>
              </a:solidFill>
              <a:ln w="9525">
                <a:solidFill>
                  <a:schemeClr val="tx1"/>
                </a:solidFill>
                <a:round/>
                <a:headEnd/>
                <a:tailEnd/>
              </a:ln>
            </p:spPr>
            <p:txBody>
              <a:bodyPr/>
              <a:lstStyle/>
              <a:p>
                <a:endParaRPr lang="en-US">
                  <a:latin typeface="Marion Regular"/>
                  <a:cs typeface="Marion Regular"/>
                </a:endParaRPr>
              </a:p>
            </p:txBody>
          </p:sp>
          <p:sp>
            <p:nvSpPr>
              <p:cNvPr id="34" name="Rectangle 44"/>
              <p:cNvSpPr>
                <a:spLocks noChangeArrowheads="1"/>
              </p:cNvSpPr>
              <p:nvPr/>
            </p:nvSpPr>
            <p:spPr bwMode="auto">
              <a:xfrm>
                <a:off x="18897600" y="12649200"/>
                <a:ext cx="228600" cy="228600"/>
              </a:xfrm>
              <a:prstGeom prst="rect">
                <a:avLst/>
              </a:prstGeom>
              <a:solidFill>
                <a:srgbClr val="406DAC"/>
              </a:solidFill>
              <a:ln w="9525">
                <a:solidFill>
                  <a:schemeClr val="tx1"/>
                </a:solidFill>
                <a:round/>
                <a:headEnd/>
                <a:tailEnd/>
              </a:ln>
            </p:spPr>
            <p:txBody>
              <a:bodyPr/>
              <a:lstStyle/>
              <a:p>
                <a:endParaRPr lang="en-US">
                  <a:latin typeface="Marion Regular"/>
                  <a:cs typeface="Marion Regular"/>
                </a:endParaRPr>
              </a:p>
            </p:txBody>
          </p:sp>
        </p:grpSp>
      </p:grpSp>
      <p:pic>
        <p:nvPicPr>
          <p:cNvPr id="39" name="Chart 1"/>
          <p:cNvPicPr>
            <a:picLocks noChangeAspect="1" noChangeArrowheads="1"/>
          </p:cNvPicPr>
          <p:nvPr/>
        </p:nvPicPr>
        <p:blipFill>
          <a:blip r:embed="rId3">
            <a:extLst>
              <a:ext uri="{28A0092B-C50C-407E-A947-70E740481C1C}">
                <a14:useLocalDpi xmlns:a14="http://schemas.microsoft.com/office/drawing/2010/main" val="0"/>
              </a:ext>
            </a:extLst>
          </a:blip>
          <a:srcRect l="19160" t="20053" r="18739" b="13506"/>
          <a:stretch>
            <a:fillRect/>
          </a:stretch>
        </p:blipFill>
        <p:spPr bwMode="auto">
          <a:xfrm>
            <a:off x="15240001" y="13716000"/>
            <a:ext cx="3951111" cy="1879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41" name="Chart 1"/>
          <p:cNvPicPr>
            <a:picLocks noChangeAspect="1" noChangeArrowheads="1"/>
          </p:cNvPicPr>
          <p:nvPr/>
        </p:nvPicPr>
        <p:blipFill>
          <a:blip r:embed="rId3">
            <a:extLst>
              <a:ext uri="{28A0092B-C50C-407E-A947-70E740481C1C}">
                <a14:useLocalDpi xmlns:a14="http://schemas.microsoft.com/office/drawing/2010/main" val="0"/>
              </a:ext>
            </a:extLst>
          </a:blip>
          <a:srcRect l="19160" t="20053" r="18739" b="13506"/>
          <a:stretch>
            <a:fillRect/>
          </a:stretch>
        </p:blipFill>
        <p:spPr bwMode="auto">
          <a:xfrm>
            <a:off x="15443201" y="13868400"/>
            <a:ext cx="3951111" cy="1879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4" name="Rectangle 33"/>
          <p:cNvSpPr>
            <a:spLocks noChangeArrowheads="1"/>
          </p:cNvSpPr>
          <p:nvPr/>
        </p:nvSpPr>
        <p:spPr bwMode="auto">
          <a:xfrm>
            <a:off x="18186400" y="15739646"/>
            <a:ext cx="304800" cy="228600"/>
          </a:xfrm>
          <a:prstGeom prst="rect">
            <a:avLst/>
          </a:prstGeom>
          <a:solidFill>
            <a:srgbClr val="EC7E3B"/>
          </a:solidFill>
          <a:ln w="9525">
            <a:solidFill>
              <a:schemeClr val="tx1"/>
            </a:solidFill>
            <a:round/>
            <a:headEnd/>
            <a:tailEnd/>
          </a:ln>
        </p:spPr>
        <p:txBody>
          <a:bodyPr/>
          <a:lstStyle/>
          <a:p>
            <a:endParaRPr lang="en-US">
              <a:latin typeface="Marion Regular"/>
              <a:cs typeface="Marion Regular"/>
            </a:endParaRPr>
          </a:p>
        </p:txBody>
      </p:sp>
      <p:sp>
        <p:nvSpPr>
          <p:cNvPr id="45" name="Rectangle 34"/>
          <p:cNvSpPr>
            <a:spLocks noChangeArrowheads="1"/>
          </p:cNvSpPr>
          <p:nvPr/>
        </p:nvSpPr>
        <p:spPr bwMode="auto">
          <a:xfrm>
            <a:off x="16967200" y="15739646"/>
            <a:ext cx="304800" cy="228600"/>
          </a:xfrm>
          <a:prstGeom prst="rect">
            <a:avLst/>
          </a:prstGeom>
          <a:solidFill>
            <a:srgbClr val="AB393D"/>
          </a:solidFill>
          <a:ln w="9525">
            <a:solidFill>
              <a:schemeClr val="tx1"/>
            </a:solidFill>
            <a:round/>
            <a:headEnd/>
            <a:tailEnd/>
          </a:ln>
        </p:spPr>
        <p:txBody>
          <a:bodyPr/>
          <a:lstStyle/>
          <a:p>
            <a:endParaRPr lang="en-US">
              <a:latin typeface="Marion Regular"/>
              <a:cs typeface="Marion Regular"/>
            </a:endParaRPr>
          </a:p>
        </p:txBody>
      </p:sp>
      <p:sp>
        <p:nvSpPr>
          <p:cNvPr id="46" name="Rectangle 35"/>
          <p:cNvSpPr>
            <a:spLocks noChangeArrowheads="1"/>
          </p:cNvSpPr>
          <p:nvPr/>
        </p:nvSpPr>
        <p:spPr bwMode="auto">
          <a:xfrm>
            <a:off x="15951200" y="15739646"/>
            <a:ext cx="304800" cy="228600"/>
          </a:xfrm>
          <a:prstGeom prst="rect">
            <a:avLst/>
          </a:prstGeom>
          <a:solidFill>
            <a:srgbClr val="406DAC"/>
          </a:solidFill>
          <a:ln w="9525">
            <a:solidFill>
              <a:schemeClr val="tx1"/>
            </a:solidFill>
            <a:round/>
            <a:headEnd/>
            <a:tailEnd/>
          </a:ln>
        </p:spPr>
        <p:txBody>
          <a:bodyPr/>
          <a:lstStyle/>
          <a:p>
            <a:endParaRPr lang="en-US">
              <a:latin typeface="Marion Regular"/>
              <a:cs typeface="Marion Regular"/>
            </a:endParaRPr>
          </a:p>
        </p:txBody>
      </p:sp>
      <p:sp>
        <p:nvSpPr>
          <p:cNvPr id="47" name="Rectangle 33"/>
          <p:cNvSpPr>
            <a:spLocks noChangeArrowheads="1"/>
          </p:cNvSpPr>
          <p:nvPr/>
        </p:nvSpPr>
        <p:spPr bwMode="auto">
          <a:xfrm>
            <a:off x="18389600" y="15892046"/>
            <a:ext cx="304800" cy="228600"/>
          </a:xfrm>
          <a:prstGeom prst="rect">
            <a:avLst/>
          </a:prstGeom>
          <a:solidFill>
            <a:srgbClr val="EC7E3B"/>
          </a:solidFill>
          <a:ln w="9525">
            <a:solidFill>
              <a:schemeClr val="tx1"/>
            </a:solidFill>
            <a:round/>
            <a:headEnd/>
            <a:tailEnd/>
          </a:ln>
        </p:spPr>
        <p:txBody>
          <a:bodyPr/>
          <a:lstStyle/>
          <a:p>
            <a:endParaRPr lang="en-US">
              <a:latin typeface="Marion Regular"/>
              <a:cs typeface="Marion Regular"/>
            </a:endParaRPr>
          </a:p>
        </p:txBody>
      </p:sp>
      <p:sp>
        <p:nvSpPr>
          <p:cNvPr id="48" name="Rectangle 35"/>
          <p:cNvSpPr>
            <a:spLocks noChangeArrowheads="1"/>
          </p:cNvSpPr>
          <p:nvPr/>
        </p:nvSpPr>
        <p:spPr bwMode="auto">
          <a:xfrm>
            <a:off x="16154400" y="15892046"/>
            <a:ext cx="304800" cy="228600"/>
          </a:xfrm>
          <a:prstGeom prst="rect">
            <a:avLst/>
          </a:prstGeom>
          <a:solidFill>
            <a:srgbClr val="406DAC"/>
          </a:solidFill>
          <a:ln w="9525">
            <a:solidFill>
              <a:schemeClr val="tx1"/>
            </a:solidFill>
            <a:round/>
            <a:headEnd/>
            <a:tailEnd/>
          </a:ln>
        </p:spPr>
        <p:txBody>
          <a:bodyPr/>
          <a:lstStyle/>
          <a:p>
            <a:endParaRPr lang="en-US">
              <a:latin typeface="Marion Regular"/>
              <a:cs typeface="Marion Regular"/>
            </a:endParaRPr>
          </a:p>
        </p:txBody>
      </p:sp>
      <p:sp>
        <p:nvSpPr>
          <p:cNvPr id="49" name="TextBox 48"/>
          <p:cNvSpPr txBox="1">
            <a:spLocks noChangeArrowheads="1"/>
          </p:cNvSpPr>
          <p:nvPr/>
        </p:nvSpPr>
        <p:spPr bwMode="auto">
          <a:xfrm>
            <a:off x="1020052" y="2674753"/>
            <a:ext cx="4817432"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a:tabLst>
                <a:tab pos="4229100" algn="l"/>
              </a:tabLst>
            </a:pPr>
            <a:r>
              <a:rPr lang="en-US" sz="3600" kern="1200" cap="small" dirty="0" smtClean="0">
                <a:solidFill>
                  <a:srgbClr val="2E75B6"/>
                </a:solidFill>
                <a:effectLst>
                  <a:outerShdw blurRad="38100" dist="38100" dir="2700000" algn="tl">
                    <a:srgbClr val="000000">
                      <a:alpha val="43137"/>
                    </a:srgbClr>
                  </a:outerShdw>
                </a:effectLst>
                <a:latin typeface="Marion Regular"/>
                <a:cs typeface="Marion Regular"/>
              </a:rPr>
              <a:t>Evaluate Impact on :</a:t>
            </a:r>
            <a:endParaRPr lang="en-US" sz="3600" kern="1200" cap="small" dirty="0">
              <a:solidFill>
                <a:srgbClr val="2E75B6"/>
              </a:solidFill>
              <a:latin typeface="Marion Regular"/>
              <a:cs typeface="Marion Regular"/>
            </a:endParaRPr>
          </a:p>
        </p:txBody>
      </p:sp>
      <p:sp>
        <p:nvSpPr>
          <p:cNvPr id="43" name="Right Arrow 3"/>
          <p:cNvSpPr>
            <a:spLocks noChangeArrowheads="1"/>
          </p:cNvSpPr>
          <p:nvPr/>
        </p:nvSpPr>
        <p:spPr bwMode="auto">
          <a:xfrm>
            <a:off x="19913600" y="10287000"/>
            <a:ext cx="406400" cy="76200"/>
          </a:xfrm>
          <a:prstGeom prst="rightArrow">
            <a:avLst>
              <a:gd name="adj1" fmla="val 50000"/>
              <a:gd name="adj2" fmla="val 50000"/>
            </a:avLst>
          </a:prstGeom>
          <a:solidFill>
            <a:srgbClr val="800000"/>
          </a:solidFill>
          <a:ln w="9525">
            <a:solidFill>
              <a:srgbClr val="800000"/>
            </a:solidFill>
            <a:round/>
            <a:headEnd/>
            <a:tailEnd/>
          </a:ln>
        </p:spPr>
        <p:txBody>
          <a:bodyPr/>
          <a:lstStyle/>
          <a:p>
            <a:endParaRPr lang="en-US">
              <a:latin typeface="Marion Regular"/>
              <a:cs typeface="Marion Regular"/>
            </a:endParaRPr>
          </a:p>
        </p:txBody>
      </p:sp>
      <p:sp>
        <p:nvSpPr>
          <p:cNvPr id="50" name="Content Placeholder 2"/>
          <p:cNvSpPr>
            <a:spLocks noGrp="1"/>
          </p:cNvSpPr>
          <p:nvPr>
            <p:ph idx="1"/>
          </p:nvPr>
        </p:nvSpPr>
        <p:spPr>
          <a:xfrm>
            <a:off x="1394040" y="3412292"/>
            <a:ext cx="8595631" cy="2438400"/>
          </a:xfrm>
        </p:spPr>
        <p:txBody>
          <a:bodyPr>
            <a:normAutofit/>
          </a:bodyPr>
          <a:lstStyle/>
          <a:p>
            <a:pPr marL="0" lvl="1" indent="0">
              <a:spcBef>
                <a:spcPts val="0"/>
              </a:spcBef>
              <a:spcAft>
                <a:spcPts val="3000"/>
              </a:spcAft>
              <a:buClr>
                <a:schemeClr val="hlink"/>
              </a:buClr>
              <a:buNone/>
              <a:tabLst>
                <a:tab pos="282575" algn="l"/>
              </a:tabLst>
            </a:pPr>
            <a:r>
              <a:rPr lang="en-US" sz="3600" cap="small" dirty="0" smtClean="0">
                <a:solidFill>
                  <a:srgbClr val="800000"/>
                </a:solidFill>
                <a:latin typeface="Marion Regular"/>
                <a:cs typeface="Marion Regular"/>
              </a:rPr>
              <a:t>Reporting rates</a:t>
            </a:r>
            <a:endParaRPr lang="en-US" sz="3600" dirty="0" smtClean="0">
              <a:solidFill>
                <a:srgbClr val="2E75B6"/>
              </a:solidFill>
              <a:latin typeface="Marion Regular"/>
              <a:cs typeface="Marion Regular"/>
            </a:endParaRPr>
          </a:p>
          <a:p>
            <a:pPr marL="0" lvl="1" indent="0">
              <a:spcBef>
                <a:spcPts val="0"/>
              </a:spcBef>
              <a:spcAft>
                <a:spcPts val="3000"/>
              </a:spcAft>
              <a:buClr>
                <a:schemeClr val="hlink"/>
              </a:buClr>
              <a:buNone/>
              <a:tabLst>
                <a:tab pos="282575" algn="l"/>
              </a:tabLst>
            </a:pPr>
            <a:r>
              <a:rPr lang="en-US" sz="3600" cap="small" dirty="0" smtClean="0">
                <a:solidFill>
                  <a:srgbClr val="800000"/>
                </a:solidFill>
                <a:latin typeface="Marion Regular"/>
                <a:cs typeface="Marion Regular"/>
              </a:rPr>
              <a:t>Substantiation rates</a:t>
            </a:r>
          </a:p>
          <a:p>
            <a:pPr marL="0" lvl="1" indent="0">
              <a:spcBef>
                <a:spcPts val="0"/>
              </a:spcBef>
              <a:spcAft>
                <a:spcPts val="3000"/>
              </a:spcAft>
              <a:buClr>
                <a:schemeClr val="hlink"/>
              </a:buClr>
              <a:buNone/>
              <a:tabLst>
                <a:tab pos="282575" algn="l"/>
              </a:tabLst>
            </a:pPr>
            <a:r>
              <a:rPr lang="en-US" sz="3600" cap="small" dirty="0" smtClean="0">
                <a:solidFill>
                  <a:srgbClr val="800000"/>
                </a:solidFill>
                <a:latin typeface="Marion Regular"/>
                <a:cs typeface="Marion Regular"/>
              </a:rPr>
              <a:t>Social services </a:t>
            </a:r>
            <a:r>
              <a:rPr lang="en-US" sz="3600" dirty="0" smtClean="0">
                <a:solidFill>
                  <a:srgbClr val="2E75B6"/>
                </a:solidFill>
                <a:latin typeface="Marion Regular"/>
                <a:cs typeface="Marion Regular"/>
              </a:rPr>
              <a:t>resulting from reports</a:t>
            </a:r>
          </a:p>
        </p:txBody>
      </p:sp>
      <p:pic>
        <p:nvPicPr>
          <p:cNvPr id="5" name="Picture 4"/>
          <p:cNvPicPr>
            <a:picLocks noChangeAspect="1"/>
          </p:cNvPicPr>
          <p:nvPr/>
        </p:nvPicPr>
        <p:blipFill>
          <a:blip r:embed="rId5"/>
          <a:stretch>
            <a:fillRect/>
          </a:stretch>
        </p:blipFill>
        <p:spPr>
          <a:xfrm>
            <a:off x="6444180" y="1756575"/>
            <a:ext cx="4758619" cy="2936169"/>
          </a:xfrm>
          <a:prstGeom prst="rect">
            <a:avLst/>
          </a:prstGeom>
        </p:spPr>
      </p:pic>
      <p:sp>
        <p:nvSpPr>
          <p:cNvPr id="51" name="TextBox 50"/>
          <p:cNvSpPr txBox="1">
            <a:spLocks noChangeArrowheads="1"/>
          </p:cNvSpPr>
          <p:nvPr/>
        </p:nvSpPr>
        <p:spPr bwMode="auto">
          <a:xfrm>
            <a:off x="920085" y="1557115"/>
            <a:ext cx="4817432"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a:tabLst>
                <a:tab pos="4229100" algn="l"/>
              </a:tabLst>
            </a:pPr>
            <a:r>
              <a:rPr lang="en-US" sz="3600" kern="1200" cap="small" dirty="0" smtClean="0">
                <a:solidFill>
                  <a:srgbClr val="2E75B6"/>
                </a:solidFill>
                <a:effectLst>
                  <a:outerShdw blurRad="38100" dist="38100" dir="2700000" algn="tl">
                    <a:srgbClr val="000000">
                      <a:alpha val="43137"/>
                    </a:srgbClr>
                  </a:outerShdw>
                </a:effectLst>
                <a:latin typeface="Marion Regular"/>
                <a:cs typeface="Marion Regular"/>
              </a:rPr>
              <a:t>Now </a:t>
            </a:r>
            <a:r>
              <a:rPr lang="is-IS" sz="3600" kern="1200" cap="small" dirty="0" smtClean="0">
                <a:solidFill>
                  <a:srgbClr val="2E75B6"/>
                </a:solidFill>
                <a:effectLst>
                  <a:outerShdw blurRad="38100" dist="38100" dir="2700000" algn="tl">
                    <a:srgbClr val="000000">
                      <a:alpha val="43137"/>
                    </a:srgbClr>
                  </a:outerShdw>
                </a:effectLst>
                <a:latin typeface="Marion Regular"/>
                <a:cs typeface="Marion Regular"/>
              </a:rPr>
              <a:t>…</a:t>
            </a:r>
            <a:r>
              <a:rPr lang="en-US" sz="3600" kern="1200" cap="small" dirty="0" smtClean="0">
                <a:solidFill>
                  <a:srgbClr val="2E75B6"/>
                </a:solidFill>
                <a:effectLst>
                  <a:outerShdw blurRad="38100" dist="38100" dir="2700000" algn="tl">
                    <a:srgbClr val="000000">
                      <a:alpha val="43137"/>
                    </a:srgbClr>
                  </a:outerShdw>
                </a:effectLst>
                <a:latin typeface="Marion Regular"/>
                <a:cs typeface="Marion Regular"/>
              </a:rPr>
              <a:t>Maine!</a:t>
            </a:r>
            <a:endParaRPr lang="en-US" sz="3600" kern="1200" cap="small" dirty="0">
              <a:solidFill>
                <a:srgbClr val="2E75B6"/>
              </a:solidFill>
              <a:latin typeface="Marion Regular"/>
              <a:cs typeface="Marion Regular"/>
            </a:endParaRPr>
          </a:p>
        </p:txBody>
      </p:sp>
    </p:spTree>
    <p:extLst>
      <p:ext uri="{BB962C8B-B14F-4D97-AF65-F5344CB8AC3E}">
        <p14:creationId xmlns:p14="http://schemas.microsoft.com/office/powerpoint/2010/main" val="991731898"/>
      </p:ext>
    </p:extLst>
  </p:cSld>
  <p:clrMapOvr>
    <a:masterClrMapping/>
  </p:clrMapOvr>
  <mc:AlternateContent xmlns:mc="http://schemas.openxmlformats.org/markup-compatibility/2006" xmlns:p14="http://schemas.microsoft.com/office/powerpoint/2010/main">
    <mc:Choice Requires="p14">
      <p:transition spd="slow" p14:dur="1700">
        <p14:prism isContent="1"/>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1"/>
                                        </p:tgtEl>
                                        <p:attrNameLst>
                                          <p:attrName>style.visibility</p:attrName>
                                        </p:attrNameLst>
                                      </p:cBhvr>
                                      <p:to>
                                        <p:strVal val="visible"/>
                                      </p:to>
                                    </p:set>
                                    <p:anim calcmode="lin" valueType="num">
                                      <p:cBhvr>
                                        <p:cTn id="7" dur="500" fill="hold"/>
                                        <p:tgtEl>
                                          <p:spTgt spid="51"/>
                                        </p:tgtEl>
                                        <p:attrNameLst>
                                          <p:attrName>ppt_w</p:attrName>
                                        </p:attrNameLst>
                                      </p:cBhvr>
                                      <p:tavLst>
                                        <p:tav tm="0">
                                          <p:val>
                                            <p:fltVal val="0"/>
                                          </p:val>
                                        </p:tav>
                                        <p:tav tm="100000">
                                          <p:val>
                                            <p:strVal val="#ppt_w"/>
                                          </p:val>
                                        </p:tav>
                                      </p:tavLst>
                                    </p:anim>
                                    <p:anim calcmode="lin" valueType="num">
                                      <p:cBhvr>
                                        <p:cTn id="8" dur="500" fill="hold"/>
                                        <p:tgtEl>
                                          <p:spTgt spid="51"/>
                                        </p:tgtEl>
                                        <p:attrNameLst>
                                          <p:attrName>ppt_h</p:attrName>
                                        </p:attrNameLst>
                                      </p:cBhvr>
                                      <p:tavLst>
                                        <p:tav tm="0">
                                          <p:val>
                                            <p:fltVal val="0"/>
                                          </p:val>
                                        </p:tav>
                                        <p:tav tm="100000">
                                          <p:val>
                                            <p:strVal val="#ppt_h"/>
                                          </p:val>
                                        </p:tav>
                                      </p:tavLst>
                                    </p:anim>
                                    <p:animEffect transition="in" filter="fade">
                                      <p:cBhvr>
                                        <p:cTn id="9" dur="500"/>
                                        <p:tgtEl>
                                          <p:spTgt spid="51"/>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grpId="0" nodeType="clickEffect">
                                  <p:stCondLst>
                                    <p:cond delay="0"/>
                                  </p:stCondLst>
                                  <p:childTnLst>
                                    <p:set>
                                      <p:cBhvr>
                                        <p:cTn id="13" dur="1" fill="hold">
                                          <p:stCondLst>
                                            <p:cond delay="0"/>
                                          </p:stCondLst>
                                        </p:cTn>
                                        <p:tgtEl>
                                          <p:spTgt spid="49"/>
                                        </p:tgtEl>
                                        <p:attrNameLst>
                                          <p:attrName>style.visibility</p:attrName>
                                        </p:attrNameLst>
                                      </p:cBhvr>
                                      <p:to>
                                        <p:strVal val="visible"/>
                                      </p:to>
                                    </p:set>
                                    <p:animEffect transition="in" filter="wipe(left)">
                                      <p:cBhvr>
                                        <p:cTn id="14" dur="500"/>
                                        <p:tgtEl>
                                          <p:spTgt spid="49"/>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grpId="0" nodeType="clickEffect">
                                  <p:stCondLst>
                                    <p:cond delay="0"/>
                                  </p:stCondLst>
                                  <p:childTnLst>
                                    <p:set>
                                      <p:cBhvr>
                                        <p:cTn id="18" dur="1" fill="hold">
                                          <p:stCondLst>
                                            <p:cond delay="0"/>
                                          </p:stCondLst>
                                        </p:cTn>
                                        <p:tgtEl>
                                          <p:spTgt spid="50">
                                            <p:txEl>
                                              <p:pRg st="0" end="0"/>
                                            </p:txEl>
                                          </p:spTgt>
                                        </p:tgtEl>
                                        <p:attrNameLst>
                                          <p:attrName>style.visibility</p:attrName>
                                        </p:attrNameLst>
                                      </p:cBhvr>
                                      <p:to>
                                        <p:strVal val="visible"/>
                                      </p:to>
                                    </p:set>
                                    <p:animEffect transition="in" filter="wipe(up)">
                                      <p:cBhvr>
                                        <p:cTn id="19" dur="750"/>
                                        <p:tgtEl>
                                          <p:spTgt spid="50">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1" fill="hold" grpId="0" nodeType="clickEffect">
                                  <p:stCondLst>
                                    <p:cond delay="0"/>
                                  </p:stCondLst>
                                  <p:childTnLst>
                                    <p:set>
                                      <p:cBhvr>
                                        <p:cTn id="23" dur="1" fill="hold">
                                          <p:stCondLst>
                                            <p:cond delay="0"/>
                                          </p:stCondLst>
                                        </p:cTn>
                                        <p:tgtEl>
                                          <p:spTgt spid="50">
                                            <p:txEl>
                                              <p:pRg st="1" end="1"/>
                                            </p:txEl>
                                          </p:spTgt>
                                        </p:tgtEl>
                                        <p:attrNameLst>
                                          <p:attrName>style.visibility</p:attrName>
                                        </p:attrNameLst>
                                      </p:cBhvr>
                                      <p:to>
                                        <p:strVal val="visible"/>
                                      </p:to>
                                    </p:set>
                                    <p:animEffect transition="in" filter="wipe(up)">
                                      <p:cBhvr>
                                        <p:cTn id="24" dur="750"/>
                                        <p:tgtEl>
                                          <p:spTgt spid="50">
                                            <p:txEl>
                                              <p:pRg st="1" end="1"/>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1" fill="hold" grpId="0" nodeType="clickEffect">
                                  <p:stCondLst>
                                    <p:cond delay="0"/>
                                  </p:stCondLst>
                                  <p:childTnLst>
                                    <p:set>
                                      <p:cBhvr>
                                        <p:cTn id="28" dur="1" fill="hold">
                                          <p:stCondLst>
                                            <p:cond delay="0"/>
                                          </p:stCondLst>
                                        </p:cTn>
                                        <p:tgtEl>
                                          <p:spTgt spid="50">
                                            <p:txEl>
                                              <p:pRg st="2" end="2"/>
                                            </p:txEl>
                                          </p:spTgt>
                                        </p:tgtEl>
                                        <p:attrNameLst>
                                          <p:attrName>style.visibility</p:attrName>
                                        </p:attrNameLst>
                                      </p:cBhvr>
                                      <p:to>
                                        <p:strVal val="visible"/>
                                      </p:to>
                                    </p:set>
                                    <p:animEffect transition="in" filter="wipe(up)">
                                      <p:cBhvr>
                                        <p:cTn id="29" dur="750"/>
                                        <p:tgtEl>
                                          <p:spTgt spid="5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50" grpId="0" build="p"/>
      <p:bldP spid="51"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defRPr/>
            </a:pPr>
            <a:r>
              <a:rPr lang="en-US" b="1" spc="200" dirty="0" smtClean="0">
                <a:solidFill>
                  <a:srgbClr val="800000"/>
                </a:solidFill>
                <a:latin typeface="Times New Roman"/>
                <a:cs typeface="Times New Roman"/>
              </a:rPr>
              <a:t>Goals </a:t>
            </a:r>
            <a:r>
              <a:rPr lang="en-US" b="1" spc="200" dirty="0">
                <a:solidFill>
                  <a:srgbClr val="800000"/>
                </a:solidFill>
                <a:latin typeface="Times New Roman"/>
                <a:cs typeface="Times New Roman"/>
              </a:rPr>
              <a:t>&amp; Research Question</a:t>
            </a:r>
          </a:p>
        </p:txBody>
      </p:sp>
      <p:sp>
        <p:nvSpPr>
          <p:cNvPr id="5" name="Slide Number Placeholder 3"/>
          <p:cNvSpPr>
            <a:spLocks noGrp="1"/>
          </p:cNvSpPr>
          <p:nvPr>
            <p:ph type="sldNum" sz="quarter" idx="12"/>
          </p:nvPr>
        </p:nvSpPr>
        <p:spPr>
          <a:xfrm>
            <a:off x="8737600" y="6248400"/>
            <a:ext cx="2844800" cy="476250"/>
          </a:xfrm>
        </p:spPr>
        <p:txBody>
          <a:bodyPr/>
          <a:lstStyle/>
          <a:p>
            <a:fld id="{8F4612C5-5AF5-354B-9EB4-2988C6FC4C28}" type="slidenum">
              <a:rPr lang="en-US" smtClean="0"/>
              <a:pPr/>
              <a:t>40</a:t>
            </a:fld>
            <a:endParaRPr lang="en-US" dirty="0"/>
          </a:p>
        </p:txBody>
      </p:sp>
      <p:sp>
        <p:nvSpPr>
          <p:cNvPr id="6" name="Content Placeholder 2"/>
          <p:cNvSpPr txBox="1">
            <a:spLocks/>
          </p:cNvSpPr>
          <p:nvPr/>
        </p:nvSpPr>
        <p:spPr bwMode="auto">
          <a:xfrm>
            <a:off x="855202" y="2347369"/>
            <a:ext cx="11493588" cy="1981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hlink"/>
              </a:buClr>
              <a:buSzPct val="70000"/>
              <a:buFont typeface="Wingdings" charset="0"/>
              <a:buChar char="n"/>
              <a:defRPr sz="2800">
                <a:solidFill>
                  <a:srgbClr val="FFBB03"/>
                </a:solidFill>
                <a:effectLst>
                  <a:outerShdw blurRad="38100" dist="38100" dir="2700000" algn="tl">
                    <a:srgbClr val="000000"/>
                  </a:outerShdw>
                </a:effectLst>
                <a:latin typeface="+mn-lt"/>
                <a:ea typeface="ＭＳ Ｐゴシック" pitchFamily="-112" charset="-128"/>
                <a:cs typeface="ＭＳ Ｐゴシック" pitchFamily="-112" charset="-128"/>
              </a:defRPr>
            </a:lvl1pPr>
            <a:lvl2pPr marL="742950" indent="-285750" algn="l" rtl="0" eaLnBrk="0" fontAlgn="base" hangingPunct="0">
              <a:spcBef>
                <a:spcPct val="20000"/>
              </a:spcBef>
              <a:spcAft>
                <a:spcPct val="0"/>
              </a:spcAft>
              <a:buClr>
                <a:schemeClr val="accent2"/>
              </a:buClr>
              <a:buSzPct val="70000"/>
              <a:buFont typeface="Wingdings" charset="0"/>
              <a:buChar char="n"/>
              <a:defRPr sz="2400">
                <a:solidFill>
                  <a:srgbClr val="FFBB03"/>
                </a:solidFill>
                <a:effectLst>
                  <a:outerShdw blurRad="38100" dist="38100" dir="2700000" algn="tl">
                    <a:srgbClr val="000000"/>
                  </a:outerShdw>
                </a:effectLst>
                <a:latin typeface="+mn-lt"/>
                <a:ea typeface="ＭＳ Ｐゴシック" pitchFamily="-112" charset="-128"/>
              </a:defRPr>
            </a:lvl2pPr>
            <a:lvl3pPr marL="1143000" indent="-228600" algn="l" rtl="0" eaLnBrk="0" fontAlgn="base" hangingPunct="0">
              <a:spcBef>
                <a:spcPct val="20000"/>
              </a:spcBef>
              <a:spcAft>
                <a:spcPct val="0"/>
              </a:spcAft>
              <a:buClr>
                <a:schemeClr val="tx2"/>
              </a:buClr>
              <a:buSzPct val="70000"/>
              <a:buFont typeface="Wingdings" charset="0"/>
              <a:buChar char="n"/>
              <a:defRPr sz="2000">
                <a:solidFill>
                  <a:srgbClr val="FFBB03"/>
                </a:solidFill>
                <a:effectLst>
                  <a:outerShdw blurRad="38100" dist="38100" dir="2700000" algn="tl">
                    <a:srgbClr val="000000"/>
                  </a:outerShdw>
                </a:effectLst>
                <a:latin typeface="+mn-lt"/>
                <a:ea typeface="ＭＳ Ｐゴシック" pitchFamily="-112" charset="-128"/>
              </a:defRPr>
            </a:lvl3pPr>
            <a:lvl4pPr marL="1600200" indent="-228600" algn="l" rtl="0" eaLnBrk="0" fontAlgn="base" hangingPunct="0">
              <a:spcBef>
                <a:spcPct val="20000"/>
              </a:spcBef>
              <a:spcAft>
                <a:spcPct val="0"/>
              </a:spcAft>
              <a:buClr>
                <a:schemeClr val="accent2"/>
              </a:buClr>
              <a:buSzPct val="70000"/>
              <a:buFont typeface="Wingdings" charset="0"/>
              <a:buChar char="n"/>
              <a:defRPr sz="2000">
                <a:solidFill>
                  <a:srgbClr val="FFBB03"/>
                </a:solidFill>
                <a:effectLst>
                  <a:outerShdw blurRad="38100" dist="38100" dir="2700000" algn="tl">
                    <a:srgbClr val="000000"/>
                  </a:outerShdw>
                </a:effectLst>
                <a:latin typeface="+mn-lt"/>
                <a:ea typeface="ＭＳ Ｐゴシック" pitchFamily="-112" charset="-128"/>
              </a:defRPr>
            </a:lvl4pPr>
            <a:lvl5pPr marL="2057400" indent="-228600" algn="l" rtl="0" eaLnBrk="0" fontAlgn="base" hangingPunct="0">
              <a:spcBef>
                <a:spcPct val="20000"/>
              </a:spcBef>
              <a:spcAft>
                <a:spcPct val="0"/>
              </a:spcAft>
              <a:buClr>
                <a:schemeClr val="hlink"/>
              </a:buClr>
              <a:buSzPct val="70000"/>
              <a:buFont typeface="Wingdings" charset="0"/>
              <a:buChar char="n"/>
              <a:defRPr sz="2000">
                <a:solidFill>
                  <a:srgbClr val="FFBB03"/>
                </a:solidFill>
                <a:effectLst>
                  <a:outerShdw blurRad="38100" dist="38100" dir="2700000" algn="tl">
                    <a:srgbClr val="000000"/>
                  </a:outerShdw>
                </a:effectLst>
                <a:latin typeface="+mn-lt"/>
                <a:ea typeface="ＭＳ Ｐゴシック" pitchFamily="-112" charset="-128"/>
              </a:defRPr>
            </a:lvl5pPr>
            <a:lvl6pPr marL="2514600" indent="-228600" algn="l" rtl="0" fontAlgn="base">
              <a:spcBef>
                <a:spcPct val="20000"/>
              </a:spcBef>
              <a:spcAft>
                <a:spcPct val="0"/>
              </a:spcAft>
              <a:buClr>
                <a:schemeClr val="hlink"/>
              </a:buClr>
              <a:buSzPct val="70000"/>
              <a:buFont typeface="Wingdings" pitchFamily="-112" charset="2"/>
              <a:buChar char="n"/>
              <a:defRPr sz="2000">
                <a:solidFill>
                  <a:schemeClr val="tx1"/>
                </a:solidFill>
                <a:effectLst>
                  <a:outerShdw blurRad="38100" dist="38100" dir="2700000" algn="tl">
                    <a:srgbClr val="000000"/>
                  </a:outerShdw>
                </a:effectLst>
                <a:latin typeface="+mn-lt"/>
                <a:ea typeface="ＭＳ Ｐゴシック" pitchFamily="-112" charset="-128"/>
              </a:defRPr>
            </a:lvl6pPr>
            <a:lvl7pPr marL="2971800" indent="-228600" algn="l" rtl="0" fontAlgn="base">
              <a:spcBef>
                <a:spcPct val="20000"/>
              </a:spcBef>
              <a:spcAft>
                <a:spcPct val="0"/>
              </a:spcAft>
              <a:buClr>
                <a:schemeClr val="hlink"/>
              </a:buClr>
              <a:buSzPct val="70000"/>
              <a:buFont typeface="Wingdings" pitchFamily="-112" charset="2"/>
              <a:buChar char="n"/>
              <a:defRPr sz="2000">
                <a:solidFill>
                  <a:schemeClr val="tx1"/>
                </a:solidFill>
                <a:effectLst>
                  <a:outerShdw blurRad="38100" dist="38100" dir="2700000" algn="tl">
                    <a:srgbClr val="000000"/>
                  </a:outerShdw>
                </a:effectLst>
                <a:latin typeface="+mn-lt"/>
                <a:ea typeface="ＭＳ Ｐゴシック" pitchFamily="-112" charset="-128"/>
              </a:defRPr>
            </a:lvl7pPr>
            <a:lvl8pPr marL="3429000" indent="-228600" algn="l" rtl="0" fontAlgn="base">
              <a:spcBef>
                <a:spcPct val="20000"/>
              </a:spcBef>
              <a:spcAft>
                <a:spcPct val="0"/>
              </a:spcAft>
              <a:buClr>
                <a:schemeClr val="hlink"/>
              </a:buClr>
              <a:buSzPct val="70000"/>
              <a:buFont typeface="Wingdings" pitchFamily="-112" charset="2"/>
              <a:buChar char="n"/>
              <a:defRPr sz="2000">
                <a:solidFill>
                  <a:schemeClr val="tx1"/>
                </a:solidFill>
                <a:effectLst>
                  <a:outerShdw blurRad="38100" dist="38100" dir="2700000" algn="tl">
                    <a:srgbClr val="000000"/>
                  </a:outerShdw>
                </a:effectLst>
                <a:latin typeface="+mn-lt"/>
                <a:ea typeface="ＭＳ Ｐゴシック" pitchFamily="-112" charset="-128"/>
              </a:defRPr>
            </a:lvl8pPr>
            <a:lvl9pPr marL="3886200" indent="-228600" algn="l" rtl="0" fontAlgn="base">
              <a:spcBef>
                <a:spcPct val="20000"/>
              </a:spcBef>
              <a:spcAft>
                <a:spcPct val="0"/>
              </a:spcAft>
              <a:buClr>
                <a:schemeClr val="hlink"/>
              </a:buClr>
              <a:buSzPct val="70000"/>
              <a:buFont typeface="Wingdings" pitchFamily="-112" charset="2"/>
              <a:buChar char="n"/>
              <a:defRPr sz="2000">
                <a:solidFill>
                  <a:schemeClr val="tx1"/>
                </a:solidFill>
                <a:effectLst>
                  <a:outerShdw blurRad="38100" dist="38100" dir="2700000" algn="tl">
                    <a:srgbClr val="000000"/>
                  </a:outerShdw>
                </a:effectLst>
                <a:latin typeface="+mn-lt"/>
                <a:ea typeface="ＭＳ Ｐゴシック" pitchFamily="-112" charset="-128"/>
              </a:defRPr>
            </a:lvl9pPr>
          </a:lstStyle>
          <a:p>
            <a:pPr marL="0" indent="0">
              <a:lnSpc>
                <a:spcPct val="90000"/>
              </a:lnSpc>
              <a:spcAft>
                <a:spcPts val="600"/>
              </a:spcAft>
              <a:buClr>
                <a:srgbClr val="800000"/>
              </a:buClr>
              <a:buSzPct val="50000"/>
              <a:buNone/>
              <a:defRPr/>
            </a:pPr>
            <a:r>
              <a:rPr lang="en-US" sz="3200" dirty="0" smtClean="0">
                <a:solidFill>
                  <a:schemeClr val="accent1">
                    <a:lumMod val="75000"/>
                  </a:schemeClr>
                </a:solidFill>
                <a:effectLst/>
                <a:latin typeface="Marion Regular"/>
                <a:ea typeface="ＭＳ Ｐゴシック" pitchFamily="-111" charset="-128"/>
                <a:cs typeface="Marion Regular"/>
              </a:rPr>
              <a:t>Evaluate</a:t>
            </a:r>
            <a:endParaRPr lang="en-US" sz="3600" dirty="0" smtClean="0">
              <a:solidFill>
                <a:schemeClr val="accent1">
                  <a:lumMod val="75000"/>
                </a:schemeClr>
              </a:solidFill>
              <a:effectLst/>
              <a:latin typeface="Marion Regular"/>
              <a:ea typeface="ＭＳ Ｐゴシック" pitchFamily="-111" charset="-128"/>
              <a:cs typeface="Marion Regular"/>
            </a:endParaRPr>
          </a:p>
          <a:p>
            <a:pPr lvl="1">
              <a:lnSpc>
                <a:spcPct val="90000"/>
              </a:lnSpc>
              <a:spcAft>
                <a:spcPts val="600"/>
              </a:spcAft>
              <a:buClr>
                <a:srgbClr val="800000"/>
              </a:buClr>
              <a:buFont typeface="Wingdings" charset="2"/>
              <a:buChar char="—"/>
              <a:defRPr/>
            </a:pPr>
            <a:r>
              <a:rPr lang="en-US" sz="2800" dirty="0">
                <a:solidFill>
                  <a:schemeClr val="accent1">
                    <a:lumMod val="75000"/>
                  </a:schemeClr>
                </a:solidFill>
                <a:effectLst/>
                <a:latin typeface="Marion Regular"/>
                <a:ea typeface="ＭＳ Ｐゴシック" pitchFamily="-111" charset="-128"/>
                <a:cs typeface="Marion Regular"/>
              </a:rPr>
              <a:t>E</a:t>
            </a:r>
            <a:r>
              <a:rPr lang="en-US" sz="2800" dirty="0" smtClean="0">
                <a:solidFill>
                  <a:schemeClr val="accent1">
                    <a:lumMod val="75000"/>
                  </a:schemeClr>
                </a:solidFill>
                <a:effectLst/>
                <a:latin typeface="Marion Regular"/>
                <a:ea typeface="ＭＳ Ｐゴシック" pitchFamily="-111" charset="-128"/>
                <a:cs typeface="Marion Regular"/>
              </a:rPr>
              <a:t>ffect on CCPs’ actual </a:t>
            </a:r>
            <a:r>
              <a:rPr lang="en-US" sz="2800" dirty="0" smtClean="0">
                <a:solidFill>
                  <a:srgbClr val="800000"/>
                </a:solidFill>
                <a:effectLst/>
                <a:latin typeface="Marion Regular"/>
                <a:ea typeface="ＭＳ Ｐゴシック" pitchFamily="-111" charset="-128"/>
                <a:cs typeface="Marion Regular"/>
              </a:rPr>
              <a:t>reporting behaviors</a:t>
            </a:r>
          </a:p>
          <a:p>
            <a:pPr lvl="1">
              <a:lnSpc>
                <a:spcPct val="90000"/>
              </a:lnSpc>
              <a:spcAft>
                <a:spcPts val="1200"/>
              </a:spcAft>
              <a:buClr>
                <a:srgbClr val="800000"/>
              </a:buClr>
              <a:buFont typeface="Wingdings" charset="2"/>
              <a:buChar char="—"/>
              <a:defRPr/>
            </a:pPr>
            <a:r>
              <a:rPr lang="en-US" sz="2800" dirty="0" smtClean="0">
                <a:solidFill>
                  <a:schemeClr val="accent1">
                    <a:lumMod val="75000"/>
                  </a:schemeClr>
                </a:solidFill>
                <a:effectLst/>
                <a:latin typeface="Marion Regular"/>
                <a:ea typeface="ＭＳ Ｐゴシック" pitchFamily="-111" charset="-128"/>
                <a:cs typeface="Marion Regular"/>
              </a:rPr>
              <a:t>Impact on </a:t>
            </a:r>
            <a:r>
              <a:rPr lang="en-US" dirty="0" smtClean="0">
                <a:solidFill>
                  <a:schemeClr val="accent1">
                    <a:lumMod val="75000"/>
                  </a:schemeClr>
                </a:solidFill>
                <a:effectLst/>
                <a:latin typeface="Marion Regular"/>
                <a:ea typeface="ＭＳ Ｐゴシック" pitchFamily="-111" charset="-128"/>
                <a:cs typeface="Marion Regular"/>
              </a:rPr>
              <a:t>1)</a:t>
            </a:r>
            <a:r>
              <a:rPr lang="en-US" sz="2800" dirty="0" smtClean="0">
                <a:solidFill>
                  <a:schemeClr val="accent1">
                    <a:lumMod val="75000"/>
                  </a:schemeClr>
                </a:solidFill>
                <a:effectLst/>
                <a:latin typeface="Marion Regular"/>
                <a:ea typeface="ＭＳ Ｐゴシック" pitchFamily="-111" charset="-128"/>
                <a:cs typeface="Marion Regular"/>
              </a:rPr>
              <a:t> </a:t>
            </a:r>
            <a:r>
              <a:rPr lang="en-US" sz="2800" dirty="0" smtClean="0">
                <a:solidFill>
                  <a:srgbClr val="800000"/>
                </a:solidFill>
                <a:effectLst/>
                <a:latin typeface="Marion Regular"/>
                <a:ea typeface="ＭＳ Ｐゴシック" pitchFamily="-111" charset="-128"/>
                <a:cs typeface="Marion Regular"/>
              </a:rPr>
              <a:t>quality </a:t>
            </a:r>
            <a:r>
              <a:rPr lang="en-US" sz="2800" dirty="0">
                <a:solidFill>
                  <a:schemeClr val="accent1">
                    <a:lumMod val="75000"/>
                  </a:schemeClr>
                </a:solidFill>
                <a:effectLst/>
                <a:latin typeface="Marion Regular"/>
                <a:ea typeface="ＭＳ Ｐゴシック" pitchFamily="-111" charset="-128"/>
                <a:cs typeface="Marion Regular"/>
              </a:rPr>
              <a:t>of CCP </a:t>
            </a:r>
            <a:r>
              <a:rPr lang="en-US" sz="2800" dirty="0" smtClean="0">
                <a:solidFill>
                  <a:schemeClr val="accent1">
                    <a:lumMod val="75000"/>
                  </a:schemeClr>
                </a:solidFill>
                <a:effectLst/>
                <a:latin typeface="Marion Regular"/>
                <a:ea typeface="ＭＳ Ｐゴシック" pitchFamily="-111" charset="-128"/>
                <a:cs typeface="Marion Regular"/>
              </a:rPr>
              <a:t>reports, and </a:t>
            </a:r>
            <a:r>
              <a:rPr lang="en-US" dirty="0" smtClean="0">
                <a:solidFill>
                  <a:schemeClr val="accent1">
                    <a:lumMod val="75000"/>
                  </a:schemeClr>
                </a:solidFill>
                <a:effectLst/>
                <a:latin typeface="Marion Regular"/>
                <a:ea typeface="ＭＳ Ｐゴシック" pitchFamily="-111" charset="-128"/>
                <a:cs typeface="Marion Regular"/>
              </a:rPr>
              <a:t>2)</a:t>
            </a:r>
            <a:r>
              <a:rPr lang="en-US" sz="2800" dirty="0" smtClean="0">
                <a:solidFill>
                  <a:schemeClr val="accent1">
                    <a:lumMod val="75000"/>
                  </a:schemeClr>
                </a:solidFill>
                <a:effectLst/>
                <a:latin typeface="Marion Regular"/>
                <a:ea typeface="ＭＳ Ｐゴシック" pitchFamily="-111" charset="-128"/>
                <a:cs typeface="Marion Regular"/>
              </a:rPr>
              <a:t> </a:t>
            </a:r>
            <a:r>
              <a:rPr lang="en-US" sz="2800" dirty="0" smtClean="0">
                <a:solidFill>
                  <a:srgbClr val="800000"/>
                </a:solidFill>
                <a:effectLst/>
                <a:latin typeface="Marion Regular"/>
                <a:ea typeface="ＭＳ Ｐゴシック" pitchFamily="-111" charset="-128"/>
                <a:cs typeface="Marion Regular"/>
              </a:rPr>
              <a:t>resource allocation</a:t>
            </a:r>
            <a:endParaRPr lang="en-US" sz="2800" dirty="0" smtClean="0">
              <a:solidFill>
                <a:schemeClr val="accent1">
                  <a:lumMod val="75000"/>
                </a:schemeClr>
              </a:solidFill>
              <a:effectLst/>
              <a:latin typeface="Marion Regular"/>
              <a:ea typeface="ＭＳ Ｐゴシック" pitchFamily="-111" charset="-128"/>
              <a:cs typeface="Marion Regular"/>
            </a:endParaRPr>
          </a:p>
        </p:txBody>
      </p:sp>
      <p:sp>
        <p:nvSpPr>
          <p:cNvPr id="8" name="Content Placeholder 2"/>
          <p:cNvSpPr txBox="1">
            <a:spLocks/>
          </p:cNvSpPr>
          <p:nvPr/>
        </p:nvSpPr>
        <p:spPr bwMode="auto">
          <a:xfrm>
            <a:off x="976245" y="4506797"/>
            <a:ext cx="11493588" cy="1388849"/>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hlink"/>
              </a:buClr>
              <a:buSzPct val="70000"/>
              <a:buFont typeface="Wingdings" charset="0"/>
              <a:buChar char="n"/>
              <a:defRPr sz="2800">
                <a:solidFill>
                  <a:srgbClr val="FFBB03"/>
                </a:solidFill>
                <a:effectLst>
                  <a:outerShdw blurRad="38100" dist="38100" dir="2700000" algn="tl">
                    <a:srgbClr val="000000"/>
                  </a:outerShdw>
                </a:effectLst>
                <a:latin typeface="+mn-lt"/>
                <a:ea typeface="ＭＳ Ｐゴシック" pitchFamily="-112" charset="-128"/>
                <a:cs typeface="ＭＳ Ｐゴシック" pitchFamily="-112" charset="-128"/>
              </a:defRPr>
            </a:lvl1pPr>
            <a:lvl2pPr marL="742950" indent="-285750" algn="l" rtl="0" eaLnBrk="0" fontAlgn="base" hangingPunct="0">
              <a:spcBef>
                <a:spcPct val="20000"/>
              </a:spcBef>
              <a:spcAft>
                <a:spcPct val="0"/>
              </a:spcAft>
              <a:buClr>
                <a:schemeClr val="accent2"/>
              </a:buClr>
              <a:buSzPct val="70000"/>
              <a:buFont typeface="Wingdings" charset="0"/>
              <a:buChar char="n"/>
              <a:defRPr sz="2400">
                <a:solidFill>
                  <a:srgbClr val="FFBB03"/>
                </a:solidFill>
                <a:effectLst>
                  <a:outerShdw blurRad="38100" dist="38100" dir="2700000" algn="tl">
                    <a:srgbClr val="000000"/>
                  </a:outerShdw>
                </a:effectLst>
                <a:latin typeface="+mn-lt"/>
                <a:ea typeface="ＭＳ Ｐゴシック" pitchFamily="-112" charset="-128"/>
              </a:defRPr>
            </a:lvl2pPr>
            <a:lvl3pPr marL="1143000" indent="-228600" algn="l" rtl="0" eaLnBrk="0" fontAlgn="base" hangingPunct="0">
              <a:spcBef>
                <a:spcPct val="20000"/>
              </a:spcBef>
              <a:spcAft>
                <a:spcPct val="0"/>
              </a:spcAft>
              <a:buClr>
                <a:schemeClr val="tx2"/>
              </a:buClr>
              <a:buSzPct val="70000"/>
              <a:buFont typeface="Wingdings" charset="0"/>
              <a:buChar char="n"/>
              <a:defRPr sz="2000">
                <a:solidFill>
                  <a:srgbClr val="FFBB03"/>
                </a:solidFill>
                <a:effectLst>
                  <a:outerShdw blurRad="38100" dist="38100" dir="2700000" algn="tl">
                    <a:srgbClr val="000000"/>
                  </a:outerShdw>
                </a:effectLst>
                <a:latin typeface="+mn-lt"/>
                <a:ea typeface="ＭＳ Ｐゴシック" pitchFamily="-112" charset="-128"/>
              </a:defRPr>
            </a:lvl3pPr>
            <a:lvl4pPr marL="1600200" indent="-228600" algn="l" rtl="0" eaLnBrk="0" fontAlgn="base" hangingPunct="0">
              <a:spcBef>
                <a:spcPct val="20000"/>
              </a:spcBef>
              <a:spcAft>
                <a:spcPct val="0"/>
              </a:spcAft>
              <a:buClr>
                <a:schemeClr val="accent2"/>
              </a:buClr>
              <a:buSzPct val="70000"/>
              <a:buFont typeface="Wingdings" charset="0"/>
              <a:buChar char="n"/>
              <a:defRPr sz="2000">
                <a:solidFill>
                  <a:srgbClr val="FFBB03"/>
                </a:solidFill>
                <a:effectLst>
                  <a:outerShdw blurRad="38100" dist="38100" dir="2700000" algn="tl">
                    <a:srgbClr val="000000"/>
                  </a:outerShdw>
                </a:effectLst>
                <a:latin typeface="+mn-lt"/>
                <a:ea typeface="ＭＳ Ｐゴシック" pitchFamily="-112" charset="-128"/>
              </a:defRPr>
            </a:lvl4pPr>
            <a:lvl5pPr marL="2057400" indent="-228600" algn="l" rtl="0" eaLnBrk="0" fontAlgn="base" hangingPunct="0">
              <a:spcBef>
                <a:spcPct val="20000"/>
              </a:spcBef>
              <a:spcAft>
                <a:spcPct val="0"/>
              </a:spcAft>
              <a:buClr>
                <a:schemeClr val="hlink"/>
              </a:buClr>
              <a:buSzPct val="70000"/>
              <a:buFont typeface="Wingdings" charset="0"/>
              <a:buChar char="n"/>
              <a:defRPr sz="2000">
                <a:solidFill>
                  <a:srgbClr val="FFBB03"/>
                </a:solidFill>
                <a:effectLst>
                  <a:outerShdw blurRad="38100" dist="38100" dir="2700000" algn="tl">
                    <a:srgbClr val="000000"/>
                  </a:outerShdw>
                </a:effectLst>
                <a:latin typeface="+mn-lt"/>
                <a:ea typeface="ＭＳ Ｐゴシック" pitchFamily="-112" charset="-128"/>
              </a:defRPr>
            </a:lvl5pPr>
            <a:lvl6pPr marL="2514600" indent="-228600" algn="l" rtl="0" fontAlgn="base">
              <a:spcBef>
                <a:spcPct val="20000"/>
              </a:spcBef>
              <a:spcAft>
                <a:spcPct val="0"/>
              </a:spcAft>
              <a:buClr>
                <a:schemeClr val="hlink"/>
              </a:buClr>
              <a:buSzPct val="70000"/>
              <a:buFont typeface="Wingdings" pitchFamily="-112" charset="2"/>
              <a:buChar char="n"/>
              <a:defRPr sz="2000">
                <a:solidFill>
                  <a:schemeClr val="tx1"/>
                </a:solidFill>
                <a:effectLst>
                  <a:outerShdw blurRad="38100" dist="38100" dir="2700000" algn="tl">
                    <a:srgbClr val="000000"/>
                  </a:outerShdw>
                </a:effectLst>
                <a:latin typeface="+mn-lt"/>
                <a:ea typeface="ＭＳ Ｐゴシック" pitchFamily="-112" charset="-128"/>
              </a:defRPr>
            </a:lvl6pPr>
            <a:lvl7pPr marL="2971800" indent="-228600" algn="l" rtl="0" fontAlgn="base">
              <a:spcBef>
                <a:spcPct val="20000"/>
              </a:spcBef>
              <a:spcAft>
                <a:spcPct val="0"/>
              </a:spcAft>
              <a:buClr>
                <a:schemeClr val="hlink"/>
              </a:buClr>
              <a:buSzPct val="70000"/>
              <a:buFont typeface="Wingdings" pitchFamily="-112" charset="2"/>
              <a:buChar char="n"/>
              <a:defRPr sz="2000">
                <a:solidFill>
                  <a:schemeClr val="tx1"/>
                </a:solidFill>
                <a:effectLst>
                  <a:outerShdw blurRad="38100" dist="38100" dir="2700000" algn="tl">
                    <a:srgbClr val="000000"/>
                  </a:outerShdw>
                </a:effectLst>
                <a:latin typeface="+mn-lt"/>
                <a:ea typeface="ＭＳ Ｐゴシック" pitchFamily="-112" charset="-128"/>
              </a:defRPr>
            </a:lvl7pPr>
            <a:lvl8pPr marL="3429000" indent="-228600" algn="l" rtl="0" fontAlgn="base">
              <a:spcBef>
                <a:spcPct val="20000"/>
              </a:spcBef>
              <a:spcAft>
                <a:spcPct val="0"/>
              </a:spcAft>
              <a:buClr>
                <a:schemeClr val="hlink"/>
              </a:buClr>
              <a:buSzPct val="70000"/>
              <a:buFont typeface="Wingdings" pitchFamily="-112" charset="2"/>
              <a:buChar char="n"/>
              <a:defRPr sz="2000">
                <a:solidFill>
                  <a:schemeClr val="tx1"/>
                </a:solidFill>
                <a:effectLst>
                  <a:outerShdw blurRad="38100" dist="38100" dir="2700000" algn="tl">
                    <a:srgbClr val="000000"/>
                  </a:outerShdw>
                </a:effectLst>
                <a:latin typeface="+mn-lt"/>
                <a:ea typeface="ＭＳ Ｐゴシック" pitchFamily="-112" charset="-128"/>
              </a:defRPr>
            </a:lvl8pPr>
            <a:lvl9pPr marL="3886200" indent="-228600" algn="l" rtl="0" fontAlgn="base">
              <a:spcBef>
                <a:spcPct val="20000"/>
              </a:spcBef>
              <a:spcAft>
                <a:spcPct val="0"/>
              </a:spcAft>
              <a:buClr>
                <a:schemeClr val="hlink"/>
              </a:buClr>
              <a:buSzPct val="70000"/>
              <a:buFont typeface="Wingdings" pitchFamily="-112" charset="2"/>
              <a:buChar char="n"/>
              <a:defRPr sz="2000">
                <a:solidFill>
                  <a:schemeClr val="tx1"/>
                </a:solidFill>
                <a:effectLst>
                  <a:outerShdw blurRad="38100" dist="38100" dir="2700000" algn="tl">
                    <a:srgbClr val="000000"/>
                  </a:outerShdw>
                </a:effectLst>
                <a:latin typeface="+mn-lt"/>
                <a:ea typeface="ＭＳ Ｐゴシック" pitchFamily="-112" charset="-128"/>
              </a:defRPr>
            </a:lvl9pPr>
          </a:lstStyle>
          <a:p>
            <a:pPr marL="0" indent="0">
              <a:lnSpc>
                <a:spcPct val="90000"/>
              </a:lnSpc>
              <a:spcAft>
                <a:spcPts val="600"/>
              </a:spcAft>
              <a:buSzPct val="50000"/>
              <a:buNone/>
              <a:defRPr/>
            </a:pPr>
            <a:r>
              <a:rPr lang="en-US" sz="3200" dirty="0" smtClean="0">
                <a:solidFill>
                  <a:schemeClr val="accent1">
                    <a:lumMod val="75000"/>
                  </a:schemeClr>
                </a:solidFill>
                <a:effectLst/>
                <a:latin typeface="Marion Regular"/>
                <a:ea typeface="ＭＳ Ｐゴシック" pitchFamily="-111" charset="-128"/>
                <a:cs typeface="Marion Regular"/>
              </a:rPr>
              <a:t>Explore the value of “Ping-</a:t>
            </a:r>
            <a:r>
              <a:rPr lang="en-US" sz="3200" dirty="0" err="1" smtClean="0">
                <a:solidFill>
                  <a:schemeClr val="accent1">
                    <a:lumMod val="75000"/>
                  </a:schemeClr>
                </a:solidFill>
                <a:effectLst/>
                <a:latin typeface="Marion Regular"/>
                <a:ea typeface="ＭＳ Ｐゴシック" pitchFamily="-111" charset="-128"/>
                <a:cs typeface="Marion Regular"/>
              </a:rPr>
              <a:t>ing</a:t>
            </a:r>
            <a:r>
              <a:rPr lang="en-US" sz="3200" dirty="0" smtClean="0">
                <a:solidFill>
                  <a:schemeClr val="accent1">
                    <a:lumMod val="75000"/>
                  </a:schemeClr>
                </a:solidFill>
                <a:effectLst/>
                <a:latin typeface="Marion Regular"/>
                <a:ea typeface="ＭＳ Ｐゴシック" pitchFamily="-111" charset="-128"/>
                <a:cs typeface="Marion Regular"/>
              </a:rPr>
              <a:t>”</a:t>
            </a:r>
          </a:p>
          <a:p>
            <a:pPr marL="457200" lvl="1" indent="0">
              <a:lnSpc>
                <a:spcPct val="90000"/>
              </a:lnSpc>
              <a:spcAft>
                <a:spcPts val="600"/>
              </a:spcAft>
              <a:buClrTx/>
              <a:buNone/>
              <a:defRPr/>
            </a:pPr>
            <a:r>
              <a:rPr lang="en-US" sz="2800" dirty="0" smtClean="0">
                <a:solidFill>
                  <a:schemeClr val="accent1">
                    <a:lumMod val="75000"/>
                  </a:schemeClr>
                </a:solidFill>
                <a:effectLst/>
                <a:latin typeface="Marion Regular"/>
                <a:ea typeface="ＭＳ Ｐゴシック" pitchFamily="-111" charset="-128"/>
                <a:cs typeface="Marion Regular"/>
              </a:rPr>
              <a:t>...more on this later</a:t>
            </a:r>
          </a:p>
        </p:txBody>
      </p:sp>
    </p:spTree>
    <p:extLst>
      <p:ext uri="{BB962C8B-B14F-4D97-AF65-F5344CB8AC3E}">
        <p14:creationId xmlns:p14="http://schemas.microsoft.com/office/powerpoint/2010/main" val="3432647961"/>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xmlns:p14="http://schemas.microsoft.com/office/powerpoint/2010/mai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wipe(up)">
                                      <p:cBhvr>
                                        <p:cTn id="7" dur="500"/>
                                        <p:tgtEl>
                                          <p:spTgt spid="6">
                                            <p:txEl>
                                              <p:pRg st="0" end="0"/>
                                            </p:txEl>
                                          </p:spTgt>
                                        </p:tgtEl>
                                      </p:cBhvr>
                                    </p:animEffect>
                                  </p:childTnLst>
                                </p:cTn>
                              </p:par>
                              <p:par>
                                <p:cTn id="8" presetID="22" presetClass="entr" presetSubtype="1" fill="hold" grpId="0" nodeType="withEffect">
                                  <p:stCondLst>
                                    <p:cond delay="100"/>
                                  </p:stCondLst>
                                  <p:childTnLst>
                                    <p:set>
                                      <p:cBhvr>
                                        <p:cTn id="9" dur="1" fill="hold">
                                          <p:stCondLst>
                                            <p:cond delay="0"/>
                                          </p:stCondLst>
                                        </p:cTn>
                                        <p:tgtEl>
                                          <p:spTgt spid="6">
                                            <p:txEl>
                                              <p:pRg st="1" end="1"/>
                                            </p:txEl>
                                          </p:spTgt>
                                        </p:tgtEl>
                                        <p:attrNameLst>
                                          <p:attrName>style.visibility</p:attrName>
                                        </p:attrNameLst>
                                      </p:cBhvr>
                                      <p:to>
                                        <p:strVal val="visible"/>
                                      </p:to>
                                    </p:set>
                                    <p:animEffect transition="in" filter="wipe(up)">
                                      <p:cBhvr>
                                        <p:cTn id="10" dur="500"/>
                                        <p:tgtEl>
                                          <p:spTgt spid="6">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grpId="0"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animEffect transition="in" filter="wipe(up)">
                                      <p:cBhvr>
                                        <p:cTn id="15" dur="500"/>
                                        <p:tgtEl>
                                          <p:spTgt spid="6">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grpId="0" nodeType="clickEffect">
                                  <p:stCondLst>
                                    <p:cond delay="0"/>
                                  </p:stCondLst>
                                  <p:childTnLst>
                                    <p:set>
                                      <p:cBhvr>
                                        <p:cTn id="19" dur="1" fill="hold">
                                          <p:stCondLst>
                                            <p:cond delay="0"/>
                                          </p:stCondLst>
                                        </p:cTn>
                                        <p:tgtEl>
                                          <p:spTgt spid="8">
                                            <p:txEl>
                                              <p:pRg st="0" end="0"/>
                                            </p:txEl>
                                          </p:spTgt>
                                        </p:tgtEl>
                                        <p:attrNameLst>
                                          <p:attrName>style.visibility</p:attrName>
                                        </p:attrNameLst>
                                      </p:cBhvr>
                                      <p:to>
                                        <p:strVal val="visible"/>
                                      </p:to>
                                    </p:set>
                                    <p:animEffect transition="in" filter="wipe(up)">
                                      <p:cBhvr>
                                        <p:cTn id="20" dur="500"/>
                                        <p:tgtEl>
                                          <p:spTgt spid="8">
                                            <p:txEl>
                                              <p:pRg st="0" end="0"/>
                                            </p:txEl>
                                          </p:spTgt>
                                        </p:tgtEl>
                                      </p:cBhvr>
                                    </p:animEffect>
                                  </p:childTnLst>
                                </p:cTn>
                              </p:par>
                              <p:par>
                                <p:cTn id="21" presetID="22" presetClass="entr" presetSubtype="1" fill="hold" grpId="0" nodeType="withEffect">
                                  <p:stCondLst>
                                    <p:cond delay="100"/>
                                  </p:stCondLst>
                                  <p:childTnLst>
                                    <p:set>
                                      <p:cBhvr>
                                        <p:cTn id="22" dur="1" fill="hold">
                                          <p:stCondLst>
                                            <p:cond delay="0"/>
                                          </p:stCondLst>
                                        </p:cTn>
                                        <p:tgtEl>
                                          <p:spTgt spid="8">
                                            <p:txEl>
                                              <p:pRg st="1" end="1"/>
                                            </p:txEl>
                                          </p:spTgt>
                                        </p:tgtEl>
                                        <p:attrNameLst>
                                          <p:attrName>style.visibility</p:attrName>
                                        </p:attrNameLst>
                                      </p:cBhvr>
                                      <p:to>
                                        <p:strVal val="visible"/>
                                      </p:to>
                                    </p:set>
                                    <p:animEffect transition="in" filter="wipe(up)">
                                      <p:cBhvr>
                                        <p:cTn id="23" dur="500"/>
                                        <p:tgtEl>
                                          <p:spTgt spid="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8"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8F4612C5-5AF5-354B-9EB4-2988C6FC4C28}" type="slidenum">
              <a:rPr lang="en-US" smtClean="0">
                <a:latin typeface="Marion Regular"/>
                <a:cs typeface="Marion Regular"/>
              </a:rPr>
              <a:pPr/>
              <a:t>41</a:t>
            </a:fld>
            <a:endParaRPr lang="en-US">
              <a:latin typeface="Marion Regular"/>
              <a:cs typeface="Marion Regular"/>
            </a:endParaRPr>
          </a:p>
        </p:txBody>
      </p:sp>
      <p:grpSp>
        <p:nvGrpSpPr>
          <p:cNvPr id="21" name="Group 20"/>
          <p:cNvGrpSpPr/>
          <p:nvPr/>
        </p:nvGrpSpPr>
        <p:grpSpPr>
          <a:xfrm>
            <a:off x="914400" y="2362200"/>
            <a:ext cx="7235160" cy="1688271"/>
            <a:chOff x="304800" y="2362199"/>
            <a:chExt cx="7162800" cy="1688271"/>
          </a:xfrm>
        </p:grpSpPr>
        <p:sp>
          <p:nvSpPr>
            <p:cNvPr id="9" name="TextBox 8"/>
            <p:cNvSpPr txBox="1">
              <a:spLocks noChangeArrowheads="1"/>
            </p:cNvSpPr>
            <p:nvPr/>
          </p:nvSpPr>
          <p:spPr bwMode="auto">
            <a:xfrm>
              <a:off x="304800" y="2907471"/>
              <a:ext cx="5105400"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a:tabLst>
                  <a:tab pos="4229100" algn="l"/>
                </a:tabLst>
              </a:pPr>
              <a:r>
                <a:rPr lang="en-US" sz="3200" kern="1200" cap="small" dirty="0" smtClean="0">
                  <a:solidFill>
                    <a:schemeClr val="accent1">
                      <a:lumMod val="75000"/>
                    </a:schemeClr>
                  </a:solidFill>
                  <a:latin typeface="Marion Regular"/>
                  <a:cs typeface="Marion Regular"/>
                </a:rPr>
                <a:t>Screened-Out Reports   </a:t>
              </a:r>
              <a:r>
                <a:rPr lang="en-US" sz="3600" kern="1200" cap="small" dirty="0" smtClean="0">
                  <a:solidFill>
                    <a:schemeClr val="accent1">
                      <a:lumMod val="75000"/>
                    </a:schemeClr>
                  </a:solidFill>
                  <a:latin typeface="Marion Regular"/>
                  <a:cs typeface="Marion Regular"/>
                </a:rPr>
                <a:t>=</a:t>
              </a:r>
              <a:endParaRPr lang="en-US" sz="3600" kern="1200" cap="small" dirty="0">
                <a:solidFill>
                  <a:schemeClr val="accent1">
                    <a:lumMod val="75000"/>
                  </a:schemeClr>
                </a:solidFill>
                <a:latin typeface="Marion Regular"/>
                <a:cs typeface="Marion Regular"/>
              </a:endParaRPr>
            </a:p>
          </p:txBody>
        </p:sp>
        <p:grpSp>
          <p:nvGrpSpPr>
            <p:cNvPr id="18" name="Group 17"/>
            <p:cNvGrpSpPr/>
            <p:nvPr/>
          </p:nvGrpSpPr>
          <p:grpSpPr>
            <a:xfrm>
              <a:off x="5562600" y="2362199"/>
              <a:ext cx="1905000" cy="1688271"/>
              <a:chOff x="3657600" y="2731328"/>
              <a:chExt cx="1905000" cy="1688271"/>
            </a:xfrm>
          </p:grpSpPr>
          <p:sp>
            <p:nvSpPr>
              <p:cNvPr id="3" name="Rectangle 2"/>
              <p:cNvSpPr/>
              <p:nvPr/>
            </p:nvSpPr>
            <p:spPr bwMode="auto">
              <a:xfrm>
                <a:off x="3733800" y="2731328"/>
                <a:ext cx="1828800" cy="1688271"/>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u="none" strike="noStrike" cap="none" normalizeH="0" baseline="0">
                  <a:ln>
                    <a:noFill/>
                  </a:ln>
                  <a:solidFill>
                    <a:schemeClr val="tx1"/>
                  </a:solidFill>
                  <a:effectLst/>
                  <a:latin typeface="Marion Regular"/>
                  <a:cs typeface="Marion Regular"/>
                </a:endParaRPr>
              </a:p>
            </p:txBody>
          </p:sp>
          <p:sp>
            <p:nvSpPr>
              <p:cNvPr id="14" name="TextBox 13"/>
              <p:cNvSpPr txBox="1">
                <a:spLocks noChangeArrowheads="1"/>
              </p:cNvSpPr>
              <p:nvPr/>
            </p:nvSpPr>
            <p:spPr bwMode="auto">
              <a:xfrm>
                <a:off x="3657600" y="3412664"/>
                <a:ext cx="1905000" cy="5232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algn="ctr">
                  <a:tabLst>
                    <a:tab pos="4229100" algn="l"/>
                  </a:tabLst>
                </a:pPr>
                <a:r>
                  <a:rPr lang="en-US" sz="2800" kern="1200" cap="small" dirty="0" smtClean="0">
                    <a:solidFill>
                      <a:schemeClr val="bg1"/>
                    </a:solidFill>
                    <a:latin typeface="Marion Regular"/>
                    <a:cs typeface="Marion Regular"/>
                  </a:rPr>
                  <a:t>Low Yield</a:t>
                </a:r>
                <a:endParaRPr lang="en-US" sz="2800" kern="1200" cap="small" dirty="0">
                  <a:solidFill>
                    <a:schemeClr val="bg1"/>
                  </a:solidFill>
                  <a:latin typeface="Marion Regular"/>
                  <a:cs typeface="Marion Regular"/>
                </a:endParaRPr>
              </a:p>
            </p:txBody>
          </p:sp>
        </p:grpSp>
      </p:grpSp>
      <p:grpSp>
        <p:nvGrpSpPr>
          <p:cNvPr id="22" name="Group 21"/>
          <p:cNvGrpSpPr/>
          <p:nvPr/>
        </p:nvGrpSpPr>
        <p:grpSpPr>
          <a:xfrm>
            <a:off x="1016000" y="4812472"/>
            <a:ext cx="7698031" cy="1471172"/>
            <a:chOff x="762000" y="4812471"/>
            <a:chExt cx="7351301" cy="1471172"/>
          </a:xfrm>
        </p:grpSpPr>
        <p:sp>
          <p:nvSpPr>
            <p:cNvPr id="10" name="TextBox 9"/>
            <p:cNvSpPr txBox="1">
              <a:spLocks noChangeArrowheads="1"/>
            </p:cNvSpPr>
            <p:nvPr/>
          </p:nvSpPr>
          <p:spPr bwMode="auto">
            <a:xfrm>
              <a:off x="5486400" y="4812471"/>
              <a:ext cx="2626901" cy="147117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algn="ctr">
                <a:tabLst>
                  <a:tab pos="4229100" algn="l"/>
                </a:tabLst>
              </a:pPr>
              <a:r>
                <a:rPr lang="en-US" sz="3200" b="1" cap="small" dirty="0" smtClean="0">
                  <a:solidFill>
                    <a:srgbClr val="2E75B6"/>
                  </a:solidFill>
                  <a:latin typeface="Marion Regular"/>
                  <a:cs typeface="Marion Regular"/>
                </a:rPr>
                <a:t>Depends on outcome </a:t>
              </a:r>
              <a:r>
                <a:rPr lang="en-US" sz="3200" cap="small" dirty="0" smtClean="0">
                  <a:solidFill>
                    <a:srgbClr val="2E75B6"/>
                  </a:solidFill>
                  <a:latin typeface="Marion Regular"/>
                  <a:cs typeface="Marion Regular"/>
                </a:rPr>
                <a:t>of investigation</a:t>
              </a:r>
            </a:p>
          </p:txBody>
        </p:sp>
        <p:sp>
          <p:nvSpPr>
            <p:cNvPr id="19" name="TextBox 18"/>
            <p:cNvSpPr txBox="1">
              <a:spLocks noChangeArrowheads="1"/>
            </p:cNvSpPr>
            <p:nvPr/>
          </p:nvSpPr>
          <p:spPr bwMode="auto">
            <a:xfrm>
              <a:off x="762000" y="4953000"/>
              <a:ext cx="4267200" cy="5847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a:tabLst>
                  <a:tab pos="4229100" algn="l"/>
                </a:tabLst>
              </a:pPr>
              <a:r>
                <a:rPr lang="en-US" sz="3200" kern="1200" cap="small" dirty="0" smtClean="0">
                  <a:solidFill>
                    <a:srgbClr val="2E75B6"/>
                  </a:solidFill>
                  <a:latin typeface="Marion Regular"/>
                  <a:cs typeface="Marion Regular"/>
                </a:rPr>
                <a:t>Screened-In Reports:</a:t>
              </a:r>
              <a:endParaRPr lang="en-US" sz="3600" kern="1200" cap="small" dirty="0">
                <a:solidFill>
                  <a:srgbClr val="2E75B6"/>
                </a:solidFill>
                <a:latin typeface="Marion Regular"/>
                <a:cs typeface="Marion Regular"/>
              </a:endParaRPr>
            </a:p>
          </p:txBody>
        </p:sp>
      </p:grpSp>
      <p:sp>
        <p:nvSpPr>
          <p:cNvPr id="20" name="TextBox 19"/>
          <p:cNvSpPr txBox="1">
            <a:spLocks noChangeArrowheads="1"/>
          </p:cNvSpPr>
          <p:nvPr/>
        </p:nvSpPr>
        <p:spPr bwMode="auto">
          <a:xfrm>
            <a:off x="2150533" y="304800"/>
            <a:ext cx="6993467" cy="12618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algn="ctr">
              <a:tabLst>
                <a:tab pos="4229100" algn="l"/>
              </a:tabLst>
            </a:pPr>
            <a:r>
              <a:rPr lang="en-US" sz="4400" b="1" spc="200" dirty="0">
                <a:solidFill>
                  <a:srgbClr val="800000"/>
                </a:solidFill>
                <a:latin typeface="Marion Regular"/>
                <a:ea typeface="+mj-ea"/>
                <a:cs typeface="Marion Regular"/>
              </a:rPr>
              <a:t>“Quality” of Reports</a:t>
            </a:r>
          </a:p>
          <a:p>
            <a:pPr algn="ctr">
              <a:tabLst>
                <a:tab pos="4229100" algn="l"/>
              </a:tabLst>
            </a:pPr>
            <a:r>
              <a:rPr lang="en-US" sz="3200" b="1" spc="200" dirty="0">
                <a:solidFill>
                  <a:srgbClr val="800000"/>
                </a:solidFill>
                <a:latin typeface="Marion Regular"/>
                <a:ea typeface="+mj-ea"/>
                <a:cs typeface="Marion Regular"/>
              </a:rPr>
              <a:t>(of suspected abuse)</a:t>
            </a:r>
          </a:p>
        </p:txBody>
      </p:sp>
      <p:pic>
        <p:nvPicPr>
          <p:cNvPr id="5" name="Picture 4"/>
          <p:cNvPicPr>
            <a:picLocks noChangeAspect="1"/>
          </p:cNvPicPr>
          <p:nvPr/>
        </p:nvPicPr>
        <p:blipFill>
          <a:blip r:embed="rId2"/>
          <a:stretch>
            <a:fillRect/>
          </a:stretch>
        </p:blipFill>
        <p:spPr>
          <a:xfrm>
            <a:off x="9247232" y="2704399"/>
            <a:ext cx="2382168" cy="2382168"/>
          </a:xfrm>
          <a:prstGeom prst="rect">
            <a:avLst/>
          </a:prstGeom>
        </p:spPr>
      </p:pic>
    </p:spTree>
    <p:extLst>
      <p:ext uri="{BB962C8B-B14F-4D97-AF65-F5344CB8AC3E}">
        <p14:creationId xmlns:p14="http://schemas.microsoft.com/office/powerpoint/2010/main" val="2000700090"/>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xmlns:p14="http://schemas.microsoft.com/office/powerpoint/2010/mai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700" fill="hold"/>
                                        <p:tgtEl>
                                          <p:spTgt spid="5"/>
                                        </p:tgtEl>
                                        <p:attrNameLst>
                                          <p:attrName>ppt_w</p:attrName>
                                        </p:attrNameLst>
                                      </p:cBhvr>
                                      <p:tavLst>
                                        <p:tav tm="0">
                                          <p:val>
                                            <p:fltVal val="0"/>
                                          </p:val>
                                        </p:tav>
                                        <p:tav tm="100000">
                                          <p:val>
                                            <p:strVal val="#ppt_w"/>
                                          </p:val>
                                        </p:tav>
                                      </p:tavLst>
                                    </p:anim>
                                    <p:anim calcmode="lin" valueType="num">
                                      <p:cBhvr>
                                        <p:cTn id="8" dur="700" fill="hold"/>
                                        <p:tgtEl>
                                          <p:spTgt spid="5"/>
                                        </p:tgtEl>
                                        <p:attrNameLst>
                                          <p:attrName>ppt_h</p:attrName>
                                        </p:attrNameLst>
                                      </p:cBhvr>
                                      <p:tavLst>
                                        <p:tav tm="0">
                                          <p:val>
                                            <p:fltVal val="0"/>
                                          </p:val>
                                        </p:tav>
                                        <p:tav tm="100000">
                                          <p:val>
                                            <p:strVal val="#ppt_h"/>
                                          </p:val>
                                        </p:tav>
                                      </p:tavLst>
                                    </p:anim>
                                    <p:animEffect transition="in" filter="fade">
                                      <p:cBhvr>
                                        <p:cTn id="9" dur="7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21"/>
                                        </p:tgtEl>
                                        <p:attrNameLst>
                                          <p:attrName>style.visibility</p:attrName>
                                        </p:attrNameLst>
                                      </p:cBhvr>
                                      <p:to>
                                        <p:strVal val="visible"/>
                                      </p:to>
                                    </p:set>
                                    <p:anim calcmode="lin" valueType="num">
                                      <p:cBhvr>
                                        <p:cTn id="14" dur="750" fill="hold"/>
                                        <p:tgtEl>
                                          <p:spTgt spid="21"/>
                                        </p:tgtEl>
                                        <p:attrNameLst>
                                          <p:attrName>ppt_w</p:attrName>
                                        </p:attrNameLst>
                                      </p:cBhvr>
                                      <p:tavLst>
                                        <p:tav tm="0">
                                          <p:val>
                                            <p:fltVal val="0"/>
                                          </p:val>
                                        </p:tav>
                                        <p:tav tm="100000">
                                          <p:val>
                                            <p:strVal val="#ppt_w"/>
                                          </p:val>
                                        </p:tav>
                                      </p:tavLst>
                                    </p:anim>
                                    <p:anim calcmode="lin" valueType="num">
                                      <p:cBhvr>
                                        <p:cTn id="15" dur="750" fill="hold"/>
                                        <p:tgtEl>
                                          <p:spTgt spid="21"/>
                                        </p:tgtEl>
                                        <p:attrNameLst>
                                          <p:attrName>ppt_h</p:attrName>
                                        </p:attrNameLst>
                                      </p:cBhvr>
                                      <p:tavLst>
                                        <p:tav tm="0">
                                          <p:val>
                                            <p:fltVal val="0"/>
                                          </p:val>
                                        </p:tav>
                                        <p:tav tm="100000">
                                          <p:val>
                                            <p:strVal val="#ppt_h"/>
                                          </p:val>
                                        </p:tav>
                                      </p:tavLst>
                                    </p:anim>
                                    <p:animEffect transition="in" filter="fade">
                                      <p:cBhvr>
                                        <p:cTn id="16" dur="750"/>
                                        <p:tgtEl>
                                          <p:spTgt spid="21"/>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22"/>
                                        </p:tgtEl>
                                        <p:attrNameLst>
                                          <p:attrName>style.visibility</p:attrName>
                                        </p:attrNameLst>
                                      </p:cBhvr>
                                      <p:to>
                                        <p:strVal val="visible"/>
                                      </p:to>
                                    </p:set>
                                    <p:anim calcmode="lin" valueType="num">
                                      <p:cBhvr>
                                        <p:cTn id="21" dur="500" fill="hold"/>
                                        <p:tgtEl>
                                          <p:spTgt spid="22"/>
                                        </p:tgtEl>
                                        <p:attrNameLst>
                                          <p:attrName>ppt_w</p:attrName>
                                        </p:attrNameLst>
                                      </p:cBhvr>
                                      <p:tavLst>
                                        <p:tav tm="0">
                                          <p:val>
                                            <p:fltVal val="0"/>
                                          </p:val>
                                        </p:tav>
                                        <p:tav tm="100000">
                                          <p:val>
                                            <p:strVal val="#ppt_w"/>
                                          </p:val>
                                        </p:tav>
                                      </p:tavLst>
                                    </p:anim>
                                    <p:anim calcmode="lin" valueType="num">
                                      <p:cBhvr>
                                        <p:cTn id="22" dur="500" fill="hold"/>
                                        <p:tgtEl>
                                          <p:spTgt spid="22"/>
                                        </p:tgtEl>
                                        <p:attrNameLst>
                                          <p:attrName>ppt_h</p:attrName>
                                        </p:attrNameLst>
                                      </p:cBhvr>
                                      <p:tavLst>
                                        <p:tav tm="0">
                                          <p:val>
                                            <p:fltVal val="0"/>
                                          </p:val>
                                        </p:tav>
                                        <p:tav tm="100000">
                                          <p:val>
                                            <p:strVal val="#ppt_h"/>
                                          </p:val>
                                        </p:tav>
                                      </p:tavLst>
                                    </p:anim>
                                    <p:animEffect transition="in" filter="fade">
                                      <p:cBhvr>
                                        <p:cTn id="23"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8F4612C5-5AF5-354B-9EB4-2988C6FC4C28}" type="slidenum">
              <a:rPr lang="en-US" smtClean="0">
                <a:latin typeface="Marion Regular"/>
                <a:cs typeface="Marion Regular"/>
              </a:rPr>
              <a:pPr/>
              <a:t>42</a:t>
            </a:fld>
            <a:endParaRPr lang="en-US">
              <a:latin typeface="Marion Regular"/>
              <a:cs typeface="Marion Regular"/>
            </a:endParaRPr>
          </a:p>
        </p:txBody>
      </p:sp>
      <p:sp>
        <p:nvSpPr>
          <p:cNvPr id="3" name="Rectangle 2"/>
          <p:cNvSpPr/>
          <p:nvPr/>
        </p:nvSpPr>
        <p:spPr bwMode="auto">
          <a:xfrm>
            <a:off x="4868647" y="2716240"/>
            <a:ext cx="2438400" cy="18288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Marion Regular"/>
              <a:cs typeface="Marion Regular"/>
            </a:endParaRPr>
          </a:p>
        </p:txBody>
      </p:sp>
      <p:sp>
        <p:nvSpPr>
          <p:cNvPr id="5" name="Rectangle 4"/>
          <p:cNvSpPr/>
          <p:nvPr/>
        </p:nvSpPr>
        <p:spPr bwMode="auto">
          <a:xfrm>
            <a:off x="7307047" y="2716240"/>
            <a:ext cx="2438400" cy="1828800"/>
          </a:xfrm>
          <a:prstGeom prst="rect">
            <a:avLst/>
          </a:prstGeom>
          <a:solidFill>
            <a:srgbClr val="FFBB03"/>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Marion Regular"/>
              <a:cs typeface="Marion Regular"/>
            </a:endParaRPr>
          </a:p>
        </p:txBody>
      </p:sp>
      <p:sp>
        <p:nvSpPr>
          <p:cNvPr id="6" name="Rectangle 5"/>
          <p:cNvSpPr/>
          <p:nvPr/>
        </p:nvSpPr>
        <p:spPr bwMode="auto">
          <a:xfrm>
            <a:off x="4868647" y="4545040"/>
            <a:ext cx="2438400" cy="1828800"/>
          </a:xfrm>
          <a:prstGeom prst="rect">
            <a:avLst/>
          </a:prstGeom>
          <a:solidFill>
            <a:srgbClr val="FFBB03"/>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Marion Regular"/>
              <a:cs typeface="Marion Regular"/>
            </a:endParaRPr>
          </a:p>
        </p:txBody>
      </p:sp>
      <p:sp>
        <p:nvSpPr>
          <p:cNvPr id="7" name="Rectangle 6"/>
          <p:cNvSpPr/>
          <p:nvPr/>
        </p:nvSpPr>
        <p:spPr bwMode="auto">
          <a:xfrm>
            <a:off x="7307047" y="4545040"/>
            <a:ext cx="2438400" cy="1828800"/>
          </a:xfrm>
          <a:prstGeom prst="rect">
            <a:avLst/>
          </a:prstGeom>
          <a:solidFill>
            <a:srgbClr val="FFBB03"/>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Marion Regular"/>
              <a:cs typeface="Marion Regular"/>
            </a:endParaRPr>
          </a:p>
        </p:txBody>
      </p:sp>
      <p:sp>
        <p:nvSpPr>
          <p:cNvPr id="11" name="TextBox 10"/>
          <p:cNvSpPr txBox="1">
            <a:spLocks noChangeArrowheads="1"/>
          </p:cNvSpPr>
          <p:nvPr/>
        </p:nvSpPr>
        <p:spPr bwMode="auto">
          <a:xfrm>
            <a:off x="3251200" y="1396424"/>
            <a:ext cx="8026400" cy="5847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algn="ctr">
              <a:tabLst>
                <a:tab pos="4229100" algn="l"/>
              </a:tabLst>
            </a:pPr>
            <a:r>
              <a:rPr lang="en-US" sz="3200" u="sng" kern="1200" cap="small" dirty="0" smtClean="0">
                <a:solidFill>
                  <a:srgbClr val="2E75B6"/>
                </a:solidFill>
                <a:latin typeface="Marion Regular"/>
                <a:cs typeface="Marion Regular"/>
              </a:rPr>
              <a:t>Social Services Recommended</a:t>
            </a:r>
            <a:endParaRPr lang="en-US" sz="3200" u="sng" kern="1200" cap="small" dirty="0">
              <a:solidFill>
                <a:srgbClr val="2E75B6"/>
              </a:solidFill>
              <a:latin typeface="Marion Regular"/>
              <a:cs typeface="Marion Regular"/>
            </a:endParaRPr>
          </a:p>
        </p:txBody>
      </p:sp>
      <p:sp>
        <p:nvSpPr>
          <p:cNvPr id="12" name="TextBox 11"/>
          <p:cNvSpPr txBox="1">
            <a:spLocks noChangeArrowheads="1"/>
          </p:cNvSpPr>
          <p:nvPr/>
        </p:nvSpPr>
        <p:spPr bwMode="auto">
          <a:xfrm>
            <a:off x="5588000" y="1994744"/>
            <a:ext cx="1219200" cy="5847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a:tabLst>
                <a:tab pos="4229100" algn="l"/>
              </a:tabLst>
            </a:pPr>
            <a:r>
              <a:rPr lang="en-US" sz="3200" kern="1200" cap="small" dirty="0" smtClean="0">
                <a:latin typeface="Marion Regular"/>
                <a:cs typeface="Marion Regular"/>
              </a:rPr>
              <a:t>No</a:t>
            </a:r>
            <a:endParaRPr lang="en-US" sz="3200" kern="1200" cap="small" dirty="0">
              <a:latin typeface="Marion Regular"/>
              <a:cs typeface="Marion Regular"/>
            </a:endParaRPr>
          </a:p>
        </p:txBody>
      </p:sp>
      <p:sp>
        <p:nvSpPr>
          <p:cNvPr id="13" name="TextBox 12"/>
          <p:cNvSpPr txBox="1">
            <a:spLocks noChangeArrowheads="1"/>
          </p:cNvSpPr>
          <p:nvPr/>
        </p:nvSpPr>
        <p:spPr bwMode="auto">
          <a:xfrm>
            <a:off x="7924800" y="1994744"/>
            <a:ext cx="1219200" cy="5847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a:tabLst>
                <a:tab pos="4229100" algn="l"/>
              </a:tabLst>
            </a:pPr>
            <a:r>
              <a:rPr lang="en-US" sz="3200" kern="1200" cap="small" dirty="0" smtClean="0">
                <a:latin typeface="Marion Regular"/>
                <a:cs typeface="Marion Regular"/>
              </a:rPr>
              <a:t>Yes</a:t>
            </a:r>
            <a:endParaRPr lang="en-US" sz="3200" kern="1200" cap="small" dirty="0">
              <a:latin typeface="Marion Regular"/>
              <a:cs typeface="Marion Regular"/>
            </a:endParaRPr>
          </a:p>
        </p:txBody>
      </p:sp>
      <p:sp>
        <p:nvSpPr>
          <p:cNvPr id="14" name="TextBox 13"/>
          <p:cNvSpPr txBox="1">
            <a:spLocks noChangeArrowheads="1"/>
          </p:cNvSpPr>
          <p:nvPr/>
        </p:nvSpPr>
        <p:spPr bwMode="auto">
          <a:xfrm>
            <a:off x="5071847" y="3173441"/>
            <a:ext cx="1930400" cy="95410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algn="ctr">
              <a:tabLst>
                <a:tab pos="4229100" algn="l"/>
              </a:tabLst>
            </a:pPr>
            <a:r>
              <a:rPr lang="en-US" sz="2800" b="1" kern="1200" cap="small" dirty="0" smtClean="0">
                <a:solidFill>
                  <a:schemeClr val="bg1"/>
                </a:solidFill>
                <a:latin typeface="Marion Regular"/>
                <a:cs typeface="Marion Regular"/>
              </a:rPr>
              <a:t>Low Yield</a:t>
            </a:r>
            <a:endParaRPr lang="en-US" sz="2800" b="1" kern="1200" cap="small" dirty="0">
              <a:solidFill>
                <a:schemeClr val="bg1"/>
              </a:solidFill>
              <a:latin typeface="Marion Regular"/>
              <a:cs typeface="Marion Regular"/>
            </a:endParaRPr>
          </a:p>
        </p:txBody>
      </p:sp>
      <p:sp>
        <p:nvSpPr>
          <p:cNvPr id="15" name="TextBox 14"/>
          <p:cNvSpPr txBox="1">
            <a:spLocks noChangeArrowheads="1"/>
          </p:cNvSpPr>
          <p:nvPr/>
        </p:nvSpPr>
        <p:spPr bwMode="auto">
          <a:xfrm>
            <a:off x="5071847" y="4926041"/>
            <a:ext cx="1930400" cy="95410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algn="ctr">
              <a:tabLst>
                <a:tab pos="4229100" algn="l"/>
              </a:tabLst>
            </a:pPr>
            <a:r>
              <a:rPr lang="en-US" sz="2800" b="1" kern="1200" cap="small" dirty="0" smtClean="0">
                <a:solidFill>
                  <a:srgbClr val="800000"/>
                </a:solidFill>
                <a:latin typeface="Marion Regular"/>
                <a:cs typeface="Marion Regular"/>
              </a:rPr>
              <a:t>Medium Yield</a:t>
            </a:r>
            <a:endParaRPr lang="en-US" sz="2800" b="1" kern="1200" cap="small" dirty="0">
              <a:solidFill>
                <a:srgbClr val="800000"/>
              </a:solidFill>
              <a:latin typeface="Marion Regular"/>
              <a:cs typeface="Marion Regular"/>
            </a:endParaRPr>
          </a:p>
        </p:txBody>
      </p:sp>
      <p:sp>
        <p:nvSpPr>
          <p:cNvPr id="16" name="TextBox 15"/>
          <p:cNvSpPr txBox="1">
            <a:spLocks noChangeArrowheads="1"/>
          </p:cNvSpPr>
          <p:nvPr/>
        </p:nvSpPr>
        <p:spPr bwMode="auto">
          <a:xfrm>
            <a:off x="7510247" y="4926041"/>
            <a:ext cx="1930400" cy="10156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algn="ctr">
              <a:tabLst>
                <a:tab pos="4229100" algn="l"/>
              </a:tabLst>
            </a:pPr>
            <a:r>
              <a:rPr lang="en-US" sz="3200" b="1" kern="1200" cap="small" dirty="0" smtClean="0">
                <a:solidFill>
                  <a:srgbClr val="800000"/>
                </a:solidFill>
                <a:latin typeface="Marion Regular"/>
                <a:cs typeface="Marion Regular"/>
              </a:rPr>
              <a:t>High </a:t>
            </a:r>
            <a:r>
              <a:rPr lang="en-US" sz="2800" b="1" kern="1200" cap="small" dirty="0" smtClean="0">
                <a:solidFill>
                  <a:srgbClr val="800000"/>
                </a:solidFill>
                <a:latin typeface="Marion Regular"/>
                <a:cs typeface="Marion Regular"/>
              </a:rPr>
              <a:t>Yield</a:t>
            </a:r>
            <a:endParaRPr lang="en-US" sz="2800" b="1" kern="1200" cap="small" dirty="0">
              <a:solidFill>
                <a:srgbClr val="800000"/>
              </a:solidFill>
              <a:latin typeface="Marion Regular"/>
              <a:cs typeface="Marion Regular"/>
            </a:endParaRPr>
          </a:p>
        </p:txBody>
      </p:sp>
      <p:sp>
        <p:nvSpPr>
          <p:cNvPr id="17" name="TextBox 16"/>
          <p:cNvSpPr txBox="1">
            <a:spLocks noChangeArrowheads="1"/>
          </p:cNvSpPr>
          <p:nvPr/>
        </p:nvSpPr>
        <p:spPr bwMode="auto">
          <a:xfrm>
            <a:off x="7408647" y="3173441"/>
            <a:ext cx="2133600" cy="95410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algn="ctr">
              <a:tabLst>
                <a:tab pos="4229100" algn="l"/>
              </a:tabLst>
            </a:pPr>
            <a:r>
              <a:rPr lang="en-US" sz="2800" b="1" kern="1200" cap="small" dirty="0" smtClean="0">
                <a:solidFill>
                  <a:srgbClr val="800000"/>
                </a:solidFill>
                <a:latin typeface="Marion Regular"/>
                <a:cs typeface="Marion Regular"/>
              </a:rPr>
              <a:t>Medium Yield</a:t>
            </a:r>
            <a:endParaRPr lang="en-US" sz="2800" b="1" kern="1200" cap="small" dirty="0">
              <a:solidFill>
                <a:srgbClr val="800000"/>
              </a:solidFill>
              <a:latin typeface="Marion Regular"/>
              <a:cs typeface="Marion Regular"/>
            </a:endParaRPr>
          </a:p>
        </p:txBody>
      </p:sp>
      <p:sp>
        <p:nvSpPr>
          <p:cNvPr id="19" name="TextBox 18"/>
          <p:cNvSpPr txBox="1">
            <a:spLocks noChangeArrowheads="1"/>
          </p:cNvSpPr>
          <p:nvPr/>
        </p:nvSpPr>
        <p:spPr bwMode="auto">
          <a:xfrm>
            <a:off x="406400" y="304801"/>
            <a:ext cx="10668000" cy="7694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algn="ctr">
              <a:tabLst>
                <a:tab pos="4229100" algn="l"/>
              </a:tabLst>
            </a:pPr>
            <a:r>
              <a:rPr lang="en-US" sz="4400" b="1" spc="200" dirty="0" smtClean="0">
                <a:solidFill>
                  <a:srgbClr val="800000"/>
                </a:solidFill>
                <a:latin typeface="Marion Regular"/>
                <a:ea typeface="+mj-ea"/>
                <a:cs typeface="Marion Regular"/>
              </a:rPr>
              <a:t>“Quality</a:t>
            </a:r>
            <a:r>
              <a:rPr lang="en-US" sz="4400" b="1" spc="200" dirty="0">
                <a:solidFill>
                  <a:srgbClr val="800000"/>
                </a:solidFill>
                <a:latin typeface="Marion Regular"/>
                <a:ea typeface="+mj-ea"/>
                <a:cs typeface="Marion Regular"/>
              </a:rPr>
              <a:t>” of (investigated) Reports</a:t>
            </a:r>
          </a:p>
        </p:txBody>
      </p:sp>
      <p:sp>
        <p:nvSpPr>
          <p:cNvPr id="18" name="TextBox 17"/>
          <p:cNvSpPr txBox="1">
            <a:spLocks noChangeArrowheads="1"/>
          </p:cNvSpPr>
          <p:nvPr/>
        </p:nvSpPr>
        <p:spPr bwMode="auto">
          <a:xfrm>
            <a:off x="1352202" y="3865292"/>
            <a:ext cx="2584837" cy="11541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algn="ctr">
              <a:spcAft>
                <a:spcPts val="600"/>
              </a:spcAft>
              <a:tabLst>
                <a:tab pos="4229100" algn="l"/>
              </a:tabLst>
            </a:pPr>
            <a:r>
              <a:rPr lang="en-US" sz="3200" u="sng" kern="1200" cap="small" dirty="0" smtClean="0">
                <a:solidFill>
                  <a:schemeClr val="accent1">
                    <a:lumMod val="75000"/>
                  </a:schemeClr>
                </a:solidFill>
                <a:latin typeface="Marion Regular"/>
                <a:cs typeface="Marion Regular"/>
              </a:rPr>
              <a:t>Abuse</a:t>
            </a:r>
          </a:p>
          <a:p>
            <a:pPr algn="ctr">
              <a:spcAft>
                <a:spcPts val="4200"/>
              </a:spcAft>
              <a:tabLst>
                <a:tab pos="4229100" algn="l"/>
              </a:tabLst>
            </a:pPr>
            <a:r>
              <a:rPr lang="en-US" sz="3200" u="sng" kern="1200" cap="small" dirty="0" smtClean="0">
                <a:solidFill>
                  <a:schemeClr val="accent1">
                    <a:lumMod val="75000"/>
                  </a:schemeClr>
                </a:solidFill>
                <a:latin typeface="Marion Regular"/>
                <a:cs typeface="Marion Regular"/>
              </a:rPr>
              <a:t>Confirmed</a:t>
            </a:r>
            <a:endParaRPr lang="en-US" sz="3200" u="sng" kern="1200" cap="small" dirty="0">
              <a:solidFill>
                <a:schemeClr val="accent1">
                  <a:lumMod val="75000"/>
                </a:schemeClr>
              </a:solidFill>
              <a:latin typeface="Marion Regular"/>
              <a:cs typeface="Marion Regular"/>
            </a:endParaRPr>
          </a:p>
        </p:txBody>
      </p:sp>
      <p:sp>
        <p:nvSpPr>
          <p:cNvPr id="20" name="TextBox 19"/>
          <p:cNvSpPr txBox="1">
            <a:spLocks noChangeArrowheads="1"/>
          </p:cNvSpPr>
          <p:nvPr/>
        </p:nvSpPr>
        <p:spPr bwMode="auto">
          <a:xfrm>
            <a:off x="3701640" y="3417144"/>
            <a:ext cx="1219200" cy="5847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a:tabLst>
                <a:tab pos="4229100" algn="l"/>
              </a:tabLst>
            </a:pPr>
            <a:r>
              <a:rPr lang="en-US" sz="3200" kern="1200" cap="small" dirty="0" smtClean="0">
                <a:latin typeface="Marion Regular"/>
                <a:cs typeface="Marion Regular"/>
              </a:rPr>
              <a:t>No</a:t>
            </a:r>
            <a:endParaRPr lang="en-US" sz="3200" kern="1200" cap="small" dirty="0">
              <a:latin typeface="Marion Regular"/>
              <a:cs typeface="Marion Regular"/>
            </a:endParaRPr>
          </a:p>
        </p:txBody>
      </p:sp>
      <p:sp>
        <p:nvSpPr>
          <p:cNvPr id="21" name="TextBox 20"/>
          <p:cNvSpPr txBox="1">
            <a:spLocks noChangeArrowheads="1"/>
          </p:cNvSpPr>
          <p:nvPr/>
        </p:nvSpPr>
        <p:spPr bwMode="auto">
          <a:xfrm>
            <a:off x="3603030" y="5105497"/>
            <a:ext cx="992094" cy="5847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a:tabLst>
                <a:tab pos="4229100" algn="l"/>
              </a:tabLst>
            </a:pPr>
            <a:r>
              <a:rPr lang="en-US" sz="3200" kern="1200" cap="small" dirty="0" smtClean="0">
                <a:latin typeface="Marion Regular"/>
                <a:cs typeface="Marion Regular"/>
              </a:rPr>
              <a:t>Yes</a:t>
            </a:r>
            <a:endParaRPr lang="en-US" sz="3200" kern="1200" cap="small" dirty="0">
              <a:latin typeface="Marion Regular"/>
              <a:cs typeface="Marion Regular"/>
            </a:endParaRPr>
          </a:p>
        </p:txBody>
      </p:sp>
    </p:spTree>
    <p:extLst>
      <p:ext uri="{BB962C8B-B14F-4D97-AF65-F5344CB8AC3E}">
        <p14:creationId xmlns:p14="http://schemas.microsoft.com/office/powerpoint/2010/main" val="3442872160"/>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xmlns:p14="http://schemas.microsoft.com/office/powerpoint/2010/mai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grpId="0" nodeType="clickEffect">
                                  <p:stCondLst>
                                    <p:cond delay="0"/>
                                  </p:stCondLst>
                                  <p:childTnLst>
                                    <p:set>
                                      <p:cBhvr>
                                        <p:cTn id="13" dur="1" fill="hold">
                                          <p:stCondLst>
                                            <p:cond delay="0"/>
                                          </p:stCondLst>
                                        </p:cTn>
                                        <p:tgtEl>
                                          <p:spTgt spid="20"/>
                                        </p:tgtEl>
                                        <p:attrNameLst>
                                          <p:attrName>style.visibility</p:attrName>
                                        </p:attrNameLst>
                                      </p:cBhvr>
                                      <p:to>
                                        <p:strVal val="visible"/>
                                      </p:to>
                                    </p:set>
                                    <p:animEffect transition="in" filter="wipe(left)">
                                      <p:cBhvr>
                                        <p:cTn id="14" dur="500"/>
                                        <p:tgtEl>
                                          <p:spTgt spid="20"/>
                                        </p:tgtEl>
                                      </p:cBhvr>
                                    </p:animEffect>
                                  </p:childTnLst>
                                </p:cTn>
                              </p:par>
                              <p:par>
                                <p:cTn id="15" presetID="22" presetClass="entr" presetSubtype="8" fill="hold" grpId="0" nodeType="with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wipe(left)">
                                      <p:cBhvr>
                                        <p:cTn id="17" dur="500"/>
                                        <p:tgtEl>
                                          <p:spTgt spid="21"/>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16"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p:cTn id="22" dur="500" fill="hold"/>
                                        <p:tgtEl>
                                          <p:spTgt spid="11"/>
                                        </p:tgtEl>
                                        <p:attrNameLst>
                                          <p:attrName>ppt_w</p:attrName>
                                        </p:attrNameLst>
                                      </p:cBhvr>
                                      <p:tavLst>
                                        <p:tav tm="0">
                                          <p:val>
                                            <p:fltVal val="0"/>
                                          </p:val>
                                        </p:tav>
                                        <p:tav tm="100000">
                                          <p:val>
                                            <p:strVal val="#ppt_w"/>
                                          </p:val>
                                        </p:tav>
                                      </p:tavLst>
                                    </p:anim>
                                    <p:anim calcmode="lin" valueType="num">
                                      <p:cBhvr>
                                        <p:cTn id="23" dur="500" fill="hold"/>
                                        <p:tgtEl>
                                          <p:spTgt spid="11"/>
                                        </p:tgtEl>
                                        <p:attrNameLst>
                                          <p:attrName>ppt_h</p:attrName>
                                        </p:attrNameLst>
                                      </p:cBhvr>
                                      <p:tavLst>
                                        <p:tav tm="0">
                                          <p:val>
                                            <p:fltVal val="0"/>
                                          </p:val>
                                        </p:tav>
                                        <p:tav tm="100000">
                                          <p:val>
                                            <p:strVal val="#ppt_h"/>
                                          </p:val>
                                        </p:tav>
                                      </p:tavLst>
                                    </p:anim>
                                    <p:animEffect transition="in" filter="fade">
                                      <p:cBhvr>
                                        <p:cTn id="24" dur="500"/>
                                        <p:tgtEl>
                                          <p:spTgt spid="11"/>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wipe(left)">
                                      <p:cBhvr>
                                        <p:cTn id="29" dur="500"/>
                                        <p:tgtEl>
                                          <p:spTgt spid="12"/>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wipe(left)">
                                      <p:cBhvr>
                                        <p:cTn id="32" dur="500"/>
                                        <p:tgtEl>
                                          <p:spTgt spid="13"/>
                                        </p:tgtEl>
                                      </p:cBhvr>
                                    </p:animEffect>
                                  </p:childTnLst>
                                </p:cTn>
                              </p:par>
                            </p:childTnLst>
                          </p:cTn>
                        </p:par>
                      </p:childTnLst>
                    </p:cTn>
                  </p:par>
                  <p:par>
                    <p:cTn id="33" fill="hold">
                      <p:stCondLst>
                        <p:cond delay="indefinite"/>
                      </p:stCondLst>
                      <p:childTnLst>
                        <p:par>
                          <p:cTn id="34" fill="hold">
                            <p:stCondLst>
                              <p:cond delay="0"/>
                            </p:stCondLst>
                            <p:childTnLst>
                              <p:par>
                                <p:cTn id="35" presetID="53" presetClass="entr" presetSubtype="16" fill="hold" grpId="0" nodeType="click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p:cTn id="37" dur="500" fill="hold"/>
                                        <p:tgtEl>
                                          <p:spTgt spid="14"/>
                                        </p:tgtEl>
                                        <p:attrNameLst>
                                          <p:attrName>ppt_w</p:attrName>
                                        </p:attrNameLst>
                                      </p:cBhvr>
                                      <p:tavLst>
                                        <p:tav tm="0">
                                          <p:val>
                                            <p:fltVal val="0"/>
                                          </p:val>
                                        </p:tav>
                                        <p:tav tm="100000">
                                          <p:val>
                                            <p:strVal val="#ppt_w"/>
                                          </p:val>
                                        </p:tav>
                                      </p:tavLst>
                                    </p:anim>
                                    <p:anim calcmode="lin" valueType="num">
                                      <p:cBhvr>
                                        <p:cTn id="38" dur="500" fill="hold"/>
                                        <p:tgtEl>
                                          <p:spTgt spid="14"/>
                                        </p:tgtEl>
                                        <p:attrNameLst>
                                          <p:attrName>ppt_h</p:attrName>
                                        </p:attrNameLst>
                                      </p:cBhvr>
                                      <p:tavLst>
                                        <p:tav tm="0">
                                          <p:val>
                                            <p:fltVal val="0"/>
                                          </p:val>
                                        </p:tav>
                                        <p:tav tm="100000">
                                          <p:val>
                                            <p:strVal val="#ppt_h"/>
                                          </p:val>
                                        </p:tav>
                                      </p:tavLst>
                                    </p:anim>
                                    <p:animEffect transition="in" filter="fade">
                                      <p:cBhvr>
                                        <p:cTn id="39" dur="500"/>
                                        <p:tgtEl>
                                          <p:spTgt spid="14"/>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3"/>
                                        </p:tgtEl>
                                        <p:attrNameLst>
                                          <p:attrName>style.visibility</p:attrName>
                                        </p:attrNameLst>
                                      </p:cBhvr>
                                      <p:to>
                                        <p:strVal val="visible"/>
                                      </p:to>
                                    </p:set>
                                    <p:anim calcmode="lin" valueType="num">
                                      <p:cBhvr>
                                        <p:cTn id="42" dur="500" fill="hold"/>
                                        <p:tgtEl>
                                          <p:spTgt spid="3"/>
                                        </p:tgtEl>
                                        <p:attrNameLst>
                                          <p:attrName>ppt_w</p:attrName>
                                        </p:attrNameLst>
                                      </p:cBhvr>
                                      <p:tavLst>
                                        <p:tav tm="0">
                                          <p:val>
                                            <p:fltVal val="0"/>
                                          </p:val>
                                        </p:tav>
                                        <p:tav tm="100000">
                                          <p:val>
                                            <p:strVal val="#ppt_w"/>
                                          </p:val>
                                        </p:tav>
                                      </p:tavLst>
                                    </p:anim>
                                    <p:anim calcmode="lin" valueType="num">
                                      <p:cBhvr>
                                        <p:cTn id="43" dur="500" fill="hold"/>
                                        <p:tgtEl>
                                          <p:spTgt spid="3"/>
                                        </p:tgtEl>
                                        <p:attrNameLst>
                                          <p:attrName>ppt_h</p:attrName>
                                        </p:attrNameLst>
                                      </p:cBhvr>
                                      <p:tavLst>
                                        <p:tav tm="0">
                                          <p:val>
                                            <p:fltVal val="0"/>
                                          </p:val>
                                        </p:tav>
                                        <p:tav tm="100000">
                                          <p:val>
                                            <p:strVal val="#ppt_h"/>
                                          </p:val>
                                        </p:tav>
                                      </p:tavLst>
                                    </p:anim>
                                    <p:animEffect transition="in" filter="fade">
                                      <p:cBhvr>
                                        <p:cTn id="44" dur="500"/>
                                        <p:tgtEl>
                                          <p:spTgt spid="3"/>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grpId="0" nodeType="clickEffect">
                                  <p:stCondLst>
                                    <p:cond delay="0"/>
                                  </p:stCondLst>
                                  <p:childTnLst>
                                    <p:set>
                                      <p:cBhvr>
                                        <p:cTn id="48" dur="1" fill="hold">
                                          <p:stCondLst>
                                            <p:cond delay="0"/>
                                          </p:stCondLst>
                                        </p:cTn>
                                        <p:tgtEl>
                                          <p:spTgt spid="17"/>
                                        </p:tgtEl>
                                        <p:attrNameLst>
                                          <p:attrName>style.visibility</p:attrName>
                                        </p:attrNameLst>
                                      </p:cBhvr>
                                      <p:to>
                                        <p:strVal val="visible"/>
                                      </p:to>
                                    </p:set>
                                    <p:anim calcmode="lin" valueType="num">
                                      <p:cBhvr>
                                        <p:cTn id="49" dur="500" fill="hold"/>
                                        <p:tgtEl>
                                          <p:spTgt spid="17"/>
                                        </p:tgtEl>
                                        <p:attrNameLst>
                                          <p:attrName>ppt_w</p:attrName>
                                        </p:attrNameLst>
                                      </p:cBhvr>
                                      <p:tavLst>
                                        <p:tav tm="0">
                                          <p:val>
                                            <p:fltVal val="0"/>
                                          </p:val>
                                        </p:tav>
                                        <p:tav tm="100000">
                                          <p:val>
                                            <p:strVal val="#ppt_w"/>
                                          </p:val>
                                        </p:tav>
                                      </p:tavLst>
                                    </p:anim>
                                    <p:anim calcmode="lin" valueType="num">
                                      <p:cBhvr>
                                        <p:cTn id="50" dur="500" fill="hold"/>
                                        <p:tgtEl>
                                          <p:spTgt spid="17"/>
                                        </p:tgtEl>
                                        <p:attrNameLst>
                                          <p:attrName>ppt_h</p:attrName>
                                        </p:attrNameLst>
                                      </p:cBhvr>
                                      <p:tavLst>
                                        <p:tav tm="0">
                                          <p:val>
                                            <p:fltVal val="0"/>
                                          </p:val>
                                        </p:tav>
                                        <p:tav tm="100000">
                                          <p:val>
                                            <p:strVal val="#ppt_h"/>
                                          </p:val>
                                        </p:tav>
                                      </p:tavLst>
                                    </p:anim>
                                    <p:animEffect transition="in" filter="fade">
                                      <p:cBhvr>
                                        <p:cTn id="51" dur="500"/>
                                        <p:tgtEl>
                                          <p:spTgt spid="17"/>
                                        </p:tgtEl>
                                      </p:cBhvr>
                                    </p:animEffect>
                                  </p:childTnLst>
                                </p:cTn>
                              </p:par>
                              <p:par>
                                <p:cTn id="52" presetID="53" presetClass="entr" presetSubtype="16" fill="hold" grpId="0" nodeType="withEffect">
                                  <p:stCondLst>
                                    <p:cond delay="0"/>
                                  </p:stCondLst>
                                  <p:childTnLst>
                                    <p:set>
                                      <p:cBhvr>
                                        <p:cTn id="53" dur="1" fill="hold">
                                          <p:stCondLst>
                                            <p:cond delay="0"/>
                                          </p:stCondLst>
                                        </p:cTn>
                                        <p:tgtEl>
                                          <p:spTgt spid="5"/>
                                        </p:tgtEl>
                                        <p:attrNameLst>
                                          <p:attrName>style.visibility</p:attrName>
                                        </p:attrNameLst>
                                      </p:cBhvr>
                                      <p:to>
                                        <p:strVal val="visible"/>
                                      </p:to>
                                    </p:set>
                                    <p:anim calcmode="lin" valueType="num">
                                      <p:cBhvr>
                                        <p:cTn id="54" dur="500" fill="hold"/>
                                        <p:tgtEl>
                                          <p:spTgt spid="5"/>
                                        </p:tgtEl>
                                        <p:attrNameLst>
                                          <p:attrName>ppt_w</p:attrName>
                                        </p:attrNameLst>
                                      </p:cBhvr>
                                      <p:tavLst>
                                        <p:tav tm="0">
                                          <p:val>
                                            <p:fltVal val="0"/>
                                          </p:val>
                                        </p:tav>
                                        <p:tav tm="100000">
                                          <p:val>
                                            <p:strVal val="#ppt_w"/>
                                          </p:val>
                                        </p:tav>
                                      </p:tavLst>
                                    </p:anim>
                                    <p:anim calcmode="lin" valueType="num">
                                      <p:cBhvr>
                                        <p:cTn id="55" dur="500" fill="hold"/>
                                        <p:tgtEl>
                                          <p:spTgt spid="5"/>
                                        </p:tgtEl>
                                        <p:attrNameLst>
                                          <p:attrName>ppt_h</p:attrName>
                                        </p:attrNameLst>
                                      </p:cBhvr>
                                      <p:tavLst>
                                        <p:tav tm="0">
                                          <p:val>
                                            <p:fltVal val="0"/>
                                          </p:val>
                                        </p:tav>
                                        <p:tav tm="100000">
                                          <p:val>
                                            <p:strVal val="#ppt_h"/>
                                          </p:val>
                                        </p:tav>
                                      </p:tavLst>
                                    </p:anim>
                                    <p:animEffect transition="in" filter="fade">
                                      <p:cBhvr>
                                        <p:cTn id="56" dur="500"/>
                                        <p:tgtEl>
                                          <p:spTgt spid="5"/>
                                        </p:tgtEl>
                                      </p:cBhvr>
                                    </p:animEffect>
                                  </p:childTnLst>
                                </p:cTn>
                              </p:par>
                            </p:childTnLst>
                          </p:cTn>
                        </p:par>
                      </p:childTnLst>
                    </p:cTn>
                  </p:par>
                  <p:par>
                    <p:cTn id="57" fill="hold">
                      <p:stCondLst>
                        <p:cond delay="indefinite"/>
                      </p:stCondLst>
                      <p:childTnLst>
                        <p:par>
                          <p:cTn id="58" fill="hold">
                            <p:stCondLst>
                              <p:cond delay="0"/>
                            </p:stCondLst>
                            <p:childTnLst>
                              <p:par>
                                <p:cTn id="59" presetID="53" presetClass="entr" presetSubtype="16" fill="hold" grpId="0" nodeType="clickEffect">
                                  <p:stCondLst>
                                    <p:cond delay="0"/>
                                  </p:stCondLst>
                                  <p:childTnLst>
                                    <p:set>
                                      <p:cBhvr>
                                        <p:cTn id="60" dur="1" fill="hold">
                                          <p:stCondLst>
                                            <p:cond delay="0"/>
                                          </p:stCondLst>
                                        </p:cTn>
                                        <p:tgtEl>
                                          <p:spTgt spid="15"/>
                                        </p:tgtEl>
                                        <p:attrNameLst>
                                          <p:attrName>style.visibility</p:attrName>
                                        </p:attrNameLst>
                                      </p:cBhvr>
                                      <p:to>
                                        <p:strVal val="visible"/>
                                      </p:to>
                                    </p:set>
                                    <p:anim calcmode="lin" valueType="num">
                                      <p:cBhvr>
                                        <p:cTn id="61" dur="500" fill="hold"/>
                                        <p:tgtEl>
                                          <p:spTgt spid="15"/>
                                        </p:tgtEl>
                                        <p:attrNameLst>
                                          <p:attrName>ppt_w</p:attrName>
                                        </p:attrNameLst>
                                      </p:cBhvr>
                                      <p:tavLst>
                                        <p:tav tm="0">
                                          <p:val>
                                            <p:fltVal val="0"/>
                                          </p:val>
                                        </p:tav>
                                        <p:tav tm="100000">
                                          <p:val>
                                            <p:strVal val="#ppt_w"/>
                                          </p:val>
                                        </p:tav>
                                      </p:tavLst>
                                    </p:anim>
                                    <p:anim calcmode="lin" valueType="num">
                                      <p:cBhvr>
                                        <p:cTn id="62" dur="500" fill="hold"/>
                                        <p:tgtEl>
                                          <p:spTgt spid="15"/>
                                        </p:tgtEl>
                                        <p:attrNameLst>
                                          <p:attrName>ppt_h</p:attrName>
                                        </p:attrNameLst>
                                      </p:cBhvr>
                                      <p:tavLst>
                                        <p:tav tm="0">
                                          <p:val>
                                            <p:fltVal val="0"/>
                                          </p:val>
                                        </p:tav>
                                        <p:tav tm="100000">
                                          <p:val>
                                            <p:strVal val="#ppt_h"/>
                                          </p:val>
                                        </p:tav>
                                      </p:tavLst>
                                    </p:anim>
                                    <p:animEffect transition="in" filter="fade">
                                      <p:cBhvr>
                                        <p:cTn id="63" dur="500"/>
                                        <p:tgtEl>
                                          <p:spTgt spid="15"/>
                                        </p:tgtEl>
                                      </p:cBhvr>
                                    </p:animEffect>
                                  </p:childTnLst>
                                </p:cTn>
                              </p:par>
                              <p:par>
                                <p:cTn id="64" presetID="53" presetClass="entr" presetSubtype="16" fill="hold" grpId="0" nodeType="withEffect">
                                  <p:stCondLst>
                                    <p:cond delay="0"/>
                                  </p:stCondLst>
                                  <p:childTnLst>
                                    <p:set>
                                      <p:cBhvr>
                                        <p:cTn id="65" dur="1" fill="hold">
                                          <p:stCondLst>
                                            <p:cond delay="0"/>
                                          </p:stCondLst>
                                        </p:cTn>
                                        <p:tgtEl>
                                          <p:spTgt spid="6"/>
                                        </p:tgtEl>
                                        <p:attrNameLst>
                                          <p:attrName>style.visibility</p:attrName>
                                        </p:attrNameLst>
                                      </p:cBhvr>
                                      <p:to>
                                        <p:strVal val="visible"/>
                                      </p:to>
                                    </p:set>
                                    <p:anim calcmode="lin" valueType="num">
                                      <p:cBhvr>
                                        <p:cTn id="66" dur="500" fill="hold"/>
                                        <p:tgtEl>
                                          <p:spTgt spid="6"/>
                                        </p:tgtEl>
                                        <p:attrNameLst>
                                          <p:attrName>ppt_w</p:attrName>
                                        </p:attrNameLst>
                                      </p:cBhvr>
                                      <p:tavLst>
                                        <p:tav tm="0">
                                          <p:val>
                                            <p:fltVal val="0"/>
                                          </p:val>
                                        </p:tav>
                                        <p:tav tm="100000">
                                          <p:val>
                                            <p:strVal val="#ppt_w"/>
                                          </p:val>
                                        </p:tav>
                                      </p:tavLst>
                                    </p:anim>
                                    <p:anim calcmode="lin" valueType="num">
                                      <p:cBhvr>
                                        <p:cTn id="67" dur="500" fill="hold"/>
                                        <p:tgtEl>
                                          <p:spTgt spid="6"/>
                                        </p:tgtEl>
                                        <p:attrNameLst>
                                          <p:attrName>ppt_h</p:attrName>
                                        </p:attrNameLst>
                                      </p:cBhvr>
                                      <p:tavLst>
                                        <p:tav tm="0">
                                          <p:val>
                                            <p:fltVal val="0"/>
                                          </p:val>
                                        </p:tav>
                                        <p:tav tm="100000">
                                          <p:val>
                                            <p:strVal val="#ppt_h"/>
                                          </p:val>
                                        </p:tav>
                                      </p:tavLst>
                                    </p:anim>
                                    <p:animEffect transition="in" filter="fade">
                                      <p:cBhvr>
                                        <p:cTn id="68" dur="500"/>
                                        <p:tgtEl>
                                          <p:spTgt spid="6"/>
                                        </p:tgtEl>
                                      </p:cBhvr>
                                    </p:animEffect>
                                  </p:childTnLst>
                                </p:cTn>
                              </p:par>
                            </p:childTnLst>
                          </p:cTn>
                        </p:par>
                      </p:childTnLst>
                    </p:cTn>
                  </p:par>
                  <p:par>
                    <p:cTn id="69" fill="hold">
                      <p:stCondLst>
                        <p:cond delay="indefinite"/>
                      </p:stCondLst>
                      <p:childTnLst>
                        <p:par>
                          <p:cTn id="70" fill="hold">
                            <p:stCondLst>
                              <p:cond delay="0"/>
                            </p:stCondLst>
                            <p:childTnLst>
                              <p:par>
                                <p:cTn id="71" presetID="53" presetClass="entr" presetSubtype="16" fill="hold" grpId="0" nodeType="clickEffect">
                                  <p:stCondLst>
                                    <p:cond delay="0"/>
                                  </p:stCondLst>
                                  <p:childTnLst>
                                    <p:set>
                                      <p:cBhvr>
                                        <p:cTn id="72" dur="1" fill="hold">
                                          <p:stCondLst>
                                            <p:cond delay="0"/>
                                          </p:stCondLst>
                                        </p:cTn>
                                        <p:tgtEl>
                                          <p:spTgt spid="16"/>
                                        </p:tgtEl>
                                        <p:attrNameLst>
                                          <p:attrName>style.visibility</p:attrName>
                                        </p:attrNameLst>
                                      </p:cBhvr>
                                      <p:to>
                                        <p:strVal val="visible"/>
                                      </p:to>
                                    </p:set>
                                    <p:anim calcmode="lin" valueType="num">
                                      <p:cBhvr>
                                        <p:cTn id="73" dur="500" fill="hold"/>
                                        <p:tgtEl>
                                          <p:spTgt spid="16"/>
                                        </p:tgtEl>
                                        <p:attrNameLst>
                                          <p:attrName>ppt_w</p:attrName>
                                        </p:attrNameLst>
                                      </p:cBhvr>
                                      <p:tavLst>
                                        <p:tav tm="0">
                                          <p:val>
                                            <p:fltVal val="0"/>
                                          </p:val>
                                        </p:tav>
                                        <p:tav tm="100000">
                                          <p:val>
                                            <p:strVal val="#ppt_w"/>
                                          </p:val>
                                        </p:tav>
                                      </p:tavLst>
                                    </p:anim>
                                    <p:anim calcmode="lin" valueType="num">
                                      <p:cBhvr>
                                        <p:cTn id="74" dur="500" fill="hold"/>
                                        <p:tgtEl>
                                          <p:spTgt spid="16"/>
                                        </p:tgtEl>
                                        <p:attrNameLst>
                                          <p:attrName>ppt_h</p:attrName>
                                        </p:attrNameLst>
                                      </p:cBhvr>
                                      <p:tavLst>
                                        <p:tav tm="0">
                                          <p:val>
                                            <p:fltVal val="0"/>
                                          </p:val>
                                        </p:tav>
                                        <p:tav tm="100000">
                                          <p:val>
                                            <p:strVal val="#ppt_h"/>
                                          </p:val>
                                        </p:tav>
                                      </p:tavLst>
                                    </p:anim>
                                    <p:animEffect transition="in" filter="fade">
                                      <p:cBhvr>
                                        <p:cTn id="75" dur="500"/>
                                        <p:tgtEl>
                                          <p:spTgt spid="16"/>
                                        </p:tgtEl>
                                      </p:cBhvr>
                                    </p:animEffect>
                                  </p:childTnLst>
                                </p:cTn>
                              </p:par>
                              <p:par>
                                <p:cTn id="76" presetID="53" presetClass="entr" presetSubtype="16" fill="hold" grpId="0" nodeType="withEffect">
                                  <p:stCondLst>
                                    <p:cond delay="0"/>
                                  </p:stCondLst>
                                  <p:childTnLst>
                                    <p:set>
                                      <p:cBhvr>
                                        <p:cTn id="77" dur="1" fill="hold">
                                          <p:stCondLst>
                                            <p:cond delay="0"/>
                                          </p:stCondLst>
                                        </p:cTn>
                                        <p:tgtEl>
                                          <p:spTgt spid="7"/>
                                        </p:tgtEl>
                                        <p:attrNameLst>
                                          <p:attrName>style.visibility</p:attrName>
                                        </p:attrNameLst>
                                      </p:cBhvr>
                                      <p:to>
                                        <p:strVal val="visible"/>
                                      </p:to>
                                    </p:set>
                                    <p:anim calcmode="lin" valueType="num">
                                      <p:cBhvr>
                                        <p:cTn id="78" dur="500" fill="hold"/>
                                        <p:tgtEl>
                                          <p:spTgt spid="7"/>
                                        </p:tgtEl>
                                        <p:attrNameLst>
                                          <p:attrName>ppt_w</p:attrName>
                                        </p:attrNameLst>
                                      </p:cBhvr>
                                      <p:tavLst>
                                        <p:tav tm="0">
                                          <p:val>
                                            <p:fltVal val="0"/>
                                          </p:val>
                                        </p:tav>
                                        <p:tav tm="100000">
                                          <p:val>
                                            <p:strVal val="#ppt_w"/>
                                          </p:val>
                                        </p:tav>
                                      </p:tavLst>
                                    </p:anim>
                                    <p:anim calcmode="lin" valueType="num">
                                      <p:cBhvr>
                                        <p:cTn id="79" dur="500" fill="hold"/>
                                        <p:tgtEl>
                                          <p:spTgt spid="7"/>
                                        </p:tgtEl>
                                        <p:attrNameLst>
                                          <p:attrName>ppt_h</p:attrName>
                                        </p:attrNameLst>
                                      </p:cBhvr>
                                      <p:tavLst>
                                        <p:tav tm="0">
                                          <p:val>
                                            <p:fltVal val="0"/>
                                          </p:val>
                                        </p:tav>
                                        <p:tav tm="100000">
                                          <p:val>
                                            <p:strVal val="#ppt_h"/>
                                          </p:val>
                                        </p:tav>
                                      </p:tavLst>
                                    </p:anim>
                                    <p:animEffect transition="in" filter="fade">
                                      <p:cBhvr>
                                        <p:cTn id="8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P spid="7" grpId="0" animBg="1"/>
      <p:bldP spid="11" grpId="0"/>
      <p:bldP spid="12" grpId="0"/>
      <p:bldP spid="13" grpId="0"/>
      <p:bldP spid="14" grpId="0"/>
      <p:bldP spid="15" grpId="0"/>
      <p:bldP spid="16" grpId="0"/>
      <p:bldP spid="17" grpId="0"/>
      <p:bldP spid="18" grpId="0"/>
      <p:bldP spid="20" grpId="0"/>
      <p:bldP spid="21"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defRPr/>
            </a:pPr>
            <a:r>
              <a:rPr lang="en-US" b="1" spc="200" dirty="0">
                <a:solidFill>
                  <a:srgbClr val="800000"/>
                </a:solidFill>
                <a:latin typeface="Marion Regular"/>
                <a:cs typeface="Marion Regular"/>
              </a:rPr>
              <a:t>Study </a:t>
            </a:r>
            <a:r>
              <a:rPr lang="en-US" b="1" spc="200" dirty="0" smtClean="0">
                <a:solidFill>
                  <a:srgbClr val="800000"/>
                </a:solidFill>
                <a:latin typeface="Marion Regular"/>
                <a:cs typeface="Marion Regular"/>
              </a:rPr>
              <a:t>Design</a:t>
            </a:r>
            <a:endParaRPr lang="en-US" b="1" spc="200" dirty="0">
              <a:solidFill>
                <a:srgbClr val="800000"/>
              </a:solidFill>
              <a:latin typeface="Marion Regular"/>
              <a:cs typeface="Marion Regular"/>
            </a:endParaRPr>
          </a:p>
        </p:txBody>
      </p:sp>
      <p:sp>
        <p:nvSpPr>
          <p:cNvPr id="3" name="Content Placeholder 2"/>
          <p:cNvSpPr>
            <a:spLocks noGrp="1"/>
          </p:cNvSpPr>
          <p:nvPr>
            <p:ph idx="1"/>
          </p:nvPr>
        </p:nvSpPr>
        <p:spPr>
          <a:xfrm>
            <a:off x="876755" y="1768280"/>
            <a:ext cx="9721916" cy="4876800"/>
          </a:xfrm>
        </p:spPr>
        <p:txBody>
          <a:bodyPr/>
          <a:lstStyle/>
          <a:p>
            <a:pPr marL="228600" lvl="1">
              <a:spcBef>
                <a:spcPts val="1000"/>
              </a:spcBef>
              <a:spcAft>
                <a:spcPts val="600"/>
              </a:spcAft>
              <a:buClr>
                <a:srgbClr val="800000"/>
              </a:buClr>
              <a:buSzPct val="90000"/>
              <a:tabLst>
                <a:tab pos="282575" algn="l"/>
              </a:tabLst>
              <a:defRPr/>
            </a:pPr>
            <a:r>
              <a:rPr lang="en-US" sz="3200" dirty="0">
                <a:solidFill>
                  <a:srgbClr val="0070C0"/>
                </a:solidFill>
                <a:latin typeface="Marion Regular"/>
                <a:ea typeface="+mj-ea"/>
                <a:cs typeface="Marion Regular"/>
              </a:rPr>
              <a:t>Randomized controlled trial</a:t>
            </a:r>
          </a:p>
          <a:p>
            <a:pPr marL="228600" lvl="1">
              <a:spcBef>
                <a:spcPts val="1000"/>
              </a:spcBef>
              <a:spcAft>
                <a:spcPts val="600"/>
              </a:spcAft>
              <a:buClr>
                <a:srgbClr val="800000"/>
              </a:buClr>
              <a:buSzPct val="90000"/>
              <a:tabLst>
                <a:tab pos="282575" algn="l"/>
              </a:tabLst>
              <a:defRPr/>
            </a:pPr>
            <a:r>
              <a:rPr lang="en-US" sz="3200" dirty="0">
                <a:solidFill>
                  <a:srgbClr val="0070C0"/>
                </a:solidFill>
                <a:latin typeface="Marion Regular"/>
                <a:ea typeface="+mj-ea"/>
                <a:cs typeface="Marion Regular"/>
              </a:rPr>
              <a:t>3 Study Arms</a:t>
            </a:r>
          </a:p>
          <a:p>
            <a:pPr lvl="1">
              <a:lnSpc>
                <a:spcPct val="90000"/>
              </a:lnSpc>
              <a:spcAft>
                <a:spcPts val="0"/>
              </a:spcAft>
              <a:buClr>
                <a:srgbClr val="800000"/>
              </a:buClr>
              <a:buFont typeface="Wingdings" charset="2"/>
              <a:buChar char="—"/>
              <a:defRPr/>
            </a:pPr>
            <a:r>
              <a:rPr lang="en-US" sz="3200" i="1" kern="1200" dirty="0" err="1" smtClean="0">
                <a:solidFill>
                  <a:srgbClr val="2E75B6"/>
                </a:solidFill>
                <a:latin typeface="Marion Regular"/>
                <a:ea typeface="ＭＳ Ｐゴシック" pitchFamily="-111" charset="-128"/>
                <a:cs typeface="Marion Regular"/>
              </a:rPr>
              <a:t>iLookOut</a:t>
            </a:r>
            <a:endParaRPr lang="en-US" sz="3200" i="1" kern="1200" dirty="0" smtClean="0">
              <a:solidFill>
                <a:srgbClr val="2E75B6"/>
              </a:solidFill>
              <a:latin typeface="Marion Regular"/>
              <a:ea typeface="ＭＳ Ｐゴシック" pitchFamily="-111" charset="-128"/>
              <a:cs typeface="Marion Regular"/>
            </a:endParaRPr>
          </a:p>
          <a:p>
            <a:pPr lvl="1">
              <a:lnSpc>
                <a:spcPct val="90000"/>
              </a:lnSpc>
              <a:spcAft>
                <a:spcPts val="0"/>
              </a:spcAft>
              <a:buClr>
                <a:srgbClr val="800000"/>
              </a:buClr>
              <a:buFont typeface="Wingdings" charset="2"/>
              <a:buChar char="—"/>
              <a:defRPr/>
            </a:pPr>
            <a:r>
              <a:rPr lang="en-US" sz="3200" kern="1200" dirty="0" smtClean="0">
                <a:solidFill>
                  <a:srgbClr val="2E75B6"/>
                </a:solidFill>
                <a:latin typeface="Marion Regular"/>
                <a:ea typeface="ＭＳ Ｐゴシック" pitchFamily="-111" charset="-128"/>
                <a:cs typeface="Marion Regular"/>
              </a:rPr>
              <a:t>Standard </a:t>
            </a:r>
            <a:r>
              <a:rPr lang="en-US" kern="1200" dirty="0" smtClean="0">
                <a:solidFill>
                  <a:srgbClr val="2E75B6"/>
                </a:solidFill>
                <a:latin typeface="Marion Regular"/>
                <a:ea typeface="ＭＳ Ｐゴシック" pitchFamily="-111" charset="-128"/>
                <a:cs typeface="Marion Regular"/>
              </a:rPr>
              <a:t>(Maine’s current online training)</a:t>
            </a:r>
          </a:p>
          <a:p>
            <a:pPr lvl="1">
              <a:lnSpc>
                <a:spcPct val="90000"/>
              </a:lnSpc>
              <a:spcAft>
                <a:spcPts val="1200"/>
              </a:spcAft>
              <a:buClr>
                <a:srgbClr val="800000"/>
              </a:buClr>
              <a:buFont typeface="Wingdings" charset="2"/>
              <a:buChar char="—"/>
              <a:defRPr/>
            </a:pPr>
            <a:r>
              <a:rPr lang="en-US" sz="3200" kern="1200" dirty="0" smtClean="0">
                <a:solidFill>
                  <a:srgbClr val="2E75B6"/>
                </a:solidFill>
                <a:latin typeface="Marion Regular"/>
                <a:ea typeface="ＭＳ Ｐゴシック" pitchFamily="-111" charset="-128"/>
                <a:cs typeface="Marion Regular"/>
              </a:rPr>
              <a:t>Control</a:t>
            </a:r>
          </a:p>
          <a:p>
            <a:pPr marL="228600" lvl="1">
              <a:spcBef>
                <a:spcPts val="1000"/>
              </a:spcBef>
              <a:spcAft>
                <a:spcPts val="600"/>
              </a:spcAft>
              <a:buClr>
                <a:srgbClr val="800000"/>
              </a:buClr>
              <a:buSzPct val="90000"/>
              <a:tabLst>
                <a:tab pos="282575" algn="l"/>
              </a:tabLst>
              <a:defRPr/>
            </a:pPr>
            <a:r>
              <a:rPr lang="en-US" sz="3200" dirty="0">
                <a:solidFill>
                  <a:srgbClr val="0070C0"/>
                </a:solidFill>
                <a:latin typeface="Marion Regular"/>
                <a:ea typeface="+mj-ea"/>
                <a:cs typeface="Marion Regular"/>
              </a:rPr>
              <a:t>Will </a:t>
            </a:r>
            <a:r>
              <a:rPr lang="en-US" sz="3200" dirty="0" smtClean="0">
                <a:solidFill>
                  <a:srgbClr val="0070C0"/>
                </a:solidFill>
                <a:latin typeface="Marion Regular"/>
                <a:ea typeface="+mj-ea"/>
                <a:cs typeface="Marion Regular"/>
              </a:rPr>
              <a:t>examine outcomes</a:t>
            </a:r>
            <a:endParaRPr lang="en-US" sz="3200" dirty="0">
              <a:solidFill>
                <a:srgbClr val="0070C0"/>
              </a:solidFill>
              <a:latin typeface="Marion Regular"/>
              <a:ea typeface="+mj-ea"/>
              <a:cs typeface="Marion Regular"/>
            </a:endParaRPr>
          </a:p>
          <a:p>
            <a:pPr lvl="1">
              <a:lnSpc>
                <a:spcPct val="90000"/>
              </a:lnSpc>
              <a:spcAft>
                <a:spcPts val="0"/>
              </a:spcAft>
              <a:buClr>
                <a:srgbClr val="800000"/>
              </a:buClr>
              <a:buFont typeface="Wingdings" charset="2"/>
              <a:buChar char="—"/>
              <a:defRPr/>
            </a:pPr>
            <a:r>
              <a:rPr lang="en-US" sz="2800" kern="1200" dirty="0" smtClean="0">
                <a:solidFill>
                  <a:srgbClr val="2E75B6"/>
                </a:solidFill>
                <a:latin typeface="Marion Regular"/>
                <a:ea typeface="ＭＳ Ｐゴシック" pitchFamily="-111" charset="-128"/>
                <a:cs typeface="Marion Regular"/>
              </a:rPr>
              <a:t>Reports by CCPs (de-identified)</a:t>
            </a:r>
          </a:p>
        </p:txBody>
      </p:sp>
      <p:sp>
        <p:nvSpPr>
          <p:cNvPr id="5" name="Slide Number Placeholder 3"/>
          <p:cNvSpPr>
            <a:spLocks noGrp="1"/>
          </p:cNvSpPr>
          <p:nvPr>
            <p:ph type="sldNum" sz="quarter" idx="12"/>
          </p:nvPr>
        </p:nvSpPr>
        <p:spPr>
          <a:xfrm>
            <a:off x="8737600" y="6248400"/>
            <a:ext cx="2844800" cy="476250"/>
          </a:xfrm>
        </p:spPr>
        <p:txBody>
          <a:bodyPr/>
          <a:lstStyle/>
          <a:p>
            <a:fld id="{8F4612C5-5AF5-354B-9EB4-2988C6FC4C28}" type="slidenum">
              <a:rPr lang="en-US" smtClean="0">
                <a:latin typeface="Marion Regular"/>
                <a:cs typeface="Marion Regular"/>
              </a:rPr>
              <a:pPr/>
              <a:t>43</a:t>
            </a:fld>
            <a:endParaRPr lang="en-US" dirty="0">
              <a:latin typeface="Marion Regular"/>
              <a:cs typeface="Marion Regular"/>
            </a:endParaRPr>
          </a:p>
        </p:txBody>
      </p:sp>
    </p:spTree>
    <p:extLst>
      <p:ext uri="{BB962C8B-B14F-4D97-AF65-F5344CB8AC3E}">
        <p14:creationId xmlns:p14="http://schemas.microsoft.com/office/powerpoint/2010/main" val="4034746393"/>
      </p:ext>
    </p:extLst>
  </p:cSld>
  <p:clrMapOvr>
    <a:masterClrMapping/>
  </p:clrMapOvr>
  <mc:AlternateContent xmlns:mc="http://schemas.openxmlformats.org/markup-compatibility/2006" xmlns:p14="http://schemas.microsoft.com/office/powerpoint/2010/main">
    <mc:Choice Requires="p14">
      <p:transition spd="slow" p14:dur="1700">
        <p14:prism isContent="1"/>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b="1" spc="200" dirty="0" smtClean="0">
                <a:solidFill>
                  <a:srgbClr val="800000"/>
                </a:solidFill>
                <a:latin typeface="Marion Regular"/>
                <a:cs typeface="Marion Regular"/>
              </a:rPr>
              <a:t>Recruitment</a:t>
            </a:r>
            <a:endParaRPr lang="en-US" sz="1800" cap="small" dirty="0" smtClean="0">
              <a:latin typeface="Marion Regular"/>
              <a:ea typeface="ＭＳ Ｐゴシック" pitchFamily="-111" charset="-128"/>
              <a:cs typeface="Marion Regular"/>
            </a:endParaRPr>
          </a:p>
        </p:txBody>
      </p:sp>
      <p:sp>
        <p:nvSpPr>
          <p:cNvPr id="3" name="Content Placeholder 2"/>
          <p:cNvSpPr>
            <a:spLocks noGrp="1"/>
          </p:cNvSpPr>
          <p:nvPr>
            <p:ph idx="1"/>
          </p:nvPr>
        </p:nvSpPr>
        <p:spPr>
          <a:xfrm>
            <a:off x="406400" y="1752600"/>
            <a:ext cx="9021482" cy="4953000"/>
          </a:xfrm>
        </p:spPr>
        <p:txBody>
          <a:bodyPr/>
          <a:lstStyle/>
          <a:p>
            <a:pPr>
              <a:lnSpc>
                <a:spcPct val="90000"/>
              </a:lnSpc>
              <a:spcAft>
                <a:spcPts val="2400"/>
              </a:spcAft>
              <a:buSzPct val="50000"/>
              <a:buFont typeface="Wingdings" pitchFamily="-111" charset="2"/>
              <a:buChar char="n"/>
              <a:defRPr/>
            </a:pPr>
            <a:r>
              <a:rPr lang="en-US" sz="3200" dirty="0" smtClean="0">
                <a:solidFill>
                  <a:srgbClr val="2E75B6"/>
                </a:solidFill>
                <a:latin typeface="Marion Regular"/>
                <a:ea typeface="ＭＳ Ｐゴシック" pitchFamily="-111" charset="-128"/>
                <a:cs typeface="Marion Regular"/>
              </a:rPr>
              <a:t>Recruitment:</a:t>
            </a:r>
          </a:p>
          <a:p>
            <a:pPr lvl="1">
              <a:lnSpc>
                <a:spcPct val="90000"/>
              </a:lnSpc>
              <a:spcAft>
                <a:spcPts val="0"/>
              </a:spcAft>
              <a:buClrTx/>
              <a:buFont typeface="Wingdings" charset="2"/>
              <a:buChar char="—"/>
              <a:defRPr/>
            </a:pPr>
            <a:r>
              <a:rPr lang="en-US" sz="3200" dirty="0" smtClean="0">
                <a:solidFill>
                  <a:srgbClr val="2E75B6"/>
                </a:solidFill>
                <a:latin typeface="Marion Regular"/>
                <a:ea typeface="ＭＳ Ｐゴシック" pitchFamily="-111" charset="-128"/>
                <a:cs typeface="Marion Regular"/>
              </a:rPr>
              <a:t>All licensed childcare programs</a:t>
            </a:r>
          </a:p>
          <a:p>
            <a:pPr lvl="2">
              <a:lnSpc>
                <a:spcPct val="90000"/>
              </a:lnSpc>
              <a:spcAft>
                <a:spcPts val="2400"/>
              </a:spcAft>
              <a:buClrTx/>
              <a:buFont typeface="Wingdings" charset="2"/>
              <a:buChar char="—"/>
              <a:defRPr/>
            </a:pPr>
            <a:r>
              <a:rPr lang="en-US" sz="2600" dirty="0" smtClean="0">
                <a:solidFill>
                  <a:srgbClr val="2E75B6"/>
                </a:solidFill>
                <a:latin typeface="Marion Regular"/>
                <a:ea typeface="ＭＳ Ｐゴシック" pitchFamily="-111" charset="-128"/>
                <a:cs typeface="Marion Regular"/>
              </a:rPr>
              <a:t>Home-based, Centers, Head Start, Preschool</a:t>
            </a:r>
            <a:endParaRPr lang="en-US" sz="2600" dirty="0">
              <a:solidFill>
                <a:srgbClr val="2E75B6"/>
              </a:solidFill>
              <a:latin typeface="Marion Regular"/>
              <a:ea typeface="ＭＳ Ｐゴシック" pitchFamily="-111" charset="-128"/>
              <a:cs typeface="Marion Regular"/>
            </a:endParaRPr>
          </a:p>
          <a:p>
            <a:pPr lvl="1">
              <a:lnSpc>
                <a:spcPct val="90000"/>
              </a:lnSpc>
              <a:spcAft>
                <a:spcPts val="3000"/>
              </a:spcAft>
              <a:buClrTx/>
              <a:buFont typeface="Wingdings" charset="2"/>
              <a:buChar char="—"/>
              <a:defRPr/>
            </a:pPr>
            <a:r>
              <a:rPr lang="en-US" sz="3200" dirty="0" smtClean="0">
                <a:solidFill>
                  <a:srgbClr val="2E75B6"/>
                </a:solidFill>
                <a:latin typeface="Marion Regular"/>
                <a:ea typeface="ＭＳ Ｐゴシック" pitchFamily="-111" charset="-128"/>
                <a:cs typeface="Marion Regular"/>
              </a:rPr>
              <a:t>I-95 Corridor</a:t>
            </a:r>
            <a:r>
              <a:rPr lang="en-US" sz="2800" dirty="0" smtClean="0">
                <a:solidFill>
                  <a:srgbClr val="2E75B6"/>
                </a:solidFill>
                <a:latin typeface="Marion Regular"/>
                <a:ea typeface="ＭＳ Ｐゴシック" pitchFamily="-111" charset="-128"/>
                <a:cs typeface="Marion Regular"/>
              </a:rPr>
              <a:t> in Maine</a:t>
            </a:r>
          </a:p>
          <a:p>
            <a:pPr lvl="1">
              <a:lnSpc>
                <a:spcPct val="90000"/>
              </a:lnSpc>
              <a:spcAft>
                <a:spcPts val="0"/>
              </a:spcAft>
              <a:buClrTx/>
              <a:buFont typeface="Wingdings" charset="2"/>
              <a:buChar char="—"/>
              <a:defRPr/>
            </a:pPr>
            <a:r>
              <a:rPr lang="en-US" sz="3200" dirty="0" smtClean="0">
                <a:solidFill>
                  <a:srgbClr val="2E75B6"/>
                </a:solidFill>
                <a:latin typeface="Marion Regular"/>
                <a:ea typeface="ＭＳ Ｐゴシック" pitchFamily="-111" charset="-128"/>
                <a:cs typeface="Marion Regular"/>
              </a:rPr>
              <a:t>Randomized by “child care program” </a:t>
            </a:r>
          </a:p>
          <a:p>
            <a:pPr lvl="2">
              <a:lnSpc>
                <a:spcPct val="90000"/>
              </a:lnSpc>
              <a:spcAft>
                <a:spcPts val="1200"/>
              </a:spcAft>
              <a:buClrTx/>
              <a:buFont typeface="Wingdings" charset="2"/>
              <a:buChar char="—"/>
              <a:defRPr/>
            </a:pPr>
            <a:r>
              <a:rPr lang="en-US" sz="2600" dirty="0" smtClean="0">
                <a:solidFill>
                  <a:srgbClr val="2E75B6"/>
                </a:solidFill>
                <a:latin typeface="Marion Regular"/>
                <a:ea typeface="ＭＳ Ｐゴシック" pitchFamily="-111" charset="-128"/>
                <a:cs typeface="Marion Regular"/>
              </a:rPr>
              <a:t>Based on program characteristics (size, type, </a:t>
            </a:r>
            <a:r>
              <a:rPr lang="en-US" sz="2600" dirty="0" err="1" smtClean="0">
                <a:solidFill>
                  <a:srgbClr val="2E75B6"/>
                </a:solidFill>
                <a:latin typeface="Marion Regular"/>
                <a:ea typeface="ＭＳ Ｐゴシック" pitchFamily="-111" charset="-128"/>
                <a:cs typeface="Marion Regular"/>
              </a:rPr>
              <a:t>rurality</a:t>
            </a:r>
            <a:r>
              <a:rPr lang="en-US" sz="2600" dirty="0" smtClean="0">
                <a:solidFill>
                  <a:srgbClr val="2E75B6"/>
                </a:solidFill>
                <a:latin typeface="Marion Regular"/>
                <a:ea typeface="ＭＳ Ｐゴシック" pitchFamily="-111" charset="-128"/>
                <a:cs typeface="Marion Regular"/>
              </a:rPr>
              <a:t> etc.)</a:t>
            </a:r>
            <a:endParaRPr lang="en-US" sz="2600" dirty="0">
              <a:solidFill>
                <a:srgbClr val="2E75B6"/>
              </a:solidFill>
              <a:latin typeface="Marion Regular"/>
              <a:ea typeface="ＭＳ Ｐゴシック" pitchFamily="-111" charset="-128"/>
              <a:cs typeface="Marion Regular"/>
            </a:endParaRPr>
          </a:p>
        </p:txBody>
      </p:sp>
      <p:sp>
        <p:nvSpPr>
          <p:cNvPr id="5" name="Slide Number Placeholder 3"/>
          <p:cNvSpPr>
            <a:spLocks noGrp="1"/>
          </p:cNvSpPr>
          <p:nvPr>
            <p:ph type="sldNum" sz="quarter" idx="12"/>
          </p:nvPr>
        </p:nvSpPr>
        <p:spPr>
          <a:xfrm>
            <a:off x="9126070" y="6381750"/>
            <a:ext cx="2844800" cy="476250"/>
          </a:xfrm>
        </p:spPr>
        <p:txBody>
          <a:bodyPr/>
          <a:lstStyle/>
          <a:p>
            <a:fld id="{8F4612C5-5AF5-354B-9EB4-2988C6FC4C28}" type="slidenum">
              <a:rPr lang="en-US" smtClean="0">
                <a:latin typeface="Marion Regular"/>
                <a:cs typeface="Marion Regular"/>
              </a:rPr>
              <a:pPr/>
              <a:t>44</a:t>
            </a:fld>
            <a:endParaRPr lang="en-US" dirty="0">
              <a:latin typeface="Marion Regular"/>
              <a:cs typeface="Marion Regular"/>
            </a:endParaRPr>
          </a:p>
        </p:txBody>
      </p:sp>
      <p:grpSp>
        <p:nvGrpSpPr>
          <p:cNvPr id="8" name="Group 7"/>
          <p:cNvGrpSpPr/>
          <p:nvPr/>
        </p:nvGrpSpPr>
        <p:grpSpPr>
          <a:xfrm>
            <a:off x="7620001" y="1807881"/>
            <a:ext cx="4063999" cy="2883649"/>
            <a:chOff x="7022354" y="1837763"/>
            <a:chExt cx="4063999" cy="2883649"/>
          </a:xfrm>
        </p:grpSpPr>
        <p:pic>
          <p:nvPicPr>
            <p:cNvPr id="6" name="Picture 5" descr="Maine Counties.9-23-17.pdf"/>
            <p:cNvPicPr>
              <a:picLocks noChangeAspect="1"/>
            </p:cNvPicPr>
            <p:nvPr/>
          </p:nvPicPr>
          <p:blipFill rotWithShape="1">
            <a:blip r:embed="rId3">
              <a:extLst>
                <a:ext uri="{28A0092B-C50C-407E-A947-70E740481C1C}">
                  <a14:useLocalDpi xmlns:a14="http://schemas.microsoft.com/office/drawing/2010/main" val="0"/>
                </a:ext>
              </a:extLst>
            </a:blip>
            <a:srcRect l="14193" t="26798" r="16971" b="31808"/>
            <a:stretch/>
          </p:blipFill>
          <p:spPr>
            <a:xfrm>
              <a:off x="7380941" y="1837763"/>
              <a:ext cx="3705412" cy="2883649"/>
            </a:xfrm>
            <a:prstGeom prst="rect">
              <a:avLst/>
            </a:prstGeom>
          </p:spPr>
        </p:pic>
        <p:sp>
          <p:nvSpPr>
            <p:cNvPr id="7" name="Donut 6"/>
            <p:cNvSpPr/>
            <p:nvPr/>
          </p:nvSpPr>
          <p:spPr>
            <a:xfrm>
              <a:off x="7022354" y="2719294"/>
              <a:ext cx="3600822" cy="1374589"/>
            </a:xfrm>
            <a:prstGeom prst="donut">
              <a:avLst>
                <a:gd name="adj" fmla="val 3677"/>
              </a:avLst>
            </a:prstGeom>
            <a:solidFill>
              <a:srgbClr val="800000"/>
            </a:solidFill>
            <a:ln>
              <a:solidFill>
                <a:srgbClr val="800000"/>
              </a:solidFill>
            </a:ln>
            <a:scene3d>
              <a:camera prst="orthographicFront">
                <a:rot lat="0" lon="0" rev="192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800000"/>
                </a:solidFill>
              </a:endParaRPr>
            </a:p>
          </p:txBody>
        </p:sp>
      </p:grpSp>
    </p:spTree>
    <p:extLst>
      <p:ext uri="{BB962C8B-B14F-4D97-AF65-F5344CB8AC3E}">
        <p14:creationId xmlns:p14="http://schemas.microsoft.com/office/powerpoint/2010/main" val="2012986707"/>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xmlns:p14="http://schemas.microsoft.com/office/powerpoint/2010/main" spd="slow">
        <p:blinds dir="vert"/>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defRPr/>
            </a:pPr>
            <a:r>
              <a:rPr lang="en-US" b="1" spc="200" dirty="0" smtClean="0">
                <a:solidFill>
                  <a:srgbClr val="800000"/>
                </a:solidFill>
                <a:latin typeface="Marion Regular"/>
                <a:cs typeface="Marion Regular"/>
              </a:rPr>
              <a:t>Role-Out</a:t>
            </a:r>
            <a:endParaRPr lang="en-US" sz="1800" b="1" spc="200" dirty="0">
              <a:solidFill>
                <a:srgbClr val="800000"/>
              </a:solidFill>
              <a:latin typeface="Marion Regular"/>
              <a:cs typeface="Marion Regular"/>
            </a:endParaRPr>
          </a:p>
        </p:txBody>
      </p:sp>
      <p:sp>
        <p:nvSpPr>
          <p:cNvPr id="5" name="Slide Number Placeholder 3"/>
          <p:cNvSpPr>
            <a:spLocks noGrp="1"/>
          </p:cNvSpPr>
          <p:nvPr>
            <p:ph type="sldNum" sz="quarter" idx="12"/>
          </p:nvPr>
        </p:nvSpPr>
        <p:spPr>
          <a:xfrm>
            <a:off x="8737600" y="6248400"/>
            <a:ext cx="2844800" cy="476250"/>
          </a:xfrm>
        </p:spPr>
        <p:txBody>
          <a:bodyPr/>
          <a:lstStyle/>
          <a:p>
            <a:fld id="{8F4612C5-5AF5-354B-9EB4-2988C6FC4C28}" type="slidenum">
              <a:rPr lang="en-US" smtClean="0">
                <a:latin typeface="Marion Regular"/>
                <a:cs typeface="Marion Regular"/>
              </a:rPr>
              <a:pPr/>
              <a:t>45</a:t>
            </a:fld>
            <a:endParaRPr lang="en-US" dirty="0">
              <a:latin typeface="Marion Regular"/>
              <a:cs typeface="Marion Regular"/>
            </a:endParaRPr>
          </a:p>
        </p:txBody>
      </p:sp>
      <p:grpSp>
        <p:nvGrpSpPr>
          <p:cNvPr id="29" name="Group 28"/>
          <p:cNvGrpSpPr/>
          <p:nvPr/>
        </p:nvGrpSpPr>
        <p:grpSpPr>
          <a:xfrm>
            <a:off x="2763559" y="2583130"/>
            <a:ext cx="2112459" cy="882127"/>
            <a:chOff x="7113942" y="5421196"/>
            <a:chExt cx="1901195" cy="882127"/>
          </a:xfrm>
        </p:grpSpPr>
        <p:sp>
          <p:nvSpPr>
            <p:cNvPr id="9" name="Rectangle 8"/>
            <p:cNvSpPr/>
            <p:nvPr/>
          </p:nvSpPr>
          <p:spPr bwMode="auto">
            <a:xfrm>
              <a:off x="7176657" y="5421196"/>
              <a:ext cx="1728735" cy="882127"/>
            </a:xfrm>
            <a:prstGeom prst="rect">
              <a:avLst/>
            </a:prstGeom>
            <a:solidFill>
              <a:srgbClr val="FFBB03"/>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Marion Regular"/>
                <a:cs typeface="Marion Regular"/>
              </a:endParaRPr>
            </a:p>
          </p:txBody>
        </p:sp>
        <p:sp>
          <p:nvSpPr>
            <p:cNvPr id="13" name="TextBox 12"/>
            <p:cNvSpPr txBox="1">
              <a:spLocks noChangeArrowheads="1"/>
            </p:cNvSpPr>
            <p:nvPr/>
          </p:nvSpPr>
          <p:spPr bwMode="auto">
            <a:xfrm>
              <a:off x="7113942" y="5593677"/>
              <a:ext cx="1901195" cy="5232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algn="ctr">
                <a:tabLst>
                  <a:tab pos="4229100" algn="l"/>
                </a:tabLst>
              </a:pPr>
              <a:r>
                <a:rPr lang="en-US" sz="2800" b="1" dirty="0" err="1">
                  <a:solidFill>
                    <a:srgbClr val="800000"/>
                  </a:solidFill>
                  <a:latin typeface="Marion Regular"/>
                  <a:cs typeface="Marion Regular"/>
                </a:rPr>
                <a:t>i</a:t>
              </a:r>
              <a:r>
                <a:rPr lang="en-US" sz="2800" b="1" cap="small" dirty="0" err="1">
                  <a:solidFill>
                    <a:srgbClr val="800000"/>
                  </a:solidFill>
                  <a:latin typeface="Marion Regular"/>
                  <a:cs typeface="Marion Regular"/>
                </a:rPr>
                <a:t>LookOut</a:t>
              </a:r>
              <a:endParaRPr lang="en-US" sz="2800" b="1" kern="1200" cap="small" dirty="0">
                <a:solidFill>
                  <a:srgbClr val="800000"/>
                </a:solidFill>
                <a:latin typeface="Marion Regular"/>
                <a:cs typeface="Marion Regular"/>
              </a:endParaRPr>
            </a:p>
          </p:txBody>
        </p:sp>
      </p:grpSp>
      <p:grpSp>
        <p:nvGrpSpPr>
          <p:cNvPr id="51" name="Group 50"/>
          <p:cNvGrpSpPr/>
          <p:nvPr/>
        </p:nvGrpSpPr>
        <p:grpSpPr>
          <a:xfrm>
            <a:off x="589066" y="2698544"/>
            <a:ext cx="2358520" cy="2810788"/>
            <a:chOff x="589066" y="2698544"/>
            <a:chExt cx="2358520" cy="2810788"/>
          </a:xfrm>
        </p:grpSpPr>
        <p:sp>
          <p:nvSpPr>
            <p:cNvPr id="17" name="TextBox 16"/>
            <p:cNvSpPr txBox="1">
              <a:spLocks noChangeArrowheads="1"/>
            </p:cNvSpPr>
            <p:nvPr/>
          </p:nvSpPr>
          <p:spPr bwMode="auto">
            <a:xfrm>
              <a:off x="589066" y="2698544"/>
              <a:ext cx="2358520" cy="5232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a:tabLst>
                  <a:tab pos="4229100" algn="l"/>
                </a:tabLst>
              </a:pPr>
              <a:r>
                <a:rPr lang="en-US" sz="2800" dirty="0" err="1" smtClean="0">
                  <a:latin typeface="Marion Regular"/>
                  <a:cs typeface="Marion Regular"/>
                </a:rPr>
                <a:t>i</a:t>
              </a:r>
              <a:r>
                <a:rPr lang="en-US" sz="2800" kern="1200" cap="small" dirty="0" err="1" smtClean="0">
                  <a:latin typeface="Marion Regular"/>
                  <a:cs typeface="Marion Regular"/>
                </a:rPr>
                <a:t>LookOut</a:t>
              </a:r>
              <a:endParaRPr lang="en-US" sz="2800" kern="1200" cap="small" dirty="0">
                <a:latin typeface="Marion Regular"/>
                <a:cs typeface="Marion Regular"/>
              </a:endParaRPr>
            </a:p>
          </p:txBody>
        </p:sp>
        <p:sp>
          <p:nvSpPr>
            <p:cNvPr id="18" name="TextBox 17"/>
            <p:cNvSpPr txBox="1">
              <a:spLocks noChangeArrowheads="1"/>
            </p:cNvSpPr>
            <p:nvPr/>
          </p:nvSpPr>
          <p:spPr bwMode="auto">
            <a:xfrm>
              <a:off x="594102" y="3814516"/>
              <a:ext cx="2008538" cy="5232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a:tabLst>
                  <a:tab pos="4229100" algn="l"/>
                </a:tabLst>
              </a:pPr>
              <a:r>
                <a:rPr lang="en-US" sz="2800" cap="small" dirty="0" smtClean="0">
                  <a:latin typeface="Marion Regular"/>
                  <a:cs typeface="Marion Regular"/>
                </a:rPr>
                <a:t>Standard</a:t>
              </a:r>
            </a:p>
          </p:txBody>
        </p:sp>
        <p:sp>
          <p:nvSpPr>
            <p:cNvPr id="19" name="TextBox 18"/>
            <p:cNvSpPr txBox="1">
              <a:spLocks noChangeArrowheads="1"/>
            </p:cNvSpPr>
            <p:nvPr/>
          </p:nvSpPr>
          <p:spPr bwMode="auto">
            <a:xfrm>
              <a:off x="589717" y="4986112"/>
              <a:ext cx="2044280" cy="5232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a:tabLst>
                  <a:tab pos="4229100" algn="l"/>
                </a:tabLst>
              </a:pPr>
              <a:r>
                <a:rPr lang="en-US" sz="2800" cap="small" dirty="0" smtClean="0">
                  <a:latin typeface="Marion Regular"/>
                  <a:cs typeface="Marion Regular"/>
                </a:rPr>
                <a:t>Control</a:t>
              </a:r>
            </a:p>
          </p:txBody>
        </p:sp>
      </p:grpSp>
      <p:grpSp>
        <p:nvGrpSpPr>
          <p:cNvPr id="26" name="Group 25"/>
          <p:cNvGrpSpPr/>
          <p:nvPr/>
        </p:nvGrpSpPr>
        <p:grpSpPr>
          <a:xfrm>
            <a:off x="3652104" y="1881934"/>
            <a:ext cx="6797304" cy="472944"/>
            <a:chOff x="3416919" y="2618894"/>
            <a:chExt cx="6797304" cy="472944"/>
          </a:xfrm>
        </p:grpSpPr>
        <p:sp>
          <p:nvSpPr>
            <p:cNvPr id="15" name="TextBox 14"/>
            <p:cNvSpPr txBox="1">
              <a:spLocks noChangeArrowheads="1"/>
            </p:cNvSpPr>
            <p:nvPr/>
          </p:nvSpPr>
          <p:spPr bwMode="auto">
            <a:xfrm>
              <a:off x="3416919" y="2627691"/>
              <a:ext cx="812800"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a:tabLst>
                  <a:tab pos="4229100" algn="l"/>
                </a:tabLst>
              </a:pPr>
              <a:r>
                <a:rPr lang="en-US" sz="2400" kern="1200" cap="small" dirty="0" err="1" smtClean="0">
                  <a:latin typeface="Marion Regular"/>
                  <a:cs typeface="Marion Regular"/>
                </a:rPr>
                <a:t>Yr</a:t>
              </a:r>
              <a:r>
                <a:rPr lang="en-US" sz="2400" kern="1200" cap="small" dirty="0" smtClean="0">
                  <a:latin typeface="Marion Regular"/>
                  <a:cs typeface="Marion Regular"/>
                </a:rPr>
                <a:t> 1</a:t>
              </a:r>
              <a:endParaRPr lang="en-US" sz="2400" kern="1200" cap="small" dirty="0">
                <a:latin typeface="Marion Regular"/>
                <a:cs typeface="Marion Regular"/>
              </a:endParaRPr>
            </a:p>
          </p:txBody>
        </p:sp>
        <p:sp>
          <p:nvSpPr>
            <p:cNvPr id="22" name="TextBox 21"/>
            <p:cNvSpPr txBox="1">
              <a:spLocks noChangeArrowheads="1"/>
            </p:cNvSpPr>
            <p:nvPr/>
          </p:nvSpPr>
          <p:spPr bwMode="auto">
            <a:xfrm>
              <a:off x="5406529" y="2618894"/>
              <a:ext cx="812800"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a:tabLst>
                  <a:tab pos="4229100" algn="l"/>
                </a:tabLst>
              </a:pPr>
              <a:r>
                <a:rPr lang="en-US" sz="2400" kern="1200" cap="small" dirty="0" err="1" smtClean="0">
                  <a:latin typeface="Marion Regular"/>
                  <a:cs typeface="Marion Regular"/>
                </a:rPr>
                <a:t>Yr</a:t>
              </a:r>
              <a:r>
                <a:rPr lang="en-US" sz="2400" kern="1200" cap="small" dirty="0" smtClean="0">
                  <a:latin typeface="Marion Regular"/>
                  <a:cs typeface="Marion Regular"/>
                </a:rPr>
                <a:t> 2</a:t>
              </a:r>
              <a:endParaRPr lang="en-US" sz="2400" kern="1200" cap="small" dirty="0">
                <a:latin typeface="Marion Regular"/>
                <a:cs typeface="Marion Regular"/>
              </a:endParaRPr>
            </a:p>
          </p:txBody>
        </p:sp>
        <p:sp>
          <p:nvSpPr>
            <p:cNvPr id="23" name="TextBox 22"/>
            <p:cNvSpPr txBox="1">
              <a:spLocks noChangeArrowheads="1"/>
            </p:cNvSpPr>
            <p:nvPr/>
          </p:nvSpPr>
          <p:spPr bwMode="auto">
            <a:xfrm>
              <a:off x="7364783" y="2630173"/>
              <a:ext cx="812800"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a:tabLst>
                  <a:tab pos="4229100" algn="l"/>
                </a:tabLst>
              </a:pPr>
              <a:r>
                <a:rPr lang="en-US" sz="2400" kern="1200" cap="small" dirty="0" err="1" smtClean="0">
                  <a:latin typeface="Marion Regular"/>
                  <a:cs typeface="Marion Regular"/>
                </a:rPr>
                <a:t>Yr</a:t>
              </a:r>
              <a:r>
                <a:rPr lang="en-US" sz="2400" kern="1200" cap="small" dirty="0" smtClean="0">
                  <a:latin typeface="Marion Regular"/>
                  <a:cs typeface="Marion Regular"/>
                </a:rPr>
                <a:t> 3</a:t>
              </a:r>
              <a:endParaRPr lang="en-US" sz="2400" kern="1200" cap="small" dirty="0">
                <a:latin typeface="Marion Regular"/>
                <a:cs typeface="Marion Regular"/>
              </a:endParaRPr>
            </a:p>
          </p:txBody>
        </p:sp>
        <p:sp>
          <p:nvSpPr>
            <p:cNvPr id="24" name="TextBox 23"/>
            <p:cNvSpPr txBox="1">
              <a:spLocks noChangeArrowheads="1"/>
            </p:cNvSpPr>
            <p:nvPr/>
          </p:nvSpPr>
          <p:spPr bwMode="auto">
            <a:xfrm>
              <a:off x="9401423" y="2625775"/>
              <a:ext cx="812800"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a:tabLst>
                  <a:tab pos="4229100" algn="l"/>
                </a:tabLst>
              </a:pPr>
              <a:r>
                <a:rPr lang="en-US" sz="2400" kern="1200" cap="small" dirty="0" err="1" smtClean="0">
                  <a:latin typeface="Marion Regular"/>
                  <a:cs typeface="Marion Regular"/>
                </a:rPr>
                <a:t>Yr</a:t>
              </a:r>
              <a:r>
                <a:rPr lang="en-US" sz="2400" kern="1200" cap="small" dirty="0" smtClean="0">
                  <a:latin typeface="Marion Regular"/>
                  <a:cs typeface="Marion Regular"/>
                </a:rPr>
                <a:t> 4</a:t>
              </a:r>
              <a:endParaRPr lang="en-US" sz="2400" kern="1200" cap="small" dirty="0">
                <a:latin typeface="Marion Regular"/>
                <a:cs typeface="Marion Regular"/>
              </a:endParaRPr>
            </a:p>
          </p:txBody>
        </p:sp>
      </p:grpSp>
      <p:grpSp>
        <p:nvGrpSpPr>
          <p:cNvPr id="36" name="Group 35"/>
          <p:cNvGrpSpPr/>
          <p:nvPr/>
        </p:nvGrpSpPr>
        <p:grpSpPr>
          <a:xfrm>
            <a:off x="2634201" y="3657212"/>
            <a:ext cx="2175568" cy="893231"/>
            <a:chOff x="2610109" y="4151128"/>
            <a:chExt cx="2077767" cy="772363"/>
          </a:xfrm>
        </p:grpSpPr>
        <p:sp>
          <p:nvSpPr>
            <p:cNvPr id="8" name="Rectangle 7"/>
            <p:cNvSpPr/>
            <p:nvPr/>
          </p:nvSpPr>
          <p:spPr bwMode="auto">
            <a:xfrm>
              <a:off x="2774720" y="4151128"/>
              <a:ext cx="1866118" cy="772363"/>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Marion Regular"/>
                <a:cs typeface="Marion Regular"/>
              </a:endParaRPr>
            </a:p>
          </p:txBody>
        </p:sp>
        <p:sp>
          <p:nvSpPr>
            <p:cNvPr id="27" name="TextBox 26"/>
            <p:cNvSpPr txBox="1">
              <a:spLocks noChangeArrowheads="1"/>
            </p:cNvSpPr>
            <p:nvPr/>
          </p:nvSpPr>
          <p:spPr bwMode="auto">
            <a:xfrm>
              <a:off x="2610109" y="4240806"/>
              <a:ext cx="2077767" cy="4524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algn="ctr">
                <a:tabLst>
                  <a:tab pos="4229100" algn="l"/>
                </a:tabLst>
              </a:pPr>
              <a:r>
                <a:rPr lang="en-US" sz="2800" b="1" kern="1200" cap="small" dirty="0" smtClean="0">
                  <a:solidFill>
                    <a:schemeClr val="bg1"/>
                  </a:solidFill>
                  <a:latin typeface="Marion Regular"/>
                  <a:cs typeface="Marion Regular"/>
                </a:rPr>
                <a:t>Standard</a:t>
              </a:r>
              <a:endParaRPr lang="en-US" sz="2800" b="1" kern="1200" cap="small" dirty="0">
                <a:solidFill>
                  <a:schemeClr val="bg1"/>
                </a:solidFill>
                <a:latin typeface="Marion Regular"/>
                <a:cs typeface="Marion Regular"/>
              </a:endParaRPr>
            </a:p>
          </p:txBody>
        </p:sp>
      </p:grpSp>
      <p:grpSp>
        <p:nvGrpSpPr>
          <p:cNvPr id="30" name="Group 29"/>
          <p:cNvGrpSpPr/>
          <p:nvPr/>
        </p:nvGrpSpPr>
        <p:grpSpPr>
          <a:xfrm>
            <a:off x="5149746" y="3660644"/>
            <a:ext cx="2070787" cy="882127"/>
            <a:chOff x="7113942" y="5421196"/>
            <a:chExt cx="1901195" cy="882127"/>
          </a:xfrm>
        </p:grpSpPr>
        <p:sp>
          <p:nvSpPr>
            <p:cNvPr id="31" name="Rectangle 30"/>
            <p:cNvSpPr/>
            <p:nvPr/>
          </p:nvSpPr>
          <p:spPr bwMode="auto">
            <a:xfrm>
              <a:off x="7176657" y="5421196"/>
              <a:ext cx="1728735" cy="882127"/>
            </a:xfrm>
            <a:prstGeom prst="rect">
              <a:avLst/>
            </a:prstGeom>
            <a:solidFill>
              <a:srgbClr val="FFBB03"/>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Marion Regular"/>
                <a:cs typeface="Marion Regular"/>
              </a:endParaRPr>
            </a:p>
          </p:txBody>
        </p:sp>
        <p:sp>
          <p:nvSpPr>
            <p:cNvPr id="32" name="TextBox 31"/>
            <p:cNvSpPr txBox="1">
              <a:spLocks noChangeArrowheads="1"/>
            </p:cNvSpPr>
            <p:nvPr/>
          </p:nvSpPr>
          <p:spPr bwMode="auto">
            <a:xfrm>
              <a:off x="7113942" y="5593677"/>
              <a:ext cx="1901195" cy="5232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algn="ctr">
                <a:tabLst>
                  <a:tab pos="4229100" algn="l"/>
                </a:tabLst>
              </a:pPr>
              <a:r>
                <a:rPr lang="en-US" sz="2800" b="1" dirty="0" err="1">
                  <a:solidFill>
                    <a:srgbClr val="800000"/>
                  </a:solidFill>
                  <a:latin typeface="Marion Regular"/>
                  <a:cs typeface="Marion Regular"/>
                </a:rPr>
                <a:t>i</a:t>
              </a:r>
              <a:r>
                <a:rPr lang="en-US" sz="2800" b="1" cap="small" dirty="0" err="1">
                  <a:solidFill>
                    <a:srgbClr val="800000"/>
                  </a:solidFill>
                  <a:latin typeface="Marion Regular"/>
                  <a:cs typeface="Marion Regular"/>
                </a:rPr>
                <a:t>LookOut</a:t>
              </a:r>
              <a:endParaRPr lang="en-US" sz="2800" b="1" kern="1200" cap="small" dirty="0">
                <a:solidFill>
                  <a:srgbClr val="800000"/>
                </a:solidFill>
                <a:latin typeface="Marion Regular"/>
                <a:cs typeface="Marion Regular"/>
              </a:endParaRPr>
            </a:p>
          </p:txBody>
        </p:sp>
      </p:grpSp>
      <p:grpSp>
        <p:nvGrpSpPr>
          <p:cNvPr id="33" name="Group 32"/>
          <p:cNvGrpSpPr/>
          <p:nvPr/>
        </p:nvGrpSpPr>
        <p:grpSpPr>
          <a:xfrm>
            <a:off x="7044137" y="4836638"/>
            <a:ext cx="2099893" cy="882127"/>
            <a:chOff x="7113942" y="5421196"/>
            <a:chExt cx="1901195" cy="882127"/>
          </a:xfrm>
        </p:grpSpPr>
        <p:sp>
          <p:nvSpPr>
            <p:cNvPr id="34" name="Rectangle 33"/>
            <p:cNvSpPr/>
            <p:nvPr/>
          </p:nvSpPr>
          <p:spPr bwMode="auto">
            <a:xfrm>
              <a:off x="7176657" y="5421196"/>
              <a:ext cx="1728735" cy="882127"/>
            </a:xfrm>
            <a:prstGeom prst="rect">
              <a:avLst/>
            </a:prstGeom>
            <a:solidFill>
              <a:srgbClr val="FFBB03"/>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Marion Regular"/>
                <a:cs typeface="Marion Regular"/>
              </a:endParaRPr>
            </a:p>
          </p:txBody>
        </p:sp>
        <p:sp>
          <p:nvSpPr>
            <p:cNvPr id="35" name="TextBox 34"/>
            <p:cNvSpPr txBox="1">
              <a:spLocks noChangeArrowheads="1"/>
            </p:cNvSpPr>
            <p:nvPr/>
          </p:nvSpPr>
          <p:spPr bwMode="auto">
            <a:xfrm>
              <a:off x="7113942" y="5593677"/>
              <a:ext cx="1901195" cy="5232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algn="ctr">
                <a:tabLst>
                  <a:tab pos="4229100" algn="l"/>
                </a:tabLst>
              </a:pPr>
              <a:r>
                <a:rPr lang="en-US" sz="2800" b="1" dirty="0" err="1">
                  <a:solidFill>
                    <a:srgbClr val="800000"/>
                  </a:solidFill>
                  <a:latin typeface="Marion Regular"/>
                  <a:cs typeface="Marion Regular"/>
                </a:rPr>
                <a:t>i</a:t>
              </a:r>
              <a:r>
                <a:rPr lang="en-US" sz="2800" b="1" cap="small" dirty="0" err="1">
                  <a:solidFill>
                    <a:srgbClr val="800000"/>
                  </a:solidFill>
                  <a:latin typeface="Marion Regular"/>
                  <a:cs typeface="Marion Regular"/>
                </a:rPr>
                <a:t>LookOut</a:t>
              </a:r>
              <a:endParaRPr lang="en-US" sz="2800" b="1" kern="1200" cap="small" dirty="0">
                <a:solidFill>
                  <a:srgbClr val="800000"/>
                </a:solidFill>
                <a:latin typeface="Marion Regular"/>
                <a:cs typeface="Marion Regular"/>
              </a:endParaRPr>
            </a:p>
          </p:txBody>
        </p:sp>
      </p:grpSp>
      <p:sp>
        <p:nvSpPr>
          <p:cNvPr id="37" name="&quot;No&quot; Symbol 36"/>
          <p:cNvSpPr/>
          <p:nvPr/>
        </p:nvSpPr>
        <p:spPr>
          <a:xfrm>
            <a:off x="3606081" y="4845088"/>
            <a:ext cx="736888" cy="768315"/>
          </a:xfrm>
          <a:prstGeom prst="noSmoking">
            <a:avLst>
              <a:gd name="adj" fmla="val 10178"/>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800000"/>
              </a:solidFill>
              <a:latin typeface="Marion Regular"/>
              <a:cs typeface="Marion Regular"/>
            </a:endParaRPr>
          </a:p>
        </p:txBody>
      </p:sp>
      <p:sp>
        <p:nvSpPr>
          <p:cNvPr id="38" name="&quot;No&quot; Symbol 37"/>
          <p:cNvSpPr/>
          <p:nvPr/>
        </p:nvSpPr>
        <p:spPr>
          <a:xfrm>
            <a:off x="5671254" y="4856370"/>
            <a:ext cx="736888" cy="768315"/>
          </a:xfrm>
          <a:prstGeom prst="noSmoking">
            <a:avLst>
              <a:gd name="adj" fmla="val 10178"/>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800000"/>
              </a:solidFill>
              <a:latin typeface="Marion Regular"/>
              <a:cs typeface="Marion Regular"/>
            </a:endParaRPr>
          </a:p>
        </p:txBody>
      </p:sp>
      <p:cxnSp>
        <p:nvCxnSpPr>
          <p:cNvPr id="40" name="Straight Arrow Connector 39"/>
          <p:cNvCxnSpPr/>
          <p:nvPr/>
        </p:nvCxnSpPr>
        <p:spPr>
          <a:xfrm flipV="1">
            <a:off x="5220951" y="2960858"/>
            <a:ext cx="3496307" cy="39287"/>
          </a:xfrm>
          <a:prstGeom prst="straightConnector1">
            <a:avLst/>
          </a:prstGeom>
          <a:ln w="63500">
            <a:solidFill>
              <a:srgbClr val="800000"/>
            </a:solidFill>
            <a:tailEnd type="arrow"/>
          </a:ln>
        </p:spPr>
        <p:style>
          <a:lnRef idx="2">
            <a:schemeClr val="accent1"/>
          </a:lnRef>
          <a:fillRef idx="0">
            <a:schemeClr val="accent1"/>
          </a:fillRef>
          <a:effectRef idx="1">
            <a:schemeClr val="accent1"/>
          </a:effectRef>
          <a:fontRef idx="minor">
            <a:schemeClr val="tx1"/>
          </a:fontRef>
        </p:style>
      </p:cxnSp>
      <p:cxnSp>
        <p:nvCxnSpPr>
          <p:cNvPr id="43" name="Straight Arrow Connector 42"/>
          <p:cNvCxnSpPr/>
          <p:nvPr/>
        </p:nvCxnSpPr>
        <p:spPr>
          <a:xfrm flipV="1">
            <a:off x="7239093" y="4071444"/>
            <a:ext cx="1478165" cy="16610"/>
          </a:xfrm>
          <a:prstGeom prst="straightConnector1">
            <a:avLst/>
          </a:prstGeom>
          <a:ln w="63500">
            <a:solidFill>
              <a:srgbClr val="800000"/>
            </a:solidFill>
            <a:tailEnd type="arrow"/>
          </a:ln>
        </p:spPr>
        <p:style>
          <a:lnRef idx="2">
            <a:schemeClr val="accent1"/>
          </a:lnRef>
          <a:fillRef idx="0">
            <a:schemeClr val="accent1"/>
          </a:fillRef>
          <a:effectRef idx="1">
            <a:schemeClr val="accent1"/>
          </a:effectRef>
          <a:fontRef idx="minor">
            <a:schemeClr val="tx1"/>
          </a:fontRef>
        </p:style>
      </p:cxnSp>
      <p:grpSp>
        <p:nvGrpSpPr>
          <p:cNvPr id="50" name="Group 49"/>
          <p:cNvGrpSpPr/>
          <p:nvPr/>
        </p:nvGrpSpPr>
        <p:grpSpPr>
          <a:xfrm>
            <a:off x="9143377" y="2448893"/>
            <a:ext cx="2063738" cy="3368350"/>
            <a:chOff x="9143377" y="2448893"/>
            <a:chExt cx="1901195" cy="3368350"/>
          </a:xfrm>
        </p:grpSpPr>
        <p:sp>
          <p:nvSpPr>
            <p:cNvPr id="47" name="Rectangle 46"/>
            <p:cNvSpPr/>
            <p:nvPr/>
          </p:nvSpPr>
          <p:spPr bwMode="auto">
            <a:xfrm>
              <a:off x="9347204" y="2448893"/>
              <a:ext cx="1549368" cy="3368350"/>
            </a:xfrm>
            <a:prstGeom prst="rect">
              <a:avLst/>
            </a:prstGeom>
            <a:solidFill>
              <a:srgbClr val="FFBB03"/>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Marion Regular"/>
                <a:cs typeface="Marion Regular"/>
              </a:endParaRPr>
            </a:p>
          </p:txBody>
        </p:sp>
        <p:sp>
          <p:nvSpPr>
            <p:cNvPr id="48" name="TextBox 47"/>
            <p:cNvSpPr txBox="1">
              <a:spLocks noChangeArrowheads="1"/>
            </p:cNvSpPr>
            <p:nvPr/>
          </p:nvSpPr>
          <p:spPr bwMode="auto">
            <a:xfrm>
              <a:off x="9143377" y="2950654"/>
              <a:ext cx="1901195" cy="227754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algn="ctr">
                <a:lnSpc>
                  <a:spcPct val="150000"/>
                </a:lnSpc>
                <a:tabLst>
                  <a:tab pos="4229100" algn="l"/>
                </a:tabLst>
              </a:pPr>
              <a:r>
                <a:rPr lang="en-US" sz="2400" b="1" kern="1200" dirty="0" smtClean="0">
                  <a:solidFill>
                    <a:srgbClr val="800000"/>
                  </a:solidFill>
                  <a:latin typeface="Marion Regular"/>
                  <a:cs typeface="Marion Regular"/>
                </a:rPr>
                <a:t>State-wide </a:t>
              </a:r>
              <a:r>
                <a:rPr lang="en-US" sz="2400" b="1" dirty="0" smtClean="0">
                  <a:solidFill>
                    <a:srgbClr val="800000"/>
                  </a:solidFill>
                  <a:latin typeface="Marion Regular"/>
                  <a:cs typeface="Marion Regular"/>
                </a:rPr>
                <a:t>roll out</a:t>
              </a:r>
            </a:p>
            <a:p>
              <a:pPr algn="ctr">
                <a:lnSpc>
                  <a:spcPct val="150000"/>
                </a:lnSpc>
                <a:tabLst>
                  <a:tab pos="4229100" algn="l"/>
                </a:tabLst>
              </a:pPr>
              <a:r>
                <a:rPr lang="en-US" sz="2400" b="1" dirty="0" smtClean="0">
                  <a:solidFill>
                    <a:srgbClr val="800000"/>
                  </a:solidFill>
                  <a:latin typeface="Marion Regular"/>
                  <a:cs typeface="Marion Regular"/>
                </a:rPr>
                <a:t> of</a:t>
              </a:r>
            </a:p>
            <a:p>
              <a:pPr algn="ctr">
                <a:lnSpc>
                  <a:spcPct val="150000"/>
                </a:lnSpc>
                <a:tabLst>
                  <a:tab pos="4229100" algn="l"/>
                </a:tabLst>
              </a:pPr>
              <a:r>
                <a:rPr lang="en-US" sz="2400" b="1" dirty="0" smtClean="0">
                  <a:solidFill>
                    <a:srgbClr val="800000"/>
                  </a:solidFill>
                  <a:latin typeface="Marion Regular"/>
                  <a:cs typeface="Marion Regular"/>
                </a:rPr>
                <a:t> </a:t>
              </a:r>
              <a:r>
                <a:rPr lang="en-US" sz="2400" b="1" dirty="0" err="1">
                  <a:solidFill>
                    <a:srgbClr val="800000"/>
                  </a:solidFill>
                  <a:latin typeface="Marion Regular"/>
                  <a:cs typeface="Marion Regular"/>
                </a:rPr>
                <a:t>i</a:t>
              </a:r>
              <a:r>
                <a:rPr lang="en-US" sz="2400" b="1" cap="small" dirty="0" err="1">
                  <a:solidFill>
                    <a:srgbClr val="800000"/>
                  </a:solidFill>
                  <a:latin typeface="Marion Regular"/>
                  <a:cs typeface="Marion Regular"/>
                </a:rPr>
                <a:t>LookOut</a:t>
              </a:r>
              <a:endParaRPr lang="en-US" sz="2000" b="1" kern="1200" dirty="0">
                <a:solidFill>
                  <a:srgbClr val="800000"/>
                </a:solidFill>
                <a:latin typeface="Marion Regular"/>
                <a:cs typeface="Marion Regular"/>
              </a:endParaRPr>
            </a:p>
          </p:txBody>
        </p:sp>
      </p:grpSp>
    </p:spTree>
    <p:extLst>
      <p:ext uri="{BB962C8B-B14F-4D97-AF65-F5344CB8AC3E}">
        <p14:creationId xmlns:p14="http://schemas.microsoft.com/office/powerpoint/2010/main" val="1196401013"/>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xmlns:p14="http://schemas.microsoft.com/office/powerpoint/2010/mai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wipe(up)">
                                      <p:cBhvr>
                                        <p:cTn id="7" dur="700"/>
                                        <p:tgtEl>
                                          <p:spTgt spid="5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wipe(left)">
                                      <p:cBhvr>
                                        <p:cTn id="12" dur="700"/>
                                        <p:tgtEl>
                                          <p:spTgt spid="2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wipe(up)">
                                      <p:cBhvr>
                                        <p:cTn id="17" dur="700"/>
                                        <p:tgtEl>
                                          <p:spTgt spid="29"/>
                                        </p:tgtEl>
                                      </p:cBhvr>
                                    </p:animEffect>
                                  </p:childTnLst>
                                </p:cTn>
                              </p:par>
                            </p:childTnLst>
                          </p:cTn>
                        </p:par>
                        <p:par>
                          <p:cTn id="18" fill="hold">
                            <p:stCondLst>
                              <p:cond delay="700"/>
                            </p:stCondLst>
                            <p:childTnLst>
                              <p:par>
                                <p:cTn id="19" presetID="22" presetClass="entr" presetSubtype="1" fill="hold" nodeType="afterEffect">
                                  <p:stCondLst>
                                    <p:cond delay="200"/>
                                  </p:stCondLst>
                                  <p:childTnLst>
                                    <p:set>
                                      <p:cBhvr>
                                        <p:cTn id="20" dur="1" fill="hold">
                                          <p:stCondLst>
                                            <p:cond delay="0"/>
                                          </p:stCondLst>
                                        </p:cTn>
                                        <p:tgtEl>
                                          <p:spTgt spid="36"/>
                                        </p:tgtEl>
                                        <p:attrNameLst>
                                          <p:attrName>style.visibility</p:attrName>
                                        </p:attrNameLst>
                                      </p:cBhvr>
                                      <p:to>
                                        <p:strVal val="visible"/>
                                      </p:to>
                                    </p:set>
                                    <p:animEffect transition="in" filter="wipe(up)">
                                      <p:cBhvr>
                                        <p:cTn id="21" dur="700"/>
                                        <p:tgtEl>
                                          <p:spTgt spid="36"/>
                                        </p:tgtEl>
                                      </p:cBhvr>
                                    </p:animEffect>
                                  </p:childTnLst>
                                </p:cTn>
                              </p:par>
                            </p:childTnLst>
                          </p:cTn>
                        </p:par>
                        <p:par>
                          <p:cTn id="22" fill="hold">
                            <p:stCondLst>
                              <p:cond delay="1600"/>
                            </p:stCondLst>
                            <p:childTnLst>
                              <p:par>
                                <p:cTn id="23" presetID="22" presetClass="entr" presetSubtype="1" fill="hold" grpId="0" nodeType="afterEffect">
                                  <p:stCondLst>
                                    <p:cond delay="200"/>
                                  </p:stCondLst>
                                  <p:childTnLst>
                                    <p:set>
                                      <p:cBhvr>
                                        <p:cTn id="24" dur="1" fill="hold">
                                          <p:stCondLst>
                                            <p:cond delay="0"/>
                                          </p:stCondLst>
                                        </p:cTn>
                                        <p:tgtEl>
                                          <p:spTgt spid="37"/>
                                        </p:tgtEl>
                                        <p:attrNameLst>
                                          <p:attrName>style.visibility</p:attrName>
                                        </p:attrNameLst>
                                      </p:cBhvr>
                                      <p:to>
                                        <p:strVal val="visible"/>
                                      </p:to>
                                    </p:set>
                                    <p:animEffect transition="in" filter="wipe(up)">
                                      <p:cBhvr>
                                        <p:cTn id="25" dur="700"/>
                                        <p:tgtEl>
                                          <p:spTgt spid="37"/>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nodeType="clickEffect">
                                  <p:stCondLst>
                                    <p:cond delay="0"/>
                                  </p:stCondLst>
                                  <p:childTnLst>
                                    <p:set>
                                      <p:cBhvr>
                                        <p:cTn id="29" dur="1" fill="hold">
                                          <p:stCondLst>
                                            <p:cond delay="0"/>
                                          </p:stCondLst>
                                        </p:cTn>
                                        <p:tgtEl>
                                          <p:spTgt spid="40"/>
                                        </p:tgtEl>
                                        <p:attrNameLst>
                                          <p:attrName>style.visibility</p:attrName>
                                        </p:attrNameLst>
                                      </p:cBhvr>
                                      <p:to>
                                        <p:strVal val="visible"/>
                                      </p:to>
                                    </p:set>
                                    <p:animEffect transition="in" filter="wipe(left)">
                                      <p:cBhvr>
                                        <p:cTn id="30" dur="700"/>
                                        <p:tgtEl>
                                          <p:spTgt spid="40"/>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1" fill="hold" nodeType="clickEffect">
                                  <p:stCondLst>
                                    <p:cond delay="0"/>
                                  </p:stCondLst>
                                  <p:childTnLst>
                                    <p:set>
                                      <p:cBhvr>
                                        <p:cTn id="34" dur="1" fill="hold">
                                          <p:stCondLst>
                                            <p:cond delay="0"/>
                                          </p:stCondLst>
                                        </p:cTn>
                                        <p:tgtEl>
                                          <p:spTgt spid="30"/>
                                        </p:tgtEl>
                                        <p:attrNameLst>
                                          <p:attrName>style.visibility</p:attrName>
                                        </p:attrNameLst>
                                      </p:cBhvr>
                                      <p:to>
                                        <p:strVal val="visible"/>
                                      </p:to>
                                    </p:set>
                                    <p:animEffect transition="in" filter="wipe(up)">
                                      <p:cBhvr>
                                        <p:cTn id="35" dur="700"/>
                                        <p:tgtEl>
                                          <p:spTgt spid="30"/>
                                        </p:tgtEl>
                                      </p:cBhvr>
                                    </p:animEffect>
                                  </p:childTnLst>
                                </p:cTn>
                              </p:par>
                            </p:childTnLst>
                          </p:cTn>
                        </p:par>
                        <p:par>
                          <p:cTn id="36" fill="hold">
                            <p:stCondLst>
                              <p:cond delay="700"/>
                            </p:stCondLst>
                            <p:childTnLst>
                              <p:par>
                                <p:cTn id="37" presetID="22" presetClass="entr" presetSubtype="1" fill="hold" grpId="0" nodeType="afterEffect">
                                  <p:stCondLst>
                                    <p:cond delay="200"/>
                                  </p:stCondLst>
                                  <p:childTnLst>
                                    <p:set>
                                      <p:cBhvr>
                                        <p:cTn id="38" dur="1" fill="hold">
                                          <p:stCondLst>
                                            <p:cond delay="0"/>
                                          </p:stCondLst>
                                        </p:cTn>
                                        <p:tgtEl>
                                          <p:spTgt spid="38"/>
                                        </p:tgtEl>
                                        <p:attrNameLst>
                                          <p:attrName>style.visibility</p:attrName>
                                        </p:attrNameLst>
                                      </p:cBhvr>
                                      <p:to>
                                        <p:strVal val="visible"/>
                                      </p:to>
                                    </p:set>
                                    <p:animEffect transition="in" filter="wipe(up)">
                                      <p:cBhvr>
                                        <p:cTn id="39" dur="700"/>
                                        <p:tgtEl>
                                          <p:spTgt spid="38"/>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8" fill="hold" nodeType="clickEffect">
                                  <p:stCondLst>
                                    <p:cond delay="0"/>
                                  </p:stCondLst>
                                  <p:childTnLst>
                                    <p:set>
                                      <p:cBhvr>
                                        <p:cTn id="43" dur="1" fill="hold">
                                          <p:stCondLst>
                                            <p:cond delay="0"/>
                                          </p:stCondLst>
                                        </p:cTn>
                                        <p:tgtEl>
                                          <p:spTgt spid="43"/>
                                        </p:tgtEl>
                                        <p:attrNameLst>
                                          <p:attrName>style.visibility</p:attrName>
                                        </p:attrNameLst>
                                      </p:cBhvr>
                                      <p:to>
                                        <p:strVal val="visible"/>
                                      </p:to>
                                    </p:set>
                                    <p:animEffect transition="in" filter="wipe(left)">
                                      <p:cBhvr>
                                        <p:cTn id="44" dur="700"/>
                                        <p:tgtEl>
                                          <p:spTgt spid="43"/>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1" fill="hold" nodeType="clickEffect">
                                  <p:stCondLst>
                                    <p:cond delay="0"/>
                                  </p:stCondLst>
                                  <p:childTnLst>
                                    <p:set>
                                      <p:cBhvr>
                                        <p:cTn id="48" dur="1" fill="hold">
                                          <p:stCondLst>
                                            <p:cond delay="0"/>
                                          </p:stCondLst>
                                        </p:cTn>
                                        <p:tgtEl>
                                          <p:spTgt spid="33"/>
                                        </p:tgtEl>
                                        <p:attrNameLst>
                                          <p:attrName>style.visibility</p:attrName>
                                        </p:attrNameLst>
                                      </p:cBhvr>
                                      <p:to>
                                        <p:strVal val="visible"/>
                                      </p:to>
                                    </p:set>
                                    <p:animEffect transition="in" filter="wipe(up)">
                                      <p:cBhvr>
                                        <p:cTn id="49" dur="700"/>
                                        <p:tgtEl>
                                          <p:spTgt spid="33"/>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1" fill="hold" nodeType="clickEffect">
                                  <p:stCondLst>
                                    <p:cond delay="0"/>
                                  </p:stCondLst>
                                  <p:childTnLst>
                                    <p:set>
                                      <p:cBhvr>
                                        <p:cTn id="53" dur="1" fill="hold">
                                          <p:stCondLst>
                                            <p:cond delay="0"/>
                                          </p:stCondLst>
                                        </p:cTn>
                                        <p:tgtEl>
                                          <p:spTgt spid="50"/>
                                        </p:tgtEl>
                                        <p:attrNameLst>
                                          <p:attrName>style.visibility</p:attrName>
                                        </p:attrNameLst>
                                      </p:cBhvr>
                                      <p:to>
                                        <p:strVal val="visible"/>
                                      </p:to>
                                    </p:set>
                                    <p:animEffect transition="in" filter="wipe(up)">
                                      <p:cBhvr>
                                        <p:cTn id="54" dur="7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8"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3114145" y="1259108"/>
            <a:ext cx="9124892" cy="5630252"/>
          </a:xfrm>
          <a:prstGeom prst="rect">
            <a:avLst/>
          </a:prstGeom>
        </p:spPr>
      </p:pic>
      <p:sp>
        <p:nvSpPr>
          <p:cNvPr id="5" name="Title 1"/>
          <p:cNvSpPr txBox="1">
            <a:spLocks/>
          </p:cNvSpPr>
          <p:nvPr/>
        </p:nvSpPr>
        <p:spPr>
          <a:xfrm>
            <a:off x="838200" y="365126"/>
            <a:ext cx="10515600" cy="798942"/>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en-US" b="1" spc="200" dirty="0" smtClean="0">
                <a:solidFill>
                  <a:srgbClr val="800000"/>
                </a:solidFill>
                <a:latin typeface="Marion Regular"/>
                <a:cs typeface="Marion Regular"/>
              </a:rPr>
              <a:t>And yet...</a:t>
            </a:r>
            <a:endParaRPr lang="en-US" b="1" spc="200" dirty="0">
              <a:solidFill>
                <a:srgbClr val="800000"/>
              </a:solidFill>
              <a:latin typeface="Marion Regular"/>
              <a:cs typeface="Marion Regular"/>
            </a:endParaRPr>
          </a:p>
        </p:txBody>
      </p:sp>
      <p:sp>
        <p:nvSpPr>
          <p:cNvPr id="7" name="Content Placeholder 2"/>
          <p:cNvSpPr txBox="1">
            <a:spLocks/>
          </p:cNvSpPr>
          <p:nvPr/>
        </p:nvSpPr>
        <p:spPr bwMode="auto">
          <a:xfrm>
            <a:off x="239354" y="1621695"/>
            <a:ext cx="2708205" cy="82437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hlink"/>
              </a:buClr>
              <a:buSzPct val="70000"/>
              <a:buFont typeface="Wingdings" charset="0"/>
              <a:buChar char="n"/>
              <a:defRPr sz="2800">
                <a:solidFill>
                  <a:srgbClr val="FFBB03"/>
                </a:solidFill>
                <a:effectLst>
                  <a:outerShdw blurRad="38100" dist="38100" dir="2700000" algn="tl">
                    <a:srgbClr val="000000"/>
                  </a:outerShdw>
                </a:effectLst>
                <a:latin typeface="+mn-lt"/>
                <a:ea typeface="ＭＳ Ｐゴシック" pitchFamily="-112" charset="-128"/>
                <a:cs typeface="ＭＳ Ｐゴシック" pitchFamily="-112" charset="-128"/>
              </a:defRPr>
            </a:lvl1pPr>
            <a:lvl2pPr marL="742950" indent="-285750" algn="l" rtl="0" eaLnBrk="0" fontAlgn="base" hangingPunct="0">
              <a:spcBef>
                <a:spcPct val="20000"/>
              </a:spcBef>
              <a:spcAft>
                <a:spcPct val="0"/>
              </a:spcAft>
              <a:buClr>
                <a:schemeClr val="accent2"/>
              </a:buClr>
              <a:buSzPct val="70000"/>
              <a:buFont typeface="Wingdings" charset="0"/>
              <a:buChar char="n"/>
              <a:defRPr sz="2400">
                <a:solidFill>
                  <a:srgbClr val="FFBB03"/>
                </a:solidFill>
                <a:effectLst>
                  <a:outerShdw blurRad="38100" dist="38100" dir="2700000" algn="tl">
                    <a:srgbClr val="000000"/>
                  </a:outerShdw>
                </a:effectLst>
                <a:latin typeface="+mn-lt"/>
                <a:ea typeface="ＭＳ Ｐゴシック" pitchFamily="-112" charset="-128"/>
              </a:defRPr>
            </a:lvl2pPr>
            <a:lvl3pPr marL="1143000" indent="-228600" algn="l" rtl="0" eaLnBrk="0" fontAlgn="base" hangingPunct="0">
              <a:spcBef>
                <a:spcPct val="20000"/>
              </a:spcBef>
              <a:spcAft>
                <a:spcPct val="0"/>
              </a:spcAft>
              <a:buClr>
                <a:schemeClr val="tx2"/>
              </a:buClr>
              <a:buSzPct val="70000"/>
              <a:buFont typeface="Wingdings" charset="0"/>
              <a:buChar char="n"/>
              <a:defRPr sz="2000">
                <a:solidFill>
                  <a:srgbClr val="FFBB03"/>
                </a:solidFill>
                <a:effectLst>
                  <a:outerShdw blurRad="38100" dist="38100" dir="2700000" algn="tl">
                    <a:srgbClr val="000000"/>
                  </a:outerShdw>
                </a:effectLst>
                <a:latin typeface="+mn-lt"/>
                <a:ea typeface="ＭＳ Ｐゴシック" pitchFamily="-112" charset="-128"/>
              </a:defRPr>
            </a:lvl3pPr>
            <a:lvl4pPr marL="1600200" indent="-228600" algn="l" rtl="0" eaLnBrk="0" fontAlgn="base" hangingPunct="0">
              <a:spcBef>
                <a:spcPct val="20000"/>
              </a:spcBef>
              <a:spcAft>
                <a:spcPct val="0"/>
              </a:spcAft>
              <a:buClr>
                <a:schemeClr val="accent2"/>
              </a:buClr>
              <a:buSzPct val="70000"/>
              <a:buFont typeface="Wingdings" charset="0"/>
              <a:buChar char="n"/>
              <a:defRPr sz="2000">
                <a:solidFill>
                  <a:srgbClr val="FFBB03"/>
                </a:solidFill>
                <a:effectLst>
                  <a:outerShdw blurRad="38100" dist="38100" dir="2700000" algn="tl">
                    <a:srgbClr val="000000"/>
                  </a:outerShdw>
                </a:effectLst>
                <a:latin typeface="+mn-lt"/>
                <a:ea typeface="ＭＳ Ｐゴシック" pitchFamily="-112" charset="-128"/>
              </a:defRPr>
            </a:lvl4pPr>
            <a:lvl5pPr marL="2057400" indent="-228600" algn="l" rtl="0" eaLnBrk="0" fontAlgn="base" hangingPunct="0">
              <a:spcBef>
                <a:spcPct val="20000"/>
              </a:spcBef>
              <a:spcAft>
                <a:spcPct val="0"/>
              </a:spcAft>
              <a:buClr>
                <a:schemeClr val="hlink"/>
              </a:buClr>
              <a:buSzPct val="70000"/>
              <a:buFont typeface="Wingdings" charset="0"/>
              <a:buChar char="n"/>
              <a:defRPr sz="2000">
                <a:solidFill>
                  <a:srgbClr val="FFBB03"/>
                </a:solidFill>
                <a:effectLst>
                  <a:outerShdw blurRad="38100" dist="38100" dir="2700000" algn="tl">
                    <a:srgbClr val="000000"/>
                  </a:outerShdw>
                </a:effectLst>
                <a:latin typeface="+mn-lt"/>
                <a:ea typeface="ＭＳ Ｐゴシック" pitchFamily="-112" charset="-128"/>
              </a:defRPr>
            </a:lvl5pPr>
            <a:lvl6pPr marL="2514600" indent="-228600" algn="l" rtl="0" fontAlgn="base">
              <a:spcBef>
                <a:spcPct val="20000"/>
              </a:spcBef>
              <a:spcAft>
                <a:spcPct val="0"/>
              </a:spcAft>
              <a:buClr>
                <a:schemeClr val="hlink"/>
              </a:buClr>
              <a:buSzPct val="70000"/>
              <a:buFont typeface="Wingdings" pitchFamily="-112" charset="2"/>
              <a:buChar char="n"/>
              <a:defRPr sz="2000">
                <a:solidFill>
                  <a:schemeClr val="tx1"/>
                </a:solidFill>
                <a:effectLst>
                  <a:outerShdw blurRad="38100" dist="38100" dir="2700000" algn="tl">
                    <a:srgbClr val="000000"/>
                  </a:outerShdw>
                </a:effectLst>
                <a:latin typeface="+mn-lt"/>
                <a:ea typeface="ＭＳ Ｐゴシック" pitchFamily="-112" charset="-128"/>
              </a:defRPr>
            </a:lvl6pPr>
            <a:lvl7pPr marL="2971800" indent="-228600" algn="l" rtl="0" fontAlgn="base">
              <a:spcBef>
                <a:spcPct val="20000"/>
              </a:spcBef>
              <a:spcAft>
                <a:spcPct val="0"/>
              </a:spcAft>
              <a:buClr>
                <a:schemeClr val="hlink"/>
              </a:buClr>
              <a:buSzPct val="70000"/>
              <a:buFont typeface="Wingdings" pitchFamily="-112" charset="2"/>
              <a:buChar char="n"/>
              <a:defRPr sz="2000">
                <a:solidFill>
                  <a:schemeClr val="tx1"/>
                </a:solidFill>
                <a:effectLst>
                  <a:outerShdw blurRad="38100" dist="38100" dir="2700000" algn="tl">
                    <a:srgbClr val="000000"/>
                  </a:outerShdw>
                </a:effectLst>
                <a:latin typeface="+mn-lt"/>
                <a:ea typeface="ＭＳ Ｐゴシック" pitchFamily="-112" charset="-128"/>
              </a:defRPr>
            </a:lvl7pPr>
            <a:lvl8pPr marL="3429000" indent="-228600" algn="l" rtl="0" fontAlgn="base">
              <a:spcBef>
                <a:spcPct val="20000"/>
              </a:spcBef>
              <a:spcAft>
                <a:spcPct val="0"/>
              </a:spcAft>
              <a:buClr>
                <a:schemeClr val="hlink"/>
              </a:buClr>
              <a:buSzPct val="70000"/>
              <a:buFont typeface="Wingdings" pitchFamily="-112" charset="2"/>
              <a:buChar char="n"/>
              <a:defRPr sz="2000">
                <a:solidFill>
                  <a:schemeClr val="tx1"/>
                </a:solidFill>
                <a:effectLst>
                  <a:outerShdw blurRad="38100" dist="38100" dir="2700000" algn="tl">
                    <a:srgbClr val="000000"/>
                  </a:outerShdw>
                </a:effectLst>
                <a:latin typeface="+mn-lt"/>
                <a:ea typeface="ＭＳ Ｐゴシック" pitchFamily="-112" charset="-128"/>
              </a:defRPr>
            </a:lvl8pPr>
            <a:lvl9pPr marL="3886200" indent="-228600" algn="l" rtl="0" fontAlgn="base">
              <a:spcBef>
                <a:spcPct val="20000"/>
              </a:spcBef>
              <a:spcAft>
                <a:spcPct val="0"/>
              </a:spcAft>
              <a:buClr>
                <a:schemeClr val="hlink"/>
              </a:buClr>
              <a:buSzPct val="70000"/>
              <a:buFont typeface="Wingdings" pitchFamily="-112" charset="2"/>
              <a:buChar char="n"/>
              <a:defRPr sz="2000">
                <a:solidFill>
                  <a:schemeClr val="tx1"/>
                </a:solidFill>
                <a:effectLst>
                  <a:outerShdw blurRad="38100" dist="38100" dir="2700000" algn="tl">
                    <a:srgbClr val="000000"/>
                  </a:outerShdw>
                </a:effectLst>
                <a:latin typeface="+mn-lt"/>
                <a:ea typeface="ＭＳ Ｐゴシック" pitchFamily="-112" charset="-128"/>
              </a:defRPr>
            </a:lvl9pPr>
          </a:lstStyle>
          <a:p>
            <a:pPr marL="0" indent="0">
              <a:lnSpc>
                <a:spcPct val="90000"/>
              </a:lnSpc>
              <a:spcAft>
                <a:spcPts val="600"/>
              </a:spcAft>
              <a:buSzPct val="50000"/>
              <a:buNone/>
              <a:defRPr/>
            </a:pPr>
            <a:r>
              <a:rPr lang="en-US" sz="3200" dirty="0">
                <a:solidFill>
                  <a:schemeClr val="accent1">
                    <a:lumMod val="75000"/>
                  </a:schemeClr>
                </a:solidFill>
                <a:effectLst/>
                <a:latin typeface="Marion Regular"/>
                <a:ea typeface="ＭＳ Ｐゴシック" pitchFamily="-111" charset="-128"/>
                <a:cs typeface="Marion Regular"/>
              </a:rPr>
              <a:t>We know that</a:t>
            </a:r>
          </a:p>
        </p:txBody>
      </p:sp>
      <p:sp>
        <p:nvSpPr>
          <p:cNvPr id="8" name="Content Placeholder 2"/>
          <p:cNvSpPr txBox="1">
            <a:spLocks/>
          </p:cNvSpPr>
          <p:nvPr/>
        </p:nvSpPr>
        <p:spPr bwMode="auto">
          <a:xfrm>
            <a:off x="266327" y="2228812"/>
            <a:ext cx="2708205" cy="82437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hlink"/>
              </a:buClr>
              <a:buSzPct val="70000"/>
              <a:buFont typeface="Wingdings" charset="0"/>
              <a:buChar char="n"/>
              <a:defRPr sz="2800">
                <a:solidFill>
                  <a:srgbClr val="FFBB03"/>
                </a:solidFill>
                <a:effectLst>
                  <a:outerShdw blurRad="38100" dist="38100" dir="2700000" algn="tl">
                    <a:srgbClr val="000000"/>
                  </a:outerShdw>
                </a:effectLst>
                <a:latin typeface="+mn-lt"/>
                <a:ea typeface="ＭＳ Ｐゴシック" pitchFamily="-112" charset="-128"/>
                <a:cs typeface="ＭＳ Ｐゴシック" pitchFamily="-112" charset="-128"/>
              </a:defRPr>
            </a:lvl1pPr>
            <a:lvl2pPr marL="742950" indent="-285750" algn="l" rtl="0" eaLnBrk="0" fontAlgn="base" hangingPunct="0">
              <a:spcBef>
                <a:spcPct val="20000"/>
              </a:spcBef>
              <a:spcAft>
                <a:spcPct val="0"/>
              </a:spcAft>
              <a:buClr>
                <a:schemeClr val="accent2"/>
              </a:buClr>
              <a:buSzPct val="70000"/>
              <a:buFont typeface="Wingdings" charset="0"/>
              <a:buChar char="n"/>
              <a:defRPr sz="2400">
                <a:solidFill>
                  <a:srgbClr val="FFBB03"/>
                </a:solidFill>
                <a:effectLst>
                  <a:outerShdw blurRad="38100" dist="38100" dir="2700000" algn="tl">
                    <a:srgbClr val="000000"/>
                  </a:outerShdw>
                </a:effectLst>
                <a:latin typeface="+mn-lt"/>
                <a:ea typeface="ＭＳ Ｐゴシック" pitchFamily="-112" charset="-128"/>
              </a:defRPr>
            </a:lvl2pPr>
            <a:lvl3pPr marL="1143000" indent="-228600" algn="l" rtl="0" eaLnBrk="0" fontAlgn="base" hangingPunct="0">
              <a:spcBef>
                <a:spcPct val="20000"/>
              </a:spcBef>
              <a:spcAft>
                <a:spcPct val="0"/>
              </a:spcAft>
              <a:buClr>
                <a:schemeClr val="tx2"/>
              </a:buClr>
              <a:buSzPct val="70000"/>
              <a:buFont typeface="Wingdings" charset="0"/>
              <a:buChar char="n"/>
              <a:defRPr sz="2000">
                <a:solidFill>
                  <a:srgbClr val="FFBB03"/>
                </a:solidFill>
                <a:effectLst>
                  <a:outerShdw blurRad="38100" dist="38100" dir="2700000" algn="tl">
                    <a:srgbClr val="000000"/>
                  </a:outerShdw>
                </a:effectLst>
                <a:latin typeface="+mn-lt"/>
                <a:ea typeface="ＭＳ Ｐゴシック" pitchFamily="-112" charset="-128"/>
              </a:defRPr>
            </a:lvl3pPr>
            <a:lvl4pPr marL="1600200" indent="-228600" algn="l" rtl="0" eaLnBrk="0" fontAlgn="base" hangingPunct="0">
              <a:spcBef>
                <a:spcPct val="20000"/>
              </a:spcBef>
              <a:spcAft>
                <a:spcPct val="0"/>
              </a:spcAft>
              <a:buClr>
                <a:schemeClr val="accent2"/>
              </a:buClr>
              <a:buSzPct val="70000"/>
              <a:buFont typeface="Wingdings" charset="0"/>
              <a:buChar char="n"/>
              <a:defRPr sz="2000">
                <a:solidFill>
                  <a:srgbClr val="FFBB03"/>
                </a:solidFill>
                <a:effectLst>
                  <a:outerShdw blurRad="38100" dist="38100" dir="2700000" algn="tl">
                    <a:srgbClr val="000000"/>
                  </a:outerShdw>
                </a:effectLst>
                <a:latin typeface="+mn-lt"/>
                <a:ea typeface="ＭＳ Ｐゴシック" pitchFamily="-112" charset="-128"/>
              </a:defRPr>
            </a:lvl4pPr>
            <a:lvl5pPr marL="2057400" indent="-228600" algn="l" rtl="0" eaLnBrk="0" fontAlgn="base" hangingPunct="0">
              <a:spcBef>
                <a:spcPct val="20000"/>
              </a:spcBef>
              <a:spcAft>
                <a:spcPct val="0"/>
              </a:spcAft>
              <a:buClr>
                <a:schemeClr val="hlink"/>
              </a:buClr>
              <a:buSzPct val="70000"/>
              <a:buFont typeface="Wingdings" charset="0"/>
              <a:buChar char="n"/>
              <a:defRPr sz="2000">
                <a:solidFill>
                  <a:srgbClr val="FFBB03"/>
                </a:solidFill>
                <a:effectLst>
                  <a:outerShdw blurRad="38100" dist="38100" dir="2700000" algn="tl">
                    <a:srgbClr val="000000"/>
                  </a:outerShdw>
                </a:effectLst>
                <a:latin typeface="+mn-lt"/>
                <a:ea typeface="ＭＳ Ｐゴシック" pitchFamily="-112" charset="-128"/>
              </a:defRPr>
            </a:lvl5pPr>
            <a:lvl6pPr marL="2514600" indent="-228600" algn="l" rtl="0" fontAlgn="base">
              <a:spcBef>
                <a:spcPct val="20000"/>
              </a:spcBef>
              <a:spcAft>
                <a:spcPct val="0"/>
              </a:spcAft>
              <a:buClr>
                <a:schemeClr val="hlink"/>
              </a:buClr>
              <a:buSzPct val="70000"/>
              <a:buFont typeface="Wingdings" pitchFamily="-112" charset="2"/>
              <a:buChar char="n"/>
              <a:defRPr sz="2000">
                <a:solidFill>
                  <a:schemeClr val="tx1"/>
                </a:solidFill>
                <a:effectLst>
                  <a:outerShdw blurRad="38100" dist="38100" dir="2700000" algn="tl">
                    <a:srgbClr val="000000"/>
                  </a:outerShdw>
                </a:effectLst>
                <a:latin typeface="+mn-lt"/>
                <a:ea typeface="ＭＳ Ｐゴシック" pitchFamily="-112" charset="-128"/>
              </a:defRPr>
            </a:lvl6pPr>
            <a:lvl7pPr marL="2971800" indent="-228600" algn="l" rtl="0" fontAlgn="base">
              <a:spcBef>
                <a:spcPct val="20000"/>
              </a:spcBef>
              <a:spcAft>
                <a:spcPct val="0"/>
              </a:spcAft>
              <a:buClr>
                <a:schemeClr val="hlink"/>
              </a:buClr>
              <a:buSzPct val="70000"/>
              <a:buFont typeface="Wingdings" pitchFamily="-112" charset="2"/>
              <a:buChar char="n"/>
              <a:defRPr sz="2000">
                <a:solidFill>
                  <a:schemeClr val="tx1"/>
                </a:solidFill>
                <a:effectLst>
                  <a:outerShdw blurRad="38100" dist="38100" dir="2700000" algn="tl">
                    <a:srgbClr val="000000"/>
                  </a:outerShdw>
                </a:effectLst>
                <a:latin typeface="+mn-lt"/>
                <a:ea typeface="ＭＳ Ｐゴシック" pitchFamily="-112" charset="-128"/>
              </a:defRPr>
            </a:lvl7pPr>
            <a:lvl8pPr marL="3429000" indent="-228600" algn="l" rtl="0" fontAlgn="base">
              <a:spcBef>
                <a:spcPct val="20000"/>
              </a:spcBef>
              <a:spcAft>
                <a:spcPct val="0"/>
              </a:spcAft>
              <a:buClr>
                <a:schemeClr val="hlink"/>
              </a:buClr>
              <a:buSzPct val="70000"/>
              <a:buFont typeface="Wingdings" pitchFamily="-112" charset="2"/>
              <a:buChar char="n"/>
              <a:defRPr sz="2000">
                <a:solidFill>
                  <a:schemeClr val="tx1"/>
                </a:solidFill>
                <a:effectLst>
                  <a:outerShdw blurRad="38100" dist="38100" dir="2700000" algn="tl">
                    <a:srgbClr val="000000"/>
                  </a:outerShdw>
                </a:effectLst>
                <a:latin typeface="+mn-lt"/>
                <a:ea typeface="ＭＳ Ｐゴシック" pitchFamily="-112" charset="-128"/>
              </a:defRPr>
            </a:lvl8pPr>
            <a:lvl9pPr marL="3886200" indent="-228600" algn="l" rtl="0" fontAlgn="base">
              <a:spcBef>
                <a:spcPct val="20000"/>
              </a:spcBef>
              <a:spcAft>
                <a:spcPct val="0"/>
              </a:spcAft>
              <a:buClr>
                <a:schemeClr val="hlink"/>
              </a:buClr>
              <a:buSzPct val="70000"/>
              <a:buFont typeface="Wingdings" pitchFamily="-112" charset="2"/>
              <a:buChar char="n"/>
              <a:defRPr sz="2000">
                <a:solidFill>
                  <a:schemeClr val="tx1"/>
                </a:solidFill>
                <a:effectLst>
                  <a:outerShdw blurRad="38100" dist="38100" dir="2700000" algn="tl">
                    <a:srgbClr val="000000"/>
                  </a:outerShdw>
                </a:effectLst>
                <a:latin typeface="+mn-lt"/>
                <a:ea typeface="ＭＳ Ｐゴシック" pitchFamily="-112" charset="-128"/>
              </a:defRPr>
            </a:lvl9pPr>
          </a:lstStyle>
          <a:p>
            <a:pPr marL="0" indent="0">
              <a:lnSpc>
                <a:spcPct val="90000"/>
              </a:lnSpc>
              <a:spcAft>
                <a:spcPts val="600"/>
              </a:spcAft>
              <a:buSzPct val="50000"/>
              <a:buNone/>
              <a:defRPr/>
            </a:pPr>
            <a:r>
              <a:rPr lang="en-US" sz="3200" spc="300" dirty="0" smtClean="0">
                <a:solidFill>
                  <a:srgbClr val="800000"/>
                </a:solidFill>
                <a:effectLst/>
                <a:latin typeface="Marion Regular"/>
                <a:ea typeface="ＭＳ Ｐゴシック" pitchFamily="-111" charset="-128"/>
                <a:cs typeface="Marion Regular"/>
              </a:rPr>
              <a:t>knowledge</a:t>
            </a:r>
            <a:endParaRPr lang="en-US" sz="3200" spc="300" dirty="0">
              <a:solidFill>
                <a:srgbClr val="800000"/>
              </a:solidFill>
              <a:effectLst/>
              <a:latin typeface="Marion Regular"/>
              <a:ea typeface="ＭＳ Ｐゴシック" pitchFamily="-111" charset="-128"/>
              <a:cs typeface="Marion Regular"/>
            </a:endParaRPr>
          </a:p>
        </p:txBody>
      </p:sp>
    </p:spTree>
    <p:extLst>
      <p:ext uri="{BB962C8B-B14F-4D97-AF65-F5344CB8AC3E}">
        <p14:creationId xmlns:p14="http://schemas.microsoft.com/office/powerpoint/2010/main" val="46043100"/>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xmlns:p14="http://schemas.microsoft.com/office/powerpoint/2010/mai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400"/>
                                        <p:tgtEl>
                                          <p:spTgt spid="5"/>
                                        </p:tgtEl>
                                        <p:attrNameLst>
                                          <p:attrName>ppt_x</p:attrName>
                                        </p:attrNameLst>
                                      </p:cBhvr>
                                      <p:tavLst>
                                        <p:tav tm="0">
                                          <p:val>
                                            <p:strVal val="#ppt_x-#ppt_w*1.125000"/>
                                          </p:val>
                                        </p:tav>
                                        <p:tav tm="100000">
                                          <p:val>
                                            <p:strVal val="#ppt_x"/>
                                          </p:val>
                                        </p:tav>
                                      </p:tavLst>
                                    </p:anim>
                                    <p:animEffect transition="in" filter="wipe(right)">
                                      <p:cBhvr>
                                        <p:cTn id="8" dur="1400"/>
                                        <p:tgtEl>
                                          <p:spTgt spid="5"/>
                                        </p:tgtEl>
                                      </p:cBhvr>
                                    </p:animEffect>
                                  </p:childTnLst>
                                </p:cTn>
                              </p:par>
                            </p:childTnLst>
                          </p:cTn>
                        </p:par>
                        <p:par>
                          <p:cTn id="9" fill="hold">
                            <p:stCondLst>
                              <p:cond delay="1400"/>
                            </p:stCondLst>
                            <p:childTnLst>
                              <p:par>
                                <p:cTn id="10" presetID="22" presetClass="entr" presetSubtype="1" fill="hold" grpId="0" nodeType="after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Effect transition="in" filter="wipe(up)">
                                      <p:cBhvr>
                                        <p:cTn id="12" dur="500"/>
                                        <p:tgtEl>
                                          <p:spTgt spid="7">
                                            <p:txEl>
                                              <p:pRg st="0" end="0"/>
                                            </p:txEl>
                                          </p:spTgt>
                                        </p:tgtEl>
                                      </p:cBhvr>
                                    </p:animEffect>
                                  </p:childTnLst>
                                </p:cTn>
                              </p:par>
                            </p:childTnLst>
                          </p:cTn>
                        </p:par>
                        <p:par>
                          <p:cTn id="13" fill="hold">
                            <p:stCondLst>
                              <p:cond delay="1900"/>
                            </p:stCondLst>
                            <p:childTnLst>
                              <p:par>
                                <p:cTn id="14" presetID="22" presetClass="entr" presetSubtype="1" fill="hold" grpId="0" nodeType="afterEffect">
                                  <p:stCondLst>
                                    <p:cond delay="0"/>
                                  </p:stCondLst>
                                  <p:iterate type="lt">
                                    <p:tmPct val="0"/>
                                  </p:iterate>
                                  <p:childTnLst>
                                    <p:set>
                                      <p:cBhvr>
                                        <p:cTn id="15" dur="1" fill="hold">
                                          <p:stCondLst>
                                            <p:cond delay="0"/>
                                          </p:stCondLst>
                                        </p:cTn>
                                        <p:tgtEl>
                                          <p:spTgt spid="8">
                                            <p:txEl>
                                              <p:pRg st="0" end="0"/>
                                            </p:txEl>
                                          </p:spTgt>
                                        </p:tgtEl>
                                        <p:attrNameLst>
                                          <p:attrName>style.visibility</p:attrName>
                                        </p:attrNameLst>
                                      </p:cBhvr>
                                      <p:to>
                                        <p:strVal val="visible"/>
                                      </p:to>
                                    </p:set>
                                    <p:animEffect transition="in" filter="wipe(up)">
                                      <p:cBhvr>
                                        <p:cTn id="16" dur="500"/>
                                        <p:tgtEl>
                                          <p:spTgt spid="8">
                                            <p:txEl>
                                              <p:pRg st="0" end="0"/>
                                            </p:txEl>
                                          </p:spTgt>
                                        </p:tgtEl>
                                      </p:cBhvr>
                                    </p:animEffect>
                                  </p:childTnLst>
                                </p:cTn>
                              </p:par>
                            </p:childTnLst>
                          </p:cTn>
                        </p:par>
                        <p:par>
                          <p:cTn id="17" fill="hold">
                            <p:stCondLst>
                              <p:cond delay="2400"/>
                            </p:stCondLst>
                            <p:childTnLst>
                              <p:par>
                                <p:cTn id="18" presetID="36" presetClass="emph" presetSubtype="0" fill="hold" nodeType="afterEffect">
                                  <p:stCondLst>
                                    <p:cond delay="0"/>
                                  </p:stCondLst>
                                  <p:iterate type="lt">
                                    <p:tmPct val="10000"/>
                                  </p:iterate>
                                  <p:childTnLst>
                                    <p:animScale>
                                      <p:cBhvr>
                                        <p:cTn id="19" dur="250" autoRev="1" fill="hold">
                                          <p:stCondLst>
                                            <p:cond delay="0"/>
                                          </p:stCondLst>
                                        </p:cTn>
                                        <p:tgtEl>
                                          <p:spTgt spid="8">
                                            <p:txEl>
                                              <p:pRg st="0" end="0"/>
                                            </p:txEl>
                                          </p:spTgt>
                                        </p:tgtEl>
                                      </p:cBhvr>
                                      <p:to x="80000" y="100000"/>
                                    </p:animScale>
                                    <p:anim by="(#ppt_w*0.10)" calcmode="lin" valueType="num">
                                      <p:cBhvr>
                                        <p:cTn id="20" dur="250" autoRev="1" fill="hold">
                                          <p:stCondLst>
                                            <p:cond delay="0"/>
                                          </p:stCondLst>
                                        </p:cTn>
                                        <p:tgtEl>
                                          <p:spTgt spid="8">
                                            <p:txEl>
                                              <p:pRg st="0" end="0"/>
                                            </p:txEl>
                                          </p:spTgt>
                                        </p:tgtEl>
                                        <p:attrNameLst>
                                          <p:attrName>ppt_x</p:attrName>
                                        </p:attrNameLst>
                                      </p:cBhvr>
                                    </p:anim>
                                    <p:anim by="(-#ppt_w*0.10)" calcmode="lin" valueType="num">
                                      <p:cBhvr>
                                        <p:cTn id="21" dur="250" autoRev="1" fill="hold">
                                          <p:stCondLst>
                                            <p:cond delay="0"/>
                                          </p:stCondLst>
                                        </p:cTn>
                                        <p:tgtEl>
                                          <p:spTgt spid="8">
                                            <p:txEl>
                                              <p:pRg st="0" end="0"/>
                                            </p:txEl>
                                          </p:spTgt>
                                        </p:tgtEl>
                                        <p:attrNameLst>
                                          <p:attrName>ppt_y</p:attrName>
                                        </p:attrNameLst>
                                      </p:cBhvr>
                                    </p:anim>
                                    <p:animRot by="-480000">
                                      <p:cBhvr>
                                        <p:cTn id="22" dur="250" autoRev="1" fill="hold">
                                          <p:stCondLst>
                                            <p:cond delay="0"/>
                                          </p:stCondLst>
                                        </p:cTn>
                                        <p:tgtEl>
                                          <p:spTgt spid="8">
                                            <p:txEl>
                                              <p:pRg st="0" end="0"/>
                                            </p:txEl>
                                          </p:spTgt>
                                        </p:tgtEl>
                                        <p:attrNameLst>
                                          <p:attrName>r</p:attrName>
                                        </p:attrNameLst>
                                      </p:cBhvr>
                                    </p:animRot>
                                  </p:childTnLst>
                                </p:cTn>
                              </p:par>
                            </p:childTnLst>
                          </p:cTn>
                        </p:par>
                        <p:par>
                          <p:cTn id="23" fill="hold">
                            <p:stCondLst>
                              <p:cond delay="3300"/>
                            </p:stCondLst>
                            <p:childTnLst>
                              <p:par>
                                <p:cTn id="24" presetID="38" presetClass="exit" presetSubtype="0" accel="50000" fill="hold" nodeType="afterEffect">
                                  <p:stCondLst>
                                    <p:cond delay="0"/>
                                  </p:stCondLst>
                                  <p:iterate type="lt">
                                    <p:tmPct val="50000"/>
                                  </p:iterate>
                                  <p:childTnLst>
                                    <p:anim calcmode="lin" valueType="num">
                                      <p:cBhvr>
                                        <p:cTn id="25" dur="400">
                                          <p:stCondLst>
                                            <p:cond delay="0"/>
                                          </p:stCondLst>
                                        </p:cTn>
                                        <p:tgtEl>
                                          <p:spTgt spid="8">
                                            <p:txEl>
                                              <p:pRg st="0" end="0"/>
                                            </p:txEl>
                                          </p:spTgt>
                                        </p:tgtEl>
                                        <p:attrNameLst>
                                          <p:attrName>style.rotation</p:attrName>
                                        </p:attrNameLst>
                                      </p:cBhvr>
                                      <p:tavLst>
                                        <p:tav tm="0">
                                          <p:val>
                                            <p:fltVal val="0"/>
                                          </p:val>
                                        </p:tav>
                                        <p:tav tm="100000">
                                          <p:val>
                                            <p:fltVal val="45"/>
                                          </p:val>
                                        </p:tav>
                                      </p:tavLst>
                                    </p:anim>
                                    <p:anim calcmode="lin" valueType="num">
                                      <p:cBhvr>
                                        <p:cTn id="26" dur="400">
                                          <p:stCondLst>
                                            <p:cond delay="0"/>
                                          </p:stCondLst>
                                        </p:cTn>
                                        <p:tgtEl>
                                          <p:spTgt spid="8">
                                            <p:txEl>
                                              <p:pRg st="0" end="0"/>
                                            </p:txEl>
                                          </p:spTgt>
                                        </p:tgtEl>
                                        <p:attrNameLst>
                                          <p:attrName>ppt_y</p:attrName>
                                        </p:attrNameLst>
                                      </p:cBhvr>
                                      <p:tavLst>
                                        <p:tav tm="0">
                                          <p:val>
                                            <p:strVal val="ppt_y"/>
                                          </p:val>
                                        </p:tav>
                                        <p:tav tm="100000">
                                          <p:val>
                                            <p:strVal val="ppt_y+1"/>
                                          </p:val>
                                        </p:tav>
                                      </p:tavLst>
                                    </p:anim>
                                    <p:set>
                                      <p:cBhvr>
                                        <p:cTn id="27" dur="1" fill="hold">
                                          <p:stCondLst>
                                            <p:cond delay="399"/>
                                          </p:stCondLst>
                                        </p:cTn>
                                        <p:tgtEl>
                                          <p:spTgt spid="8">
                                            <p:txEl>
                                              <p:pRg st="0" end="0"/>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build="p"/>
      <p:bldP spid="8"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22442" y="586997"/>
            <a:ext cx="5943931" cy="5765119"/>
          </a:xfrm>
          <a:prstGeom prst="rect">
            <a:avLst/>
          </a:prstGeom>
        </p:spPr>
      </p:pic>
      <p:sp>
        <p:nvSpPr>
          <p:cNvPr id="3" name="TextBox 2"/>
          <p:cNvSpPr txBox="1"/>
          <p:nvPr/>
        </p:nvSpPr>
        <p:spPr>
          <a:xfrm>
            <a:off x="7878608" y="3656361"/>
            <a:ext cx="3010516" cy="1446550"/>
          </a:xfrm>
          <a:prstGeom prst="rect">
            <a:avLst/>
          </a:prstGeom>
          <a:noFill/>
        </p:spPr>
        <p:txBody>
          <a:bodyPr wrap="square" rtlCol="0">
            <a:spAutoFit/>
          </a:bodyPr>
          <a:lstStyle/>
          <a:p>
            <a:r>
              <a:rPr lang="en-US" sz="8800" dirty="0" smtClean="0">
                <a:solidFill>
                  <a:srgbClr val="3366FF"/>
                </a:solidFill>
                <a:latin typeface="Lucida Bright"/>
                <a:cs typeface="Lucida Bright"/>
              </a:rPr>
              <a:t>App</a:t>
            </a:r>
            <a:endParaRPr lang="en-US" sz="8800" dirty="0">
              <a:solidFill>
                <a:srgbClr val="3366FF"/>
              </a:solidFill>
              <a:latin typeface="Lucida Bright"/>
              <a:cs typeface="Lucida Bright"/>
            </a:endParaRPr>
          </a:p>
        </p:txBody>
      </p:sp>
    </p:spTree>
    <p:extLst>
      <p:ext uri="{BB962C8B-B14F-4D97-AF65-F5344CB8AC3E}">
        <p14:creationId xmlns:p14="http://schemas.microsoft.com/office/powerpoint/2010/main" val="2887139055"/>
      </p:ext>
    </p:extLst>
  </p:cSld>
  <p:clrMapOvr>
    <a:masterClrMapping/>
  </p:clrMapOvr>
  <mc:AlternateContent xmlns:mc="http://schemas.openxmlformats.org/markup-compatibility/2006" xmlns:p14="http://schemas.microsoft.com/office/powerpoint/2010/main">
    <mc:Choice Requires="p14">
      <p:transition spd="slow" p14:dur="1800">
        <p:blinds dir="vert"/>
      </p:transition>
    </mc:Choice>
    <mc:Fallback xmlns="">
      <p:transition xmlns:p14="http://schemas.microsoft.com/office/powerpoint/2010/main" spd="slow">
        <p:blinds dir="vert"/>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0" y="1110484"/>
            <a:ext cx="12192000" cy="5748209"/>
          </a:xfrm>
          <a:prstGeom prst="rect">
            <a:avLst/>
          </a:prstGeom>
          <a:ln w="19050" cmpd="sng">
            <a:solidFill>
              <a:srgbClr val="000000"/>
            </a:solidFill>
          </a:ln>
        </p:spPr>
      </p:pic>
      <p:sp>
        <p:nvSpPr>
          <p:cNvPr id="4" name="Title 1"/>
          <p:cNvSpPr txBox="1">
            <a:spLocks/>
          </p:cNvSpPr>
          <p:nvPr/>
        </p:nvSpPr>
        <p:spPr>
          <a:xfrm>
            <a:off x="3410351" y="118208"/>
            <a:ext cx="5656476" cy="798942"/>
          </a:xfrm>
          <a:prstGeom prst="rect">
            <a:avLst/>
          </a:prstGeom>
        </p:spPr>
        <p:txBody>
          <a:bodyP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en-US" sz="4800" b="1" spc="200" dirty="0" smtClean="0">
                <a:solidFill>
                  <a:srgbClr val="800000"/>
                </a:solidFill>
                <a:latin typeface="Marion Regular"/>
                <a:cs typeface="Marion Regular"/>
              </a:rPr>
              <a:t>Pinging Game Plan</a:t>
            </a:r>
            <a:endParaRPr lang="en-US" sz="4800" b="1" spc="200" dirty="0">
              <a:solidFill>
                <a:srgbClr val="800000"/>
              </a:solidFill>
              <a:latin typeface="Marion Regular"/>
              <a:cs typeface="Marion Regular"/>
            </a:endParaRPr>
          </a:p>
        </p:txBody>
      </p:sp>
    </p:spTree>
    <p:extLst>
      <p:ext uri="{BB962C8B-B14F-4D97-AF65-F5344CB8AC3E}">
        <p14:creationId xmlns:p14="http://schemas.microsoft.com/office/powerpoint/2010/main" val="2906866532"/>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xmlns:p14="http://schemas.microsoft.com/office/powerpoint/2010/main" spd="slow">
        <p:blinds dir="vert"/>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82319" y="1175825"/>
            <a:ext cx="12030304" cy="5244180"/>
            <a:chOff x="-2" y="1059015"/>
            <a:chExt cx="12192002" cy="5276970"/>
          </a:xfrm>
        </p:grpSpPr>
        <p:pic>
          <p:nvPicPr>
            <p:cNvPr id="2" name="Picture 1"/>
            <p:cNvPicPr>
              <a:picLocks noChangeAspect="1"/>
            </p:cNvPicPr>
            <p:nvPr/>
          </p:nvPicPr>
          <p:blipFill rotWithShape="1">
            <a:blip r:embed="rId2"/>
            <a:srcRect r="941"/>
            <a:stretch/>
          </p:blipFill>
          <p:spPr>
            <a:xfrm>
              <a:off x="0" y="2023462"/>
              <a:ext cx="12192000" cy="4312523"/>
            </a:xfrm>
            <a:prstGeom prst="rect">
              <a:avLst/>
            </a:prstGeom>
            <a:ln w="28575" cmpd="sng">
              <a:solidFill>
                <a:schemeClr val="tx1"/>
              </a:solidFill>
            </a:ln>
          </p:spPr>
        </p:pic>
        <p:pic>
          <p:nvPicPr>
            <p:cNvPr id="4" name="Picture 3"/>
            <p:cNvPicPr>
              <a:picLocks noChangeAspect="1"/>
            </p:cNvPicPr>
            <p:nvPr/>
          </p:nvPicPr>
          <p:blipFill rotWithShape="1">
            <a:blip r:embed="rId3"/>
            <a:srcRect r="559"/>
            <a:stretch/>
          </p:blipFill>
          <p:spPr>
            <a:xfrm>
              <a:off x="-2" y="1059015"/>
              <a:ext cx="12180242" cy="985777"/>
            </a:xfrm>
            <a:prstGeom prst="rect">
              <a:avLst/>
            </a:prstGeom>
            <a:ln w="28575" cmpd="sng">
              <a:solidFill>
                <a:schemeClr val="tx1"/>
              </a:solidFill>
            </a:ln>
          </p:spPr>
        </p:pic>
      </p:grpSp>
      <p:sp>
        <p:nvSpPr>
          <p:cNvPr id="5" name="Title 1"/>
          <p:cNvSpPr txBox="1">
            <a:spLocks/>
          </p:cNvSpPr>
          <p:nvPr/>
        </p:nvSpPr>
        <p:spPr>
          <a:xfrm>
            <a:off x="1884824" y="247548"/>
            <a:ext cx="8428543" cy="798942"/>
          </a:xfrm>
          <a:prstGeom prst="rect">
            <a:avLst/>
          </a:prstGeom>
        </p:spPr>
        <p:txBody>
          <a:bodyPr>
            <a:normAutofit fontScale="92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en-US" sz="4800" b="1" spc="200" dirty="0" smtClean="0">
                <a:solidFill>
                  <a:srgbClr val="800000"/>
                </a:solidFill>
                <a:latin typeface="Marion Regular"/>
                <a:cs typeface="Marion Regular"/>
              </a:rPr>
              <a:t>Cognitive Sequencing Map</a:t>
            </a:r>
            <a:endParaRPr lang="en-US" sz="4800" b="1" spc="200" dirty="0">
              <a:solidFill>
                <a:srgbClr val="800000"/>
              </a:solidFill>
              <a:latin typeface="Marion Regular"/>
              <a:cs typeface="Marion Regular"/>
            </a:endParaRPr>
          </a:p>
        </p:txBody>
      </p:sp>
    </p:spTree>
    <p:extLst>
      <p:ext uri="{BB962C8B-B14F-4D97-AF65-F5344CB8AC3E}">
        <p14:creationId xmlns:p14="http://schemas.microsoft.com/office/powerpoint/2010/main" val="2306313707"/>
      </p:ext>
    </p:extLst>
  </p:cSld>
  <p:clrMapOvr>
    <a:masterClrMapping/>
  </p:clrMapOvr>
  <mc:AlternateContent xmlns:mc="http://schemas.openxmlformats.org/markup-compatibility/2006" xmlns:p14="http://schemas.microsoft.com/office/powerpoint/2010/main">
    <mc:Choice Requires="p14">
      <p:transition spd="slow" p14:dur="1700">
        <p14:prism dir="d" isContent="1"/>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200"/>
                                  </p:stCondLst>
                                  <p:childTnLst>
                                    <p:set>
                                      <p:cBhvr>
                                        <p:cTn id="6" dur="1" fill="hold">
                                          <p:stCondLst>
                                            <p:cond delay="0"/>
                                          </p:stCondLst>
                                        </p:cTn>
                                        <p:tgtEl>
                                          <p:spTgt spid="3"/>
                                        </p:tgtEl>
                                        <p:attrNameLst>
                                          <p:attrName>style.visibility</p:attrName>
                                        </p:attrNameLst>
                                      </p:cBhvr>
                                      <p:to>
                                        <p:strVal val="visible"/>
                                      </p:to>
                                    </p:set>
                                    <p:anim calcmode="lin" valueType="num">
                                      <p:cBhvr>
                                        <p:cTn id="7" dur="900" fill="hold"/>
                                        <p:tgtEl>
                                          <p:spTgt spid="3"/>
                                        </p:tgtEl>
                                        <p:attrNameLst>
                                          <p:attrName>ppt_w</p:attrName>
                                        </p:attrNameLst>
                                      </p:cBhvr>
                                      <p:tavLst>
                                        <p:tav tm="0">
                                          <p:val>
                                            <p:fltVal val="0"/>
                                          </p:val>
                                        </p:tav>
                                        <p:tav tm="100000">
                                          <p:val>
                                            <p:strVal val="#ppt_w"/>
                                          </p:val>
                                        </p:tav>
                                      </p:tavLst>
                                    </p:anim>
                                    <p:anim calcmode="lin" valueType="num">
                                      <p:cBhvr>
                                        <p:cTn id="8" dur="900" fill="hold"/>
                                        <p:tgtEl>
                                          <p:spTgt spid="3"/>
                                        </p:tgtEl>
                                        <p:attrNameLst>
                                          <p:attrName>ppt_h</p:attrName>
                                        </p:attrNameLst>
                                      </p:cBhvr>
                                      <p:tavLst>
                                        <p:tav tm="0">
                                          <p:val>
                                            <p:fltVal val="0"/>
                                          </p:val>
                                        </p:tav>
                                        <p:tav tm="100000">
                                          <p:val>
                                            <p:strVal val="#ppt_h"/>
                                          </p:val>
                                        </p:tav>
                                      </p:tavLst>
                                    </p:anim>
                                    <p:animEffect transition="in" filter="fade">
                                      <p:cBhvr>
                                        <p:cTn id="9" dur="9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7675</TotalTime>
  <Words>2492</Words>
  <Application>Microsoft Office PowerPoint</Application>
  <PresentationFormat>Widescreen</PresentationFormat>
  <Paragraphs>454</Paragraphs>
  <Slides>49</Slides>
  <Notes>27</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49</vt:i4>
      </vt:variant>
    </vt:vector>
  </HeadingPairs>
  <TitlesOfParts>
    <vt:vector size="61" baseType="lpstr">
      <vt:lpstr>ＭＳ Ｐゴシック</vt:lpstr>
      <vt:lpstr>Arial</vt:lpstr>
      <vt:lpstr>Calibri</vt:lpstr>
      <vt:lpstr>Calibri Light</vt:lpstr>
      <vt:lpstr>Cambria</vt:lpstr>
      <vt:lpstr>Lucida Bright</vt:lpstr>
      <vt:lpstr>Lucida Grande</vt:lpstr>
      <vt:lpstr>Marion Regular</vt:lpstr>
      <vt:lpstr>Symbol</vt:lpstr>
      <vt:lpstr>Times New Roman</vt:lpstr>
      <vt:lpstr>Wingdings</vt:lpstr>
      <vt:lpstr>Office Theme</vt:lpstr>
      <vt:lpstr>iLookOut for Child Abuse   An Online Learning Program</vt:lpstr>
      <vt:lpstr>Consequences of Child Abuse</vt:lpstr>
      <vt:lpstr>PowerPoint Presentation</vt:lpstr>
      <vt:lpstr>PowerPoint Presentation</vt:lpstr>
      <vt:lpstr>PowerPoint Presentation</vt:lpstr>
      <vt:lpstr>PowerPoint Presentation</vt:lpstr>
      <vt:lpstr>PowerPoint Presentation</vt:lpstr>
      <vt:lpstr>Interpreting “Reasonable Suspicion” </vt:lpstr>
      <vt:lpstr>PowerPoint Presentation</vt:lpstr>
      <vt:lpstr>PowerPoint Presentation</vt:lpstr>
      <vt:lpstr>PowerPoint Presentation</vt:lpstr>
      <vt:lpstr>Who to Help First</vt:lpstr>
      <vt:lpstr>PowerPoint Presentation</vt:lpstr>
      <vt:lpstr>PowerPoint Presentation</vt:lpstr>
      <vt:lpstr>Challenges</vt:lpstr>
      <vt:lpstr>Challenges</vt:lpstr>
      <vt:lpstr>Initial Goal / Research Question</vt:lpstr>
      <vt:lpstr>iLookOut for Child Abuse</vt:lpstr>
      <vt:lpstr>PowerPoint Presentation</vt:lpstr>
      <vt:lpstr>PowerPoint Presentation</vt:lpstr>
      <vt:lpstr>PowerPoint Presentation</vt:lpstr>
      <vt:lpstr>PowerPoint Presentation</vt:lpstr>
      <vt:lpstr>PowerPoint Presentation</vt:lpstr>
      <vt:lpstr>Reporting Suspected Abuse</vt:lpstr>
      <vt:lpstr>PowerPoint Presentation</vt:lpstr>
      <vt:lpstr>PowerPoint Presentation</vt:lpstr>
      <vt:lpstr>PowerPoint Presentation</vt:lpstr>
      <vt:lpstr>PowerPoint Presentation</vt:lpstr>
      <vt:lpstr>PowerPoint Presentation</vt:lpstr>
      <vt:lpstr>Is iLookOut effective?</vt:lpstr>
      <vt:lpstr>Phase 1: Randomized Controlled Trial</vt:lpstr>
      <vt:lpstr>Phase 1  Results</vt:lpstr>
      <vt:lpstr>Knowledge (Scale = 0-21)</vt:lpstr>
      <vt:lpstr>Attitudes  (Scale = 1-7 Likert, 0.5 unit, p&lt;.001)</vt:lpstr>
      <vt:lpstr>Preparedness  (p&lt;.001)</vt:lpstr>
      <vt:lpstr>Satisfaction</vt:lpstr>
      <vt:lpstr>Representative Comments</vt:lpstr>
      <vt:lpstr>Phase 2  Results</vt:lpstr>
      <vt:lpstr>Phase 3: Implementation Phase</vt:lpstr>
      <vt:lpstr>Goals &amp; Research Question</vt:lpstr>
      <vt:lpstr>PowerPoint Presentation</vt:lpstr>
      <vt:lpstr>PowerPoint Presentation</vt:lpstr>
      <vt:lpstr>Study Design</vt:lpstr>
      <vt:lpstr>Recruitment</vt:lpstr>
      <vt:lpstr>Role-Out</vt:lpstr>
      <vt:lpstr>PowerPoint Presentation</vt:lpstr>
      <vt:lpstr>PowerPoint Presentation</vt:lpstr>
      <vt:lpstr>PowerPoint Presentation</vt:lpstr>
      <vt:lpstr>PowerPoint Presentation</vt:lpstr>
    </vt:vector>
  </TitlesOfParts>
  <Company>Penn State Hershey Medical Center</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LM-0.2:</dc:title>
  <dc:creator>Sarah J Dore</dc:creator>
  <cp:lastModifiedBy>Rick Fiene</cp:lastModifiedBy>
  <cp:revision>268</cp:revision>
  <cp:lastPrinted>2018-01-11T20:05:30Z</cp:lastPrinted>
  <dcterms:created xsi:type="dcterms:W3CDTF">2017-07-11T23:23:57Z</dcterms:created>
  <dcterms:modified xsi:type="dcterms:W3CDTF">2018-01-24T00:53:20Z</dcterms:modified>
</cp:coreProperties>
</file>