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2"/>
  </p:notesMasterIdLst>
  <p:sldIdLst>
    <p:sldId id="256" r:id="rId2"/>
    <p:sldId id="257" r:id="rId3"/>
    <p:sldId id="286" r:id="rId4"/>
    <p:sldId id="258" r:id="rId5"/>
    <p:sldId id="260" r:id="rId6"/>
    <p:sldId id="261" r:id="rId7"/>
    <p:sldId id="262" r:id="rId8"/>
    <p:sldId id="272" r:id="rId9"/>
    <p:sldId id="273" r:id="rId10"/>
    <p:sldId id="276" r:id="rId11"/>
    <p:sldId id="263" r:id="rId12"/>
    <p:sldId id="275" r:id="rId13"/>
    <p:sldId id="264" r:id="rId14"/>
    <p:sldId id="277" r:id="rId15"/>
    <p:sldId id="287" r:id="rId16"/>
    <p:sldId id="274" r:id="rId17"/>
    <p:sldId id="278" r:id="rId18"/>
    <p:sldId id="279" r:id="rId19"/>
    <p:sldId id="280" r:id="rId20"/>
    <p:sldId id="281" r:id="rId21"/>
    <p:sldId id="282" r:id="rId22"/>
    <p:sldId id="283" r:id="rId23"/>
    <p:sldId id="284" r:id="rId24"/>
    <p:sldId id="285" r:id="rId25"/>
    <p:sldId id="265" r:id="rId26"/>
    <p:sldId id="288" r:id="rId27"/>
    <p:sldId id="259" r:id="rId28"/>
    <p:sldId id="268" r:id="rId29"/>
    <p:sldId id="269" r:id="rId30"/>
    <p:sldId id="270"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3300"/>
    <a:srgbClr val="FFDC79"/>
    <a:srgbClr val="CC9900"/>
    <a:srgbClr val="90848C"/>
    <a:srgbClr val="667068"/>
    <a:srgbClr val="816661"/>
    <a:srgbClr val="C25252"/>
    <a:srgbClr val="1D792A"/>
    <a:srgbClr val="436E89"/>
    <a:srgbClr val="EAC90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0342CA0-E4BE-457A-B415-1AF7C9172F85}" v="570" dt="2026-04-17T18:00:24.15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58040" autoAdjust="0"/>
  </p:normalViewPr>
  <p:slideViewPr>
    <p:cSldViewPr snapToGrid="0">
      <p:cViewPr varScale="1">
        <p:scale>
          <a:sx n="58" d="100"/>
          <a:sy n="58" d="100"/>
        </p:scale>
        <p:origin x="1584" y="4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onya Stevens" userId="a5fcb45f-d46c-4da2-8ae1-d2dc4b3d663c" providerId="ADAL" clId="{A67ADECC-095B-4D36-89F4-A84838520EEE}"/>
    <pc:docChg chg="undo custSel addSld delSld modSld sldOrd">
      <pc:chgData name="Sonya Stevens" userId="a5fcb45f-d46c-4da2-8ae1-d2dc4b3d663c" providerId="ADAL" clId="{A67ADECC-095B-4D36-89F4-A84838520EEE}" dt="2026-04-17T18:01:41.621" v="5587" actId="20577"/>
      <pc:docMkLst>
        <pc:docMk/>
      </pc:docMkLst>
      <pc:sldChg chg="modSp mod">
        <pc:chgData name="Sonya Stevens" userId="a5fcb45f-d46c-4da2-8ae1-d2dc4b3d663c" providerId="ADAL" clId="{A67ADECC-095B-4D36-89F4-A84838520EEE}" dt="2026-04-16T21:19:10.244" v="3084" actId="20577"/>
        <pc:sldMkLst>
          <pc:docMk/>
          <pc:sldMk cId="2610846263" sldId="256"/>
        </pc:sldMkLst>
        <pc:spChg chg="mod">
          <ac:chgData name="Sonya Stevens" userId="a5fcb45f-d46c-4da2-8ae1-d2dc4b3d663c" providerId="ADAL" clId="{A67ADECC-095B-4D36-89F4-A84838520EEE}" dt="2026-04-16T21:19:10.244" v="3084" actId="20577"/>
          <ac:spMkLst>
            <pc:docMk/>
            <pc:sldMk cId="2610846263" sldId="256"/>
            <ac:spMk id="3" creationId="{373361AA-1894-AEAA-C517-F1493F6BACFE}"/>
          </ac:spMkLst>
        </pc:spChg>
      </pc:sldChg>
      <pc:sldChg chg="modNotesTx">
        <pc:chgData name="Sonya Stevens" userId="a5fcb45f-d46c-4da2-8ae1-d2dc4b3d663c" providerId="ADAL" clId="{A67ADECC-095B-4D36-89F4-A84838520EEE}" dt="2026-04-17T17:49:38.029" v="5482" actId="20577"/>
        <pc:sldMkLst>
          <pc:docMk/>
          <pc:sldMk cId="1006988235" sldId="257"/>
        </pc:sldMkLst>
      </pc:sldChg>
      <pc:sldChg chg="modSp mod modNotesTx">
        <pc:chgData name="Sonya Stevens" userId="a5fcb45f-d46c-4da2-8ae1-d2dc4b3d663c" providerId="ADAL" clId="{A67ADECC-095B-4D36-89F4-A84838520EEE}" dt="2026-04-17T17:51:10.389" v="5493" actId="20577"/>
        <pc:sldMkLst>
          <pc:docMk/>
          <pc:sldMk cId="1646465422" sldId="258"/>
        </pc:sldMkLst>
        <pc:spChg chg="mod">
          <ac:chgData name="Sonya Stevens" userId="a5fcb45f-d46c-4da2-8ae1-d2dc4b3d663c" providerId="ADAL" clId="{A67ADECC-095B-4D36-89F4-A84838520EEE}" dt="2026-04-17T17:01:33.315" v="5057" actId="948"/>
          <ac:spMkLst>
            <pc:docMk/>
            <pc:sldMk cId="1646465422" sldId="258"/>
            <ac:spMk id="3" creationId="{2BA4B930-D5B4-BF38-FA04-9AF38A7BA045}"/>
          </ac:spMkLst>
        </pc:spChg>
      </pc:sldChg>
      <pc:sldChg chg="addSp modSp mod modNotesTx">
        <pc:chgData name="Sonya Stevens" userId="a5fcb45f-d46c-4da2-8ae1-d2dc4b3d663c" providerId="ADAL" clId="{A67ADECC-095B-4D36-89F4-A84838520EEE}" dt="2026-04-17T17:45:45.815" v="5475" actId="20577"/>
        <pc:sldMkLst>
          <pc:docMk/>
          <pc:sldMk cId="3927700208" sldId="259"/>
        </pc:sldMkLst>
        <pc:spChg chg="mod">
          <ac:chgData name="Sonya Stevens" userId="a5fcb45f-d46c-4da2-8ae1-d2dc4b3d663c" providerId="ADAL" clId="{A67ADECC-095B-4D36-89F4-A84838520EEE}" dt="2026-04-17T17:22:47.451" v="5165" actId="14100"/>
          <ac:spMkLst>
            <pc:docMk/>
            <pc:sldMk cId="3927700208" sldId="259"/>
            <ac:spMk id="3" creationId="{2E901430-7DB2-4992-BF79-5CB492B67A62}"/>
          </ac:spMkLst>
        </pc:spChg>
        <pc:picChg chg="add mod">
          <ac:chgData name="Sonya Stevens" userId="a5fcb45f-d46c-4da2-8ae1-d2dc4b3d663c" providerId="ADAL" clId="{A67ADECC-095B-4D36-89F4-A84838520EEE}" dt="2026-04-17T17:20:11.505" v="5143" actId="1076"/>
          <ac:picMkLst>
            <pc:docMk/>
            <pc:sldMk cId="3927700208" sldId="259"/>
            <ac:picMk id="4" creationId="{FCBCCD1E-85BB-2CF5-0966-EBC1BAA2DA87}"/>
          </ac:picMkLst>
        </pc:picChg>
      </pc:sldChg>
      <pc:sldChg chg="modSp modNotesTx">
        <pc:chgData name="Sonya Stevens" userId="a5fcb45f-d46c-4da2-8ae1-d2dc4b3d663c" providerId="ADAL" clId="{A67ADECC-095B-4D36-89F4-A84838520EEE}" dt="2026-04-17T17:52:34.053" v="5503" actId="20577"/>
        <pc:sldMkLst>
          <pc:docMk/>
          <pc:sldMk cId="4029103223" sldId="260"/>
        </pc:sldMkLst>
        <pc:graphicFrameChg chg="mod">
          <ac:chgData name="Sonya Stevens" userId="a5fcb45f-d46c-4da2-8ae1-d2dc4b3d663c" providerId="ADAL" clId="{A67ADECC-095B-4D36-89F4-A84838520EEE}" dt="2026-04-16T14:50:03.703" v="1485" actId="207"/>
          <ac:graphicFrameMkLst>
            <pc:docMk/>
            <pc:sldMk cId="4029103223" sldId="260"/>
            <ac:graphicFrameMk id="4" creationId="{A6F8F43B-24C9-8B3C-F5AA-7050CD2CC892}"/>
          </ac:graphicFrameMkLst>
        </pc:graphicFrameChg>
      </pc:sldChg>
      <pc:sldChg chg="modSp mod modNotesTx">
        <pc:chgData name="Sonya Stevens" userId="a5fcb45f-d46c-4da2-8ae1-d2dc4b3d663c" providerId="ADAL" clId="{A67ADECC-095B-4D36-89F4-A84838520EEE}" dt="2026-04-17T17:55:39.771" v="5521" actId="6549"/>
        <pc:sldMkLst>
          <pc:docMk/>
          <pc:sldMk cId="3779847413" sldId="261"/>
        </pc:sldMkLst>
        <pc:spChg chg="mod">
          <ac:chgData name="Sonya Stevens" userId="a5fcb45f-d46c-4da2-8ae1-d2dc4b3d663c" providerId="ADAL" clId="{A67ADECC-095B-4D36-89F4-A84838520EEE}" dt="2026-04-17T17:00:51.244" v="5043" actId="113"/>
          <ac:spMkLst>
            <pc:docMk/>
            <pc:sldMk cId="3779847413" sldId="261"/>
            <ac:spMk id="3" creationId="{1FFD44D7-6D1A-71DE-ED83-C7AAAB366EFA}"/>
          </ac:spMkLst>
        </pc:spChg>
        <pc:spChg chg="mod">
          <ac:chgData name="Sonya Stevens" userId="a5fcb45f-d46c-4da2-8ae1-d2dc4b3d663c" providerId="ADAL" clId="{A67ADECC-095B-4D36-89F4-A84838520EEE}" dt="2026-04-17T17:00:55.212" v="5045" actId="113"/>
          <ac:spMkLst>
            <pc:docMk/>
            <pc:sldMk cId="3779847413" sldId="261"/>
            <ac:spMk id="12" creationId="{BBFDC596-FD50-8327-EA74-293B34D63D9A}"/>
          </ac:spMkLst>
        </pc:spChg>
      </pc:sldChg>
      <pc:sldChg chg="modSp mod modNotesTx">
        <pc:chgData name="Sonya Stevens" userId="a5fcb45f-d46c-4da2-8ae1-d2dc4b3d663c" providerId="ADAL" clId="{A67ADECC-095B-4D36-89F4-A84838520EEE}" dt="2026-04-17T17:58:30.125" v="5551" actId="20577"/>
        <pc:sldMkLst>
          <pc:docMk/>
          <pc:sldMk cId="3556992388" sldId="262"/>
        </pc:sldMkLst>
        <pc:spChg chg="mod">
          <ac:chgData name="Sonya Stevens" userId="a5fcb45f-d46c-4da2-8ae1-d2dc4b3d663c" providerId="ADAL" clId="{A67ADECC-095B-4D36-89F4-A84838520EEE}" dt="2026-04-17T17:01:04.272" v="5049" actId="113"/>
          <ac:spMkLst>
            <pc:docMk/>
            <pc:sldMk cId="3556992388" sldId="262"/>
            <ac:spMk id="3" creationId="{F5684233-4E83-B8B3-E84D-F8CD9DC5A9B6}"/>
          </ac:spMkLst>
        </pc:spChg>
        <pc:spChg chg="mod">
          <ac:chgData name="Sonya Stevens" userId="a5fcb45f-d46c-4da2-8ae1-d2dc4b3d663c" providerId="ADAL" clId="{A67ADECC-095B-4D36-89F4-A84838520EEE}" dt="2026-04-17T17:01:08.960" v="5051" actId="113"/>
          <ac:spMkLst>
            <pc:docMk/>
            <pc:sldMk cId="3556992388" sldId="262"/>
            <ac:spMk id="11" creationId="{9965C0A7-88EE-FDA9-94D8-3F75C3F1C952}"/>
          </ac:spMkLst>
        </pc:spChg>
      </pc:sldChg>
      <pc:sldChg chg="addSp delSp modSp mod ord modNotesTx">
        <pc:chgData name="Sonya Stevens" userId="a5fcb45f-d46c-4da2-8ae1-d2dc4b3d663c" providerId="ADAL" clId="{A67ADECC-095B-4D36-89F4-A84838520EEE}" dt="2026-04-16T17:22:25.611" v="2019" actId="20577"/>
        <pc:sldMkLst>
          <pc:docMk/>
          <pc:sldMk cId="4027979917" sldId="263"/>
        </pc:sldMkLst>
        <pc:spChg chg="mod">
          <ac:chgData name="Sonya Stevens" userId="a5fcb45f-d46c-4da2-8ae1-d2dc4b3d663c" providerId="ADAL" clId="{A67ADECC-095B-4D36-89F4-A84838520EEE}" dt="2026-04-16T14:52:11.867" v="1518" actId="1076"/>
          <ac:spMkLst>
            <pc:docMk/>
            <pc:sldMk cId="4027979917" sldId="263"/>
            <ac:spMk id="2" creationId="{065991B9-CA7B-4A3B-79C4-8F78095787D2}"/>
          </ac:spMkLst>
        </pc:spChg>
        <pc:spChg chg="add del mod">
          <ac:chgData name="Sonya Stevens" userId="a5fcb45f-d46c-4da2-8ae1-d2dc4b3d663c" providerId="ADAL" clId="{A67ADECC-095B-4D36-89F4-A84838520EEE}" dt="2026-04-16T16:05:28.419" v="1558" actId="478"/>
          <ac:spMkLst>
            <pc:docMk/>
            <pc:sldMk cId="4027979917" sldId="263"/>
            <ac:spMk id="11" creationId="{87FB3C15-CAA5-DC74-C742-98572F1CB982}"/>
          </ac:spMkLst>
        </pc:spChg>
        <pc:spChg chg="add del mod">
          <ac:chgData name="Sonya Stevens" userId="a5fcb45f-d46c-4da2-8ae1-d2dc4b3d663c" providerId="ADAL" clId="{A67ADECC-095B-4D36-89F4-A84838520EEE}" dt="2026-04-16T16:05:27.560" v="1557" actId="478"/>
          <ac:spMkLst>
            <pc:docMk/>
            <pc:sldMk cId="4027979917" sldId="263"/>
            <ac:spMk id="14" creationId="{D0D16A94-513B-E5B9-2534-6A2EF6B42672}"/>
          </ac:spMkLst>
        </pc:spChg>
        <pc:spChg chg="add del mod">
          <ac:chgData name="Sonya Stevens" userId="a5fcb45f-d46c-4da2-8ae1-d2dc4b3d663c" providerId="ADAL" clId="{A67ADECC-095B-4D36-89F4-A84838520EEE}" dt="2026-04-16T16:05:34.226" v="1562" actId="478"/>
          <ac:spMkLst>
            <pc:docMk/>
            <pc:sldMk cId="4027979917" sldId="263"/>
            <ac:spMk id="16" creationId="{0E0D1C13-0BD4-F1B5-F690-FBB05A3AABC5}"/>
          </ac:spMkLst>
        </pc:spChg>
        <pc:spChg chg="add del mod">
          <ac:chgData name="Sonya Stevens" userId="a5fcb45f-d46c-4da2-8ae1-d2dc4b3d663c" providerId="ADAL" clId="{A67ADECC-095B-4D36-89F4-A84838520EEE}" dt="2026-04-16T16:05:33.547" v="1561" actId="478"/>
          <ac:spMkLst>
            <pc:docMk/>
            <pc:sldMk cId="4027979917" sldId="263"/>
            <ac:spMk id="18" creationId="{13BBA698-C92F-E145-97FD-FBBDA29500F7}"/>
          </ac:spMkLst>
        </pc:spChg>
        <pc:spChg chg="add del mod">
          <ac:chgData name="Sonya Stevens" userId="a5fcb45f-d46c-4da2-8ae1-d2dc4b3d663c" providerId="ADAL" clId="{A67ADECC-095B-4D36-89F4-A84838520EEE}" dt="2026-04-16T16:05:32.855" v="1560" actId="478"/>
          <ac:spMkLst>
            <pc:docMk/>
            <pc:sldMk cId="4027979917" sldId="263"/>
            <ac:spMk id="19" creationId="{2D88295A-C9E1-E225-0B9D-88AD61A091C3}"/>
          </ac:spMkLst>
        </pc:spChg>
        <pc:spChg chg="add del mod">
          <ac:chgData name="Sonya Stevens" userId="a5fcb45f-d46c-4da2-8ae1-d2dc4b3d663c" providerId="ADAL" clId="{A67ADECC-095B-4D36-89F4-A84838520EEE}" dt="2026-04-16T16:05:31.971" v="1559" actId="478"/>
          <ac:spMkLst>
            <pc:docMk/>
            <pc:sldMk cId="4027979917" sldId="263"/>
            <ac:spMk id="20" creationId="{6ED5D5FF-1692-8146-6F47-90A8662938A4}"/>
          </ac:spMkLst>
        </pc:spChg>
        <pc:spChg chg="add del mod">
          <ac:chgData name="Sonya Stevens" userId="a5fcb45f-d46c-4da2-8ae1-d2dc4b3d663c" providerId="ADAL" clId="{A67ADECC-095B-4D36-89F4-A84838520EEE}" dt="2026-04-16T16:05:36.258" v="1563" actId="478"/>
          <ac:spMkLst>
            <pc:docMk/>
            <pc:sldMk cId="4027979917" sldId="263"/>
            <ac:spMk id="21" creationId="{07D0ED21-94FD-6FBC-8612-1AF6ACEC96FE}"/>
          </ac:spMkLst>
        </pc:spChg>
        <pc:spChg chg="add mod">
          <ac:chgData name="Sonya Stevens" userId="a5fcb45f-d46c-4da2-8ae1-d2dc4b3d663c" providerId="ADAL" clId="{A67ADECC-095B-4D36-89F4-A84838520EEE}" dt="2026-04-16T16:55:20.218" v="1892" actId="1036"/>
          <ac:spMkLst>
            <pc:docMk/>
            <pc:sldMk cId="4027979917" sldId="263"/>
            <ac:spMk id="22" creationId="{516F7EDF-5377-E632-3BA1-75D7DE7E7A8F}"/>
          </ac:spMkLst>
        </pc:spChg>
        <pc:spChg chg="add mod">
          <ac:chgData name="Sonya Stevens" userId="a5fcb45f-d46c-4da2-8ae1-d2dc4b3d663c" providerId="ADAL" clId="{A67ADECC-095B-4D36-89F4-A84838520EEE}" dt="2026-04-16T16:55:20.218" v="1892" actId="1036"/>
          <ac:spMkLst>
            <pc:docMk/>
            <pc:sldMk cId="4027979917" sldId="263"/>
            <ac:spMk id="23" creationId="{D245A134-AF44-0E31-832F-EE900F1ECFBC}"/>
          </ac:spMkLst>
        </pc:spChg>
        <pc:spChg chg="add mod">
          <ac:chgData name="Sonya Stevens" userId="a5fcb45f-d46c-4da2-8ae1-d2dc4b3d663c" providerId="ADAL" clId="{A67ADECC-095B-4D36-89F4-A84838520EEE}" dt="2026-04-16T16:55:20.218" v="1892" actId="1036"/>
          <ac:spMkLst>
            <pc:docMk/>
            <pc:sldMk cId="4027979917" sldId="263"/>
            <ac:spMk id="24" creationId="{EA462138-BDEE-46FE-C032-F628EF54E286}"/>
          </ac:spMkLst>
        </pc:spChg>
        <pc:spChg chg="add mod">
          <ac:chgData name="Sonya Stevens" userId="a5fcb45f-d46c-4da2-8ae1-d2dc4b3d663c" providerId="ADAL" clId="{A67ADECC-095B-4D36-89F4-A84838520EEE}" dt="2026-04-16T16:55:20.218" v="1892" actId="1036"/>
          <ac:spMkLst>
            <pc:docMk/>
            <pc:sldMk cId="4027979917" sldId="263"/>
            <ac:spMk id="25" creationId="{263E0454-66D2-F5C8-170F-756A7B667696}"/>
          </ac:spMkLst>
        </pc:spChg>
        <pc:spChg chg="add mod">
          <ac:chgData name="Sonya Stevens" userId="a5fcb45f-d46c-4da2-8ae1-d2dc4b3d663c" providerId="ADAL" clId="{A67ADECC-095B-4D36-89F4-A84838520EEE}" dt="2026-04-16T16:57:02.039" v="1914" actId="1076"/>
          <ac:spMkLst>
            <pc:docMk/>
            <pc:sldMk cId="4027979917" sldId="263"/>
            <ac:spMk id="26" creationId="{72CAD319-55C7-8248-CEFF-2ACCFE0BEE9E}"/>
          </ac:spMkLst>
        </pc:spChg>
        <pc:spChg chg="add mod">
          <ac:chgData name="Sonya Stevens" userId="a5fcb45f-d46c-4da2-8ae1-d2dc4b3d663c" providerId="ADAL" clId="{A67ADECC-095B-4D36-89F4-A84838520EEE}" dt="2026-04-16T16:56:13.669" v="1904" actId="1076"/>
          <ac:spMkLst>
            <pc:docMk/>
            <pc:sldMk cId="4027979917" sldId="263"/>
            <ac:spMk id="27" creationId="{901ED942-5BBD-6F15-D747-87A93D42C0BA}"/>
          </ac:spMkLst>
        </pc:spChg>
        <pc:spChg chg="add mod">
          <ac:chgData name="Sonya Stevens" userId="a5fcb45f-d46c-4da2-8ae1-d2dc4b3d663c" providerId="ADAL" clId="{A67ADECC-095B-4D36-89F4-A84838520EEE}" dt="2026-04-16T16:57:07.490" v="1915" actId="1076"/>
          <ac:spMkLst>
            <pc:docMk/>
            <pc:sldMk cId="4027979917" sldId="263"/>
            <ac:spMk id="28" creationId="{DD8D9C2C-3B4E-E67C-E7D8-87A272824448}"/>
          </ac:spMkLst>
        </pc:spChg>
        <pc:spChg chg="add mod">
          <ac:chgData name="Sonya Stevens" userId="a5fcb45f-d46c-4da2-8ae1-d2dc4b3d663c" providerId="ADAL" clId="{A67ADECC-095B-4D36-89F4-A84838520EEE}" dt="2026-04-16T16:55:57.285" v="1900" actId="207"/>
          <ac:spMkLst>
            <pc:docMk/>
            <pc:sldMk cId="4027979917" sldId="263"/>
            <ac:spMk id="30" creationId="{1302BC69-8023-FF83-4323-0B9F55D7EC32}"/>
          </ac:spMkLst>
        </pc:spChg>
        <pc:spChg chg="add mod">
          <ac:chgData name="Sonya Stevens" userId="a5fcb45f-d46c-4da2-8ae1-d2dc4b3d663c" providerId="ADAL" clId="{A67ADECC-095B-4D36-89F4-A84838520EEE}" dt="2026-04-16T16:55:49.479" v="1899" actId="207"/>
          <ac:spMkLst>
            <pc:docMk/>
            <pc:sldMk cId="4027979917" sldId="263"/>
            <ac:spMk id="31" creationId="{FFC24041-9A66-840A-F884-5F8C4CF3AA2C}"/>
          </ac:spMkLst>
        </pc:spChg>
        <pc:spChg chg="add del mod">
          <ac:chgData name="Sonya Stevens" userId="a5fcb45f-d46c-4da2-8ae1-d2dc4b3d663c" providerId="ADAL" clId="{A67ADECC-095B-4D36-89F4-A84838520EEE}" dt="2026-04-16T16:46:28.660" v="1815"/>
          <ac:spMkLst>
            <pc:docMk/>
            <pc:sldMk cId="4027979917" sldId="263"/>
            <ac:spMk id="32" creationId="{2E3D24D6-413E-23E1-8635-54822F396E8D}"/>
          </ac:spMkLst>
        </pc:spChg>
        <pc:spChg chg="add mod">
          <ac:chgData name="Sonya Stevens" userId="a5fcb45f-d46c-4da2-8ae1-d2dc4b3d663c" providerId="ADAL" clId="{A67ADECC-095B-4D36-89F4-A84838520EEE}" dt="2026-04-16T16:56:34.527" v="1911" actId="1035"/>
          <ac:spMkLst>
            <pc:docMk/>
            <pc:sldMk cId="4027979917" sldId="263"/>
            <ac:spMk id="33" creationId="{BED0A0ED-7F22-4436-A46C-C6CEB4A5E5E1}"/>
          </ac:spMkLst>
        </pc:spChg>
        <pc:spChg chg="add mod">
          <ac:chgData name="Sonya Stevens" userId="a5fcb45f-d46c-4da2-8ae1-d2dc4b3d663c" providerId="ADAL" clId="{A67ADECC-095B-4D36-89F4-A84838520EEE}" dt="2026-04-16T16:58:31.582" v="1936" actId="1076"/>
          <ac:spMkLst>
            <pc:docMk/>
            <pc:sldMk cId="4027979917" sldId="263"/>
            <ac:spMk id="35" creationId="{A9411C07-1F55-9B78-3252-C0E137706E14}"/>
          </ac:spMkLst>
        </pc:spChg>
        <pc:spChg chg="add mod">
          <ac:chgData name="Sonya Stevens" userId="a5fcb45f-d46c-4da2-8ae1-d2dc4b3d663c" providerId="ADAL" clId="{A67ADECC-095B-4D36-89F4-A84838520EEE}" dt="2026-04-16T16:58:01.448" v="1927" actId="113"/>
          <ac:spMkLst>
            <pc:docMk/>
            <pc:sldMk cId="4027979917" sldId="263"/>
            <ac:spMk id="37" creationId="{A7860888-3A06-05E7-B7F8-37D2B489AE6C}"/>
          </ac:spMkLst>
        </pc:spChg>
        <pc:spChg chg="add mod">
          <ac:chgData name="Sonya Stevens" userId="a5fcb45f-d46c-4da2-8ae1-d2dc4b3d663c" providerId="ADAL" clId="{A67ADECC-095B-4D36-89F4-A84838520EEE}" dt="2026-04-16T16:55:41.035" v="1898" actId="113"/>
          <ac:spMkLst>
            <pc:docMk/>
            <pc:sldMk cId="4027979917" sldId="263"/>
            <ac:spMk id="39" creationId="{F2BEADF9-4CAB-A7D2-65BF-E5E3A6758F21}"/>
          </ac:spMkLst>
        </pc:spChg>
        <pc:spChg chg="add mod">
          <ac:chgData name="Sonya Stevens" userId="a5fcb45f-d46c-4da2-8ae1-d2dc4b3d663c" providerId="ADAL" clId="{A67ADECC-095B-4D36-89F4-A84838520EEE}" dt="2026-04-16T16:58:19.463" v="1934" actId="20577"/>
          <ac:spMkLst>
            <pc:docMk/>
            <pc:sldMk cId="4027979917" sldId="263"/>
            <ac:spMk id="41" creationId="{4E11086E-E9AC-CB90-B3DF-050D916059D2}"/>
          </ac:spMkLst>
        </pc:spChg>
        <pc:picChg chg="add del mod">
          <ac:chgData name="Sonya Stevens" userId="a5fcb45f-d46c-4da2-8ae1-d2dc4b3d663c" providerId="ADAL" clId="{A67ADECC-095B-4D36-89F4-A84838520EEE}" dt="2026-04-16T16:37:13.364" v="1674" actId="478"/>
          <ac:picMkLst>
            <pc:docMk/>
            <pc:sldMk cId="4027979917" sldId="263"/>
            <ac:picMk id="10" creationId="{07EBAF9C-F683-AFC8-C2A6-76866166F3AF}"/>
          </ac:picMkLst>
        </pc:picChg>
        <pc:picChg chg="add mod modCrop">
          <ac:chgData name="Sonya Stevens" userId="a5fcb45f-d46c-4da2-8ae1-d2dc4b3d663c" providerId="ADAL" clId="{A67ADECC-095B-4D36-89F4-A84838520EEE}" dt="2026-04-16T16:55:20.218" v="1892" actId="1036"/>
          <ac:picMkLst>
            <pc:docMk/>
            <pc:sldMk cId="4027979917" sldId="263"/>
            <ac:picMk id="17" creationId="{EFDE9166-DDFC-558F-63A5-6C76DC4121DE}"/>
          </ac:picMkLst>
        </pc:picChg>
      </pc:sldChg>
      <pc:sldChg chg="addSp delSp modSp mod ord modNotesTx">
        <pc:chgData name="Sonya Stevens" userId="a5fcb45f-d46c-4da2-8ae1-d2dc4b3d663c" providerId="ADAL" clId="{A67ADECC-095B-4D36-89F4-A84838520EEE}" dt="2026-04-17T17:03:12.996" v="5071" actId="1076"/>
        <pc:sldMkLst>
          <pc:docMk/>
          <pc:sldMk cId="3129266681" sldId="264"/>
        </pc:sldMkLst>
        <pc:spChg chg="add del mod">
          <ac:chgData name="Sonya Stevens" userId="a5fcb45f-d46c-4da2-8ae1-d2dc4b3d663c" providerId="ADAL" clId="{A67ADECC-095B-4D36-89F4-A84838520EEE}" dt="2026-04-16T18:10:33.708" v="2072" actId="478"/>
          <ac:spMkLst>
            <pc:docMk/>
            <pc:sldMk cId="3129266681" sldId="264"/>
            <ac:spMk id="3" creationId="{5DC2F7EB-EDCD-616D-50B5-82AAF029E588}"/>
          </ac:spMkLst>
        </pc:spChg>
        <pc:spChg chg="mod">
          <ac:chgData name="Sonya Stevens" userId="a5fcb45f-d46c-4da2-8ae1-d2dc4b3d663c" providerId="ADAL" clId="{A67ADECC-095B-4D36-89F4-A84838520EEE}" dt="2026-04-17T17:02:56.203" v="5065" actId="113"/>
          <ac:spMkLst>
            <pc:docMk/>
            <pc:sldMk cId="3129266681" sldId="264"/>
            <ac:spMk id="5" creationId="{D5EAB1E3-7B2B-9026-439A-FC9DF0F7E508}"/>
          </ac:spMkLst>
        </pc:spChg>
        <pc:spChg chg="add mod">
          <ac:chgData name="Sonya Stevens" userId="a5fcb45f-d46c-4da2-8ae1-d2dc4b3d663c" providerId="ADAL" clId="{A67ADECC-095B-4D36-89F4-A84838520EEE}" dt="2026-04-17T17:03:00.278" v="5067" actId="113"/>
          <ac:spMkLst>
            <pc:docMk/>
            <pc:sldMk cId="3129266681" sldId="264"/>
            <ac:spMk id="8" creationId="{46CC95DE-CC52-6823-0FA5-2632B033BE39}"/>
          </ac:spMkLst>
        </pc:spChg>
        <pc:spChg chg="add mod">
          <ac:chgData name="Sonya Stevens" userId="a5fcb45f-d46c-4da2-8ae1-d2dc4b3d663c" providerId="ADAL" clId="{A67ADECC-095B-4D36-89F4-A84838520EEE}" dt="2026-04-17T17:03:12.996" v="5071" actId="1076"/>
          <ac:spMkLst>
            <pc:docMk/>
            <pc:sldMk cId="3129266681" sldId="264"/>
            <ac:spMk id="10" creationId="{334878F3-4538-09D8-8941-EE003690F287}"/>
          </ac:spMkLst>
        </pc:spChg>
        <pc:graphicFrameChg chg="add mod modGraphic">
          <ac:chgData name="Sonya Stevens" userId="a5fcb45f-d46c-4da2-8ae1-d2dc4b3d663c" providerId="ADAL" clId="{A67ADECC-095B-4D36-89F4-A84838520EEE}" dt="2026-04-16T18:26:48.999" v="2333" actId="1076"/>
          <ac:graphicFrameMkLst>
            <pc:docMk/>
            <pc:sldMk cId="3129266681" sldId="264"/>
            <ac:graphicFrameMk id="4" creationId="{3374EC64-8D55-AD44-9B97-B8B0C3FC816D}"/>
          </ac:graphicFrameMkLst>
        </pc:graphicFrameChg>
      </pc:sldChg>
      <pc:sldChg chg="addSp delSp modSp mod modNotesTx">
        <pc:chgData name="Sonya Stevens" userId="a5fcb45f-d46c-4da2-8ae1-d2dc4b3d663c" providerId="ADAL" clId="{A67ADECC-095B-4D36-89F4-A84838520EEE}" dt="2026-04-17T17:16:21.203" v="5128" actId="12100"/>
        <pc:sldMkLst>
          <pc:docMk/>
          <pc:sldMk cId="1544944595" sldId="265"/>
        </pc:sldMkLst>
        <pc:spChg chg="del">
          <ac:chgData name="Sonya Stevens" userId="a5fcb45f-d46c-4da2-8ae1-d2dc4b3d663c" providerId="ADAL" clId="{A67ADECC-095B-4D36-89F4-A84838520EEE}" dt="2026-04-17T17:09:30.432" v="5097" actId="478"/>
          <ac:spMkLst>
            <pc:docMk/>
            <pc:sldMk cId="1544944595" sldId="265"/>
            <ac:spMk id="3" creationId="{376C78B2-FDF9-EAB7-A2A7-BB9DDA1ABA77}"/>
          </ac:spMkLst>
        </pc:spChg>
        <pc:spChg chg="add del mod">
          <ac:chgData name="Sonya Stevens" userId="a5fcb45f-d46c-4da2-8ae1-d2dc4b3d663c" providerId="ADAL" clId="{A67ADECC-095B-4D36-89F4-A84838520EEE}" dt="2026-04-17T17:09:49.802" v="5102" actId="478"/>
          <ac:spMkLst>
            <pc:docMk/>
            <pc:sldMk cId="1544944595" sldId="265"/>
            <ac:spMk id="8" creationId="{7B1716E8-D65B-54FF-54DF-9608FE78B68F}"/>
          </ac:spMkLst>
        </pc:spChg>
        <pc:graphicFrameChg chg="add mod modGraphic">
          <ac:chgData name="Sonya Stevens" userId="a5fcb45f-d46c-4da2-8ae1-d2dc4b3d663c" providerId="ADAL" clId="{A67ADECC-095B-4D36-89F4-A84838520EEE}" dt="2026-04-17T17:16:21.203" v="5128" actId="12100"/>
          <ac:graphicFrameMkLst>
            <pc:docMk/>
            <pc:sldMk cId="1544944595" sldId="265"/>
            <ac:graphicFrameMk id="6" creationId="{57FAC8A6-30E7-8D6B-BA06-BFC1987A72C0}"/>
          </ac:graphicFrameMkLst>
        </pc:graphicFrameChg>
        <pc:picChg chg="add mod ord">
          <ac:chgData name="Sonya Stevens" userId="a5fcb45f-d46c-4da2-8ae1-d2dc4b3d663c" providerId="ADAL" clId="{A67ADECC-095B-4D36-89F4-A84838520EEE}" dt="2026-04-17T17:11:17.237" v="5109"/>
          <ac:picMkLst>
            <pc:docMk/>
            <pc:sldMk cId="1544944595" sldId="265"/>
            <ac:picMk id="5" creationId="{920F9398-05AF-EF64-34E1-2D763DA07BE5}"/>
          </ac:picMkLst>
        </pc:picChg>
        <pc:picChg chg="add mod">
          <ac:chgData name="Sonya Stevens" userId="a5fcb45f-d46c-4da2-8ae1-d2dc4b3d663c" providerId="ADAL" clId="{A67ADECC-095B-4D36-89F4-A84838520EEE}" dt="2026-04-17T17:10:40.688" v="5108" actId="14100"/>
          <ac:picMkLst>
            <pc:docMk/>
            <pc:sldMk cId="1544944595" sldId="265"/>
            <ac:picMk id="9" creationId="{FE9B8295-3749-E843-EBFF-A1BE0C9FCC78}"/>
          </ac:picMkLst>
        </pc:picChg>
      </pc:sldChg>
      <pc:sldChg chg="del ord">
        <pc:chgData name="Sonya Stevens" userId="a5fcb45f-d46c-4da2-8ae1-d2dc4b3d663c" providerId="ADAL" clId="{A67ADECC-095B-4D36-89F4-A84838520EEE}" dt="2026-04-16T17:28:17.176" v="2061" actId="47"/>
        <pc:sldMkLst>
          <pc:docMk/>
          <pc:sldMk cId="2526436268" sldId="266"/>
        </pc:sldMkLst>
      </pc:sldChg>
      <pc:sldChg chg="modSp mod modNotesTx">
        <pc:chgData name="Sonya Stevens" userId="a5fcb45f-d46c-4da2-8ae1-d2dc4b3d663c" providerId="ADAL" clId="{A67ADECC-095B-4D36-89F4-A84838520EEE}" dt="2026-04-17T17:41:40.900" v="5370" actId="12"/>
        <pc:sldMkLst>
          <pc:docMk/>
          <pc:sldMk cId="267456325" sldId="268"/>
        </pc:sldMkLst>
        <pc:spChg chg="mod">
          <ac:chgData name="Sonya Stevens" userId="a5fcb45f-d46c-4da2-8ae1-d2dc4b3d663c" providerId="ADAL" clId="{A67ADECC-095B-4D36-89F4-A84838520EEE}" dt="2026-04-16T19:57:05.805" v="2769" actId="120"/>
          <ac:spMkLst>
            <pc:docMk/>
            <pc:sldMk cId="267456325" sldId="268"/>
            <ac:spMk id="21" creationId="{968FD2E1-6335-743B-167E-B02784CD82E4}"/>
          </ac:spMkLst>
        </pc:spChg>
        <pc:spChg chg="mod">
          <ac:chgData name="Sonya Stevens" userId="a5fcb45f-d46c-4da2-8ae1-d2dc4b3d663c" providerId="ADAL" clId="{A67ADECC-095B-4D36-89F4-A84838520EEE}" dt="2026-04-16T19:57:11.481" v="2770" actId="121"/>
          <ac:spMkLst>
            <pc:docMk/>
            <pc:sldMk cId="267456325" sldId="268"/>
            <ac:spMk id="22" creationId="{9786B38E-DF59-2FCB-229B-F66CD6E0A47B}"/>
          </ac:spMkLst>
        </pc:spChg>
      </pc:sldChg>
      <pc:sldChg chg="addSp delSp modSp mod ord modNotesTx">
        <pc:chgData name="Sonya Stevens" userId="a5fcb45f-d46c-4da2-8ae1-d2dc4b3d663c" providerId="ADAL" clId="{A67ADECC-095B-4D36-89F4-A84838520EEE}" dt="2026-04-17T17:45:26.447" v="5473" actId="20577"/>
        <pc:sldMkLst>
          <pc:docMk/>
          <pc:sldMk cId="1080266954" sldId="269"/>
        </pc:sldMkLst>
        <pc:spChg chg="mod">
          <ac:chgData name="Sonya Stevens" userId="a5fcb45f-d46c-4da2-8ae1-d2dc4b3d663c" providerId="ADAL" clId="{A67ADECC-095B-4D36-89F4-A84838520EEE}" dt="2026-04-17T17:43:33.264" v="5432" actId="20577"/>
          <ac:spMkLst>
            <pc:docMk/>
            <pc:sldMk cId="1080266954" sldId="269"/>
            <ac:spMk id="3" creationId="{5C38BE6B-993F-8986-61DF-707955EE160A}"/>
          </ac:spMkLst>
        </pc:spChg>
        <pc:spChg chg="add del mod">
          <ac:chgData name="Sonya Stevens" userId="a5fcb45f-d46c-4da2-8ae1-d2dc4b3d663c" providerId="ADAL" clId="{A67ADECC-095B-4D36-89F4-A84838520EEE}" dt="2026-04-17T17:24:20.193" v="5176" actId="478"/>
          <ac:spMkLst>
            <pc:docMk/>
            <pc:sldMk cId="1080266954" sldId="269"/>
            <ac:spMk id="5" creationId="{DB58D157-367F-8DA1-1EAD-8D3834BD5CF3}"/>
          </ac:spMkLst>
        </pc:spChg>
        <pc:spChg chg="add mod">
          <ac:chgData name="Sonya Stevens" userId="a5fcb45f-d46c-4da2-8ae1-d2dc4b3d663c" providerId="ADAL" clId="{A67ADECC-095B-4D36-89F4-A84838520EEE}" dt="2026-04-17T17:27:43.935" v="5197" actId="1036"/>
          <ac:spMkLst>
            <pc:docMk/>
            <pc:sldMk cId="1080266954" sldId="269"/>
            <ac:spMk id="6" creationId="{3517F47F-51C7-B4A0-43A9-CEC03E0A3C95}"/>
          </ac:spMkLst>
        </pc:spChg>
      </pc:sldChg>
      <pc:sldChg chg="addSp delSp modSp mod">
        <pc:chgData name="Sonya Stevens" userId="a5fcb45f-d46c-4da2-8ae1-d2dc4b3d663c" providerId="ADAL" clId="{A67ADECC-095B-4D36-89F4-A84838520EEE}" dt="2026-04-17T17:28:26.085" v="5254" actId="14100"/>
        <pc:sldMkLst>
          <pc:docMk/>
          <pc:sldMk cId="1799212551" sldId="270"/>
        </pc:sldMkLst>
        <pc:spChg chg="mod">
          <ac:chgData name="Sonya Stevens" userId="a5fcb45f-d46c-4da2-8ae1-d2dc4b3d663c" providerId="ADAL" clId="{A67ADECC-095B-4D36-89F4-A84838520EEE}" dt="2026-04-17T17:17:12.331" v="5138" actId="20577"/>
          <ac:spMkLst>
            <pc:docMk/>
            <pc:sldMk cId="1799212551" sldId="270"/>
            <ac:spMk id="2" creationId="{BCBA4BF4-7911-FBFF-7D3A-1CE6DDB4B3EB}"/>
          </ac:spMkLst>
        </pc:spChg>
        <pc:spChg chg="del">
          <ac:chgData name="Sonya Stevens" userId="a5fcb45f-d46c-4da2-8ae1-d2dc4b3d663c" providerId="ADAL" clId="{A67ADECC-095B-4D36-89F4-A84838520EEE}" dt="2026-04-17T17:24:09.817" v="5172" actId="478"/>
          <ac:spMkLst>
            <pc:docMk/>
            <pc:sldMk cId="1799212551" sldId="270"/>
            <ac:spMk id="3" creationId="{0FD91266-0503-19D5-1E1C-8DD19EF67648}"/>
          </ac:spMkLst>
        </pc:spChg>
        <pc:spChg chg="add mod">
          <ac:chgData name="Sonya Stevens" userId="a5fcb45f-d46c-4da2-8ae1-d2dc4b3d663c" providerId="ADAL" clId="{A67ADECC-095B-4D36-89F4-A84838520EEE}" dt="2026-04-17T17:27:25.570" v="5191" actId="14100"/>
          <ac:spMkLst>
            <pc:docMk/>
            <pc:sldMk cId="1799212551" sldId="270"/>
            <ac:spMk id="4" creationId="{964980C0-E5AC-19E6-7185-D662FA466EB3}"/>
          </ac:spMkLst>
        </pc:spChg>
        <pc:spChg chg="add mod">
          <ac:chgData name="Sonya Stevens" userId="a5fcb45f-d46c-4da2-8ae1-d2dc4b3d663c" providerId="ADAL" clId="{A67ADECC-095B-4D36-89F4-A84838520EEE}" dt="2026-04-17T17:28:26.085" v="5254" actId="14100"/>
          <ac:spMkLst>
            <pc:docMk/>
            <pc:sldMk cId="1799212551" sldId="270"/>
            <ac:spMk id="6" creationId="{6981F1C4-3C84-4905-0D8F-F81D2FEA0195}"/>
          </ac:spMkLst>
        </pc:spChg>
        <pc:cxnChg chg="add mod">
          <ac:chgData name="Sonya Stevens" userId="a5fcb45f-d46c-4da2-8ae1-d2dc4b3d663c" providerId="ADAL" clId="{A67ADECC-095B-4D36-89F4-A84838520EEE}" dt="2026-04-17T17:27:20.926" v="5190"/>
          <ac:cxnSpMkLst>
            <pc:docMk/>
            <pc:sldMk cId="1799212551" sldId="270"/>
            <ac:cxnSpMk id="5" creationId="{6D58D27A-AE31-2C61-C8E5-CEDDF70802AB}"/>
          </ac:cxnSpMkLst>
        </pc:cxnChg>
      </pc:sldChg>
      <pc:sldChg chg="addSp delSp modSp mod modNotesTx">
        <pc:chgData name="Sonya Stevens" userId="a5fcb45f-d46c-4da2-8ae1-d2dc4b3d663c" providerId="ADAL" clId="{A67ADECC-095B-4D36-89F4-A84838520EEE}" dt="2026-04-17T18:01:41.621" v="5587" actId="20577"/>
        <pc:sldMkLst>
          <pc:docMk/>
          <pc:sldMk cId="1616362505" sldId="272"/>
        </pc:sldMkLst>
        <pc:spChg chg="mod">
          <ac:chgData name="Sonya Stevens" userId="a5fcb45f-d46c-4da2-8ae1-d2dc4b3d663c" providerId="ADAL" clId="{A67ADECC-095B-4D36-89F4-A84838520EEE}" dt="2026-04-15T19:46:57.657" v="45" actId="179"/>
          <ac:spMkLst>
            <pc:docMk/>
            <pc:sldMk cId="1616362505" sldId="272"/>
            <ac:spMk id="3" creationId="{D2101793-6D08-3E86-00EB-18E6CC7DD3A3}"/>
          </ac:spMkLst>
        </pc:spChg>
        <pc:spChg chg="mod">
          <ac:chgData name="Sonya Stevens" userId="a5fcb45f-d46c-4da2-8ae1-d2dc4b3d663c" providerId="ADAL" clId="{A67ADECC-095B-4D36-89F4-A84838520EEE}" dt="2026-04-15T19:45:08.562" v="31" actId="255"/>
          <ac:spMkLst>
            <pc:docMk/>
            <pc:sldMk cId="1616362505" sldId="272"/>
            <ac:spMk id="8" creationId="{50B6A100-E3D0-4840-352D-2309F8CBF06E}"/>
          </ac:spMkLst>
        </pc:spChg>
        <pc:spChg chg="mod">
          <ac:chgData name="Sonya Stevens" userId="a5fcb45f-d46c-4da2-8ae1-d2dc4b3d663c" providerId="ADAL" clId="{A67ADECC-095B-4D36-89F4-A84838520EEE}" dt="2026-04-15T19:46:07.344" v="40" actId="1036"/>
          <ac:spMkLst>
            <pc:docMk/>
            <pc:sldMk cId="1616362505" sldId="272"/>
            <ac:spMk id="10" creationId="{60F3E772-1A5B-A592-79AE-2AC6FB4E17BF}"/>
          </ac:spMkLst>
        </pc:spChg>
      </pc:sldChg>
      <pc:sldChg chg="addSp delSp modSp mod modNotesTx">
        <pc:chgData name="Sonya Stevens" userId="a5fcb45f-d46c-4da2-8ae1-d2dc4b3d663c" providerId="ADAL" clId="{A67ADECC-095B-4D36-89F4-A84838520EEE}" dt="2026-04-15T21:12:11.122" v="1267"/>
        <pc:sldMkLst>
          <pc:docMk/>
          <pc:sldMk cId="3740488732" sldId="273"/>
        </pc:sldMkLst>
        <pc:spChg chg="add mod">
          <ac:chgData name="Sonya Stevens" userId="a5fcb45f-d46c-4da2-8ae1-d2dc4b3d663c" providerId="ADAL" clId="{A67ADECC-095B-4D36-89F4-A84838520EEE}" dt="2026-04-15T19:54:30.391" v="81" actId="1076"/>
          <ac:spMkLst>
            <pc:docMk/>
            <pc:sldMk cId="3740488732" sldId="273"/>
            <ac:spMk id="14" creationId="{486C555B-E7CC-288B-CFB2-A87D39BB15BB}"/>
          </ac:spMkLst>
        </pc:spChg>
        <pc:spChg chg="add mod">
          <ac:chgData name="Sonya Stevens" userId="a5fcb45f-d46c-4da2-8ae1-d2dc4b3d663c" providerId="ADAL" clId="{A67ADECC-095B-4D36-89F4-A84838520EEE}" dt="2026-04-15T19:54:28.010" v="80" actId="1076"/>
          <ac:spMkLst>
            <pc:docMk/>
            <pc:sldMk cId="3740488732" sldId="273"/>
            <ac:spMk id="16" creationId="{5286C724-2EBE-D858-777E-AE21BD0BD941}"/>
          </ac:spMkLst>
        </pc:spChg>
        <pc:spChg chg="add mod">
          <ac:chgData name="Sonya Stevens" userId="a5fcb45f-d46c-4da2-8ae1-d2dc4b3d663c" providerId="ADAL" clId="{A67ADECC-095B-4D36-89F4-A84838520EEE}" dt="2026-04-15T19:54:24.242" v="79" actId="1076"/>
          <ac:spMkLst>
            <pc:docMk/>
            <pc:sldMk cId="3740488732" sldId="273"/>
            <ac:spMk id="18" creationId="{FD9F27B2-9CDC-03B6-3B6A-42D4E1020B77}"/>
          </ac:spMkLst>
        </pc:spChg>
        <pc:spChg chg="add mod">
          <ac:chgData name="Sonya Stevens" userId="a5fcb45f-d46c-4da2-8ae1-d2dc4b3d663c" providerId="ADAL" clId="{A67ADECC-095B-4D36-89F4-A84838520EEE}" dt="2026-04-15T20:00:37.537" v="103" actId="14100"/>
          <ac:spMkLst>
            <pc:docMk/>
            <pc:sldMk cId="3740488732" sldId="273"/>
            <ac:spMk id="20" creationId="{4D4B3626-0E82-720A-F442-FA48B7E13985}"/>
          </ac:spMkLst>
        </pc:spChg>
        <pc:spChg chg="add mod">
          <ac:chgData name="Sonya Stevens" userId="a5fcb45f-d46c-4da2-8ae1-d2dc4b3d663c" providerId="ADAL" clId="{A67ADECC-095B-4D36-89F4-A84838520EEE}" dt="2026-04-15T20:35:16.899" v="1090" actId="1076"/>
          <ac:spMkLst>
            <pc:docMk/>
            <pc:sldMk cId="3740488732" sldId="273"/>
            <ac:spMk id="22" creationId="{D1416246-7ECE-5147-8E0E-F29FD9F26052}"/>
          </ac:spMkLst>
        </pc:spChg>
        <pc:spChg chg="add mod">
          <ac:chgData name="Sonya Stevens" userId="a5fcb45f-d46c-4da2-8ae1-d2dc4b3d663c" providerId="ADAL" clId="{A67ADECC-095B-4D36-89F4-A84838520EEE}" dt="2026-04-15T20:35:55.147" v="1103" actId="1076"/>
          <ac:spMkLst>
            <pc:docMk/>
            <pc:sldMk cId="3740488732" sldId="273"/>
            <ac:spMk id="26" creationId="{22CCD3BA-9349-570C-8FEC-DCE38A930459}"/>
          </ac:spMkLst>
        </pc:spChg>
        <pc:spChg chg="add mod">
          <ac:chgData name="Sonya Stevens" userId="a5fcb45f-d46c-4da2-8ae1-d2dc4b3d663c" providerId="ADAL" clId="{A67ADECC-095B-4D36-89F4-A84838520EEE}" dt="2026-04-15T20:36:03.515" v="1104" actId="1076"/>
          <ac:spMkLst>
            <pc:docMk/>
            <pc:sldMk cId="3740488732" sldId="273"/>
            <ac:spMk id="28" creationId="{81E8D215-77BE-10BE-11FB-E9976DFB611D}"/>
          </ac:spMkLst>
        </pc:spChg>
        <pc:spChg chg="add mod">
          <ac:chgData name="Sonya Stevens" userId="a5fcb45f-d46c-4da2-8ae1-d2dc4b3d663c" providerId="ADAL" clId="{A67ADECC-095B-4D36-89F4-A84838520EEE}" dt="2026-04-15T20:36:07.773" v="1105" actId="1076"/>
          <ac:spMkLst>
            <pc:docMk/>
            <pc:sldMk cId="3740488732" sldId="273"/>
            <ac:spMk id="30" creationId="{725B6DA2-6823-BC43-B079-F5BD9821951F}"/>
          </ac:spMkLst>
        </pc:spChg>
        <pc:spChg chg="add mod">
          <ac:chgData name="Sonya Stevens" userId="a5fcb45f-d46c-4da2-8ae1-d2dc4b3d663c" providerId="ADAL" clId="{A67ADECC-095B-4D36-89F4-A84838520EEE}" dt="2026-04-15T20:36:16.343" v="1109" actId="1037"/>
          <ac:spMkLst>
            <pc:docMk/>
            <pc:sldMk cId="3740488732" sldId="273"/>
            <ac:spMk id="32" creationId="{1AC60335-5C80-CA16-0F44-CBC3036997D4}"/>
          </ac:spMkLst>
        </pc:spChg>
        <pc:spChg chg="add mod">
          <ac:chgData name="Sonya Stevens" userId="a5fcb45f-d46c-4da2-8ae1-d2dc4b3d663c" providerId="ADAL" clId="{A67ADECC-095B-4D36-89F4-A84838520EEE}" dt="2026-04-15T20:35:45.740" v="1102" actId="1076"/>
          <ac:spMkLst>
            <pc:docMk/>
            <pc:sldMk cId="3740488732" sldId="273"/>
            <ac:spMk id="37" creationId="{A53EFA81-3445-D8BE-CEBD-08A6E3B0AAB8}"/>
          </ac:spMkLst>
        </pc:spChg>
        <pc:picChg chg="add mod ord">
          <ac:chgData name="Sonya Stevens" userId="a5fcb45f-d46c-4da2-8ae1-d2dc4b3d663c" providerId="ADAL" clId="{A67ADECC-095B-4D36-89F4-A84838520EEE}" dt="2026-04-15T21:12:11.122" v="1267"/>
          <ac:picMkLst>
            <pc:docMk/>
            <pc:sldMk cId="3740488732" sldId="273"/>
            <ac:picMk id="41" creationId="{4BD26D96-60D9-4E85-8863-46F04C983E93}"/>
          </ac:picMkLst>
        </pc:picChg>
      </pc:sldChg>
      <pc:sldChg chg="addSp delSp modSp mod addAnim delAnim modAnim modNotesTx">
        <pc:chgData name="Sonya Stevens" userId="a5fcb45f-d46c-4da2-8ae1-d2dc4b3d663c" providerId="ADAL" clId="{A67ADECC-095B-4D36-89F4-A84838520EEE}" dt="2026-04-16T21:27:43.807" v="3096" actId="1076"/>
        <pc:sldMkLst>
          <pc:docMk/>
          <pc:sldMk cId="4037379621" sldId="274"/>
        </pc:sldMkLst>
        <pc:spChg chg="mod">
          <ac:chgData name="Sonya Stevens" userId="a5fcb45f-d46c-4da2-8ae1-d2dc4b3d663c" providerId="ADAL" clId="{A67ADECC-095B-4D36-89F4-A84838520EEE}" dt="2026-04-16T17:27:48.097" v="2057" actId="20577"/>
          <ac:spMkLst>
            <pc:docMk/>
            <pc:sldMk cId="4037379621" sldId="274"/>
            <ac:spMk id="2" creationId="{656F3002-49AD-64AC-42C8-C51FB92C2DC5}"/>
          </ac:spMkLst>
        </pc:spChg>
        <pc:spChg chg="add del">
          <ac:chgData name="Sonya Stevens" userId="a5fcb45f-d46c-4da2-8ae1-d2dc4b3d663c" providerId="ADAL" clId="{A67ADECC-095B-4D36-89F4-A84838520EEE}" dt="2026-04-16T20:03:40.932" v="2797" actId="478"/>
          <ac:spMkLst>
            <pc:docMk/>
            <pc:sldMk cId="4037379621" sldId="274"/>
            <ac:spMk id="13" creationId="{C8D81D18-B83D-E860-B084-A6ED54FDE627}"/>
          </ac:spMkLst>
        </pc:spChg>
        <pc:spChg chg="add mod">
          <ac:chgData name="Sonya Stevens" userId="a5fcb45f-d46c-4da2-8ae1-d2dc4b3d663c" providerId="ADAL" clId="{A67ADECC-095B-4D36-89F4-A84838520EEE}" dt="2026-04-16T21:15:27.356" v="3051" actId="33524"/>
          <ac:spMkLst>
            <pc:docMk/>
            <pc:sldMk cId="4037379621" sldId="274"/>
            <ac:spMk id="31" creationId="{4AC96094-D2BF-9A6A-92B1-BDB4C729E370}"/>
          </ac:spMkLst>
        </pc:spChg>
        <pc:graphicFrameChg chg="add del modGraphic">
          <ac:chgData name="Sonya Stevens" userId="a5fcb45f-d46c-4da2-8ae1-d2dc4b3d663c" providerId="ADAL" clId="{A67ADECC-095B-4D36-89F4-A84838520EEE}" dt="2026-04-16T18:57:35.039" v="2633" actId="1032"/>
          <ac:graphicFrameMkLst>
            <pc:docMk/>
            <pc:sldMk cId="4037379621" sldId="274"/>
            <ac:graphicFrameMk id="5" creationId="{32A521D0-7863-38F9-7756-A14027F813C1}"/>
          </ac:graphicFrameMkLst>
        </pc:graphicFrameChg>
        <pc:graphicFrameChg chg="add del">
          <ac:chgData name="Sonya Stevens" userId="a5fcb45f-d46c-4da2-8ae1-d2dc4b3d663c" providerId="ADAL" clId="{A67ADECC-095B-4D36-89F4-A84838520EEE}" dt="2026-04-16T18:59:16.249" v="2635" actId="478"/>
          <ac:graphicFrameMkLst>
            <pc:docMk/>
            <pc:sldMk cId="4037379621" sldId="274"/>
            <ac:graphicFrameMk id="6" creationId="{44E4ED8F-B37E-7CE4-04BD-4772B419EF6A}"/>
          </ac:graphicFrameMkLst>
        </pc:graphicFrameChg>
        <pc:picChg chg="del mod">
          <ac:chgData name="Sonya Stevens" userId="a5fcb45f-d46c-4da2-8ae1-d2dc4b3d663c" providerId="ADAL" clId="{A67ADECC-095B-4D36-89F4-A84838520EEE}" dt="2026-04-16T19:18:54.283" v="2653" actId="478"/>
          <ac:picMkLst>
            <pc:docMk/>
            <pc:sldMk cId="4037379621" sldId="274"/>
            <ac:picMk id="3" creationId="{1A7DE453-85A1-E886-B222-E2DCC13005F9}"/>
          </ac:picMkLst>
        </pc:picChg>
        <pc:picChg chg="add mod ord">
          <ac:chgData name="Sonya Stevens" userId="a5fcb45f-d46c-4da2-8ae1-d2dc4b3d663c" providerId="ADAL" clId="{A67ADECC-095B-4D36-89F4-A84838520EEE}" dt="2026-04-16T21:15:06.714" v="3047" actId="167"/>
          <ac:picMkLst>
            <pc:docMk/>
            <pc:sldMk cId="4037379621" sldId="274"/>
            <ac:picMk id="3" creationId="{2DFEDF54-BDFD-846B-097B-79C2314A2183}"/>
          </ac:picMkLst>
        </pc:picChg>
        <pc:picChg chg="add del">
          <ac:chgData name="Sonya Stevens" userId="a5fcb45f-d46c-4da2-8ae1-d2dc4b3d663c" providerId="ADAL" clId="{A67ADECC-095B-4D36-89F4-A84838520EEE}" dt="2026-04-16T20:24:33.587" v="2816" actId="478"/>
          <ac:picMkLst>
            <pc:docMk/>
            <pc:sldMk cId="4037379621" sldId="274"/>
            <ac:picMk id="3" creationId="{5A016466-5581-E692-0C01-36D28E227CC4}"/>
          </ac:picMkLst>
        </pc:picChg>
        <pc:picChg chg="add del mod">
          <ac:chgData name="Sonya Stevens" userId="a5fcb45f-d46c-4da2-8ae1-d2dc4b3d663c" providerId="ADAL" clId="{A67ADECC-095B-4D36-89F4-A84838520EEE}" dt="2026-04-16T20:17:04.166" v="2809" actId="478"/>
          <ac:picMkLst>
            <pc:docMk/>
            <pc:sldMk cId="4037379621" sldId="274"/>
            <ac:picMk id="3" creationId="{B479C2D5-F23A-5A31-EB3F-458BFFD3F68F}"/>
          </ac:picMkLst>
        </pc:picChg>
        <pc:picChg chg="add del mod">
          <ac:chgData name="Sonya Stevens" userId="a5fcb45f-d46c-4da2-8ae1-d2dc4b3d663c" providerId="ADAL" clId="{A67ADECC-095B-4D36-89F4-A84838520EEE}" dt="2026-04-16T21:09:09.532" v="2912" actId="478"/>
          <ac:picMkLst>
            <pc:docMk/>
            <pc:sldMk cId="4037379621" sldId="274"/>
            <ac:picMk id="3" creationId="{CC6B5B79-507A-ED31-AD4E-10905E00F592}"/>
          </ac:picMkLst>
        </pc:picChg>
        <pc:picChg chg="add del mod">
          <ac:chgData name="Sonya Stevens" userId="a5fcb45f-d46c-4da2-8ae1-d2dc4b3d663c" providerId="ADAL" clId="{A67ADECC-095B-4D36-89F4-A84838520EEE}" dt="2026-04-16T20:47:49.347" v="2825" actId="478"/>
          <ac:picMkLst>
            <pc:docMk/>
            <pc:sldMk cId="4037379621" sldId="274"/>
            <ac:picMk id="3" creationId="{D309D697-CCC9-FD44-5A91-A29459D4E9B9}"/>
          </ac:picMkLst>
        </pc:picChg>
        <pc:picChg chg="add del mod">
          <ac:chgData name="Sonya Stevens" userId="a5fcb45f-d46c-4da2-8ae1-d2dc4b3d663c" providerId="ADAL" clId="{A67ADECC-095B-4D36-89F4-A84838520EEE}" dt="2026-04-16T19:57:41.706" v="2774" actId="478"/>
          <ac:picMkLst>
            <pc:docMk/>
            <pc:sldMk cId="4037379621" sldId="274"/>
            <ac:picMk id="3" creationId="{DC6376D3-441F-5773-AEC1-10ED97809517}"/>
          </ac:picMkLst>
        </pc:picChg>
        <pc:picChg chg="add del mod">
          <ac:chgData name="Sonya Stevens" userId="a5fcb45f-d46c-4da2-8ae1-d2dc4b3d663c" providerId="ADAL" clId="{A67ADECC-095B-4D36-89F4-A84838520EEE}" dt="2026-04-16T20:59:51.731" v="2885" actId="478"/>
          <ac:picMkLst>
            <pc:docMk/>
            <pc:sldMk cId="4037379621" sldId="274"/>
            <ac:picMk id="5" creationId="{0D06238E-CFEF-D639-E9EE-045021C7D518}"/>
          </ac:picMkLst>
        </pc:picChg>
        <pc:picChg chg="add del mod">
          <ac:chgData name="Sonya Stevens" userId="a5fcb45f-d46c-4da2-8ae1-d2dc4b3d663c" providerId="ADAL" clId="{A67ADECC-095B-4D36-89F4-A84838520EEE}" dt="2026-04-16T21:27:43.807" v="3096" actId="1076"/>
          <ac:picMkLst>
            <pc:docMk/>
            <pc:sldMk cId="4037379621" sldId="274"/>
            <ac:picMk id="5" creationId="{6D956E96-A12E-EAE2-C642-AAD2B1FEFCEE}"/>
          </ac:picMkLst>
        </pc:picChg>
        <pc:picChg chg="add del mod">
          <ac:chgData name="Sonya Stevens" userId="a5fcb45f-d46c-4da2-8ae1-d2dc4b3d663c" providerId="ADAL" clId="{A67ADECC-095B-4D36-89F4-A84838520EEE}" dt="2026-04-16T19:24:25.776" v="2667" actId="478"/>
          <ac:picMkLst>
            <pc:docMk/>
            <pc:sldMk cId="4037379621" sldId="274"/>
            <ac:picMk id="5" creationId="{E007FCB3-9B7D-635C-70D9-1191F8318D2A}"/>
          </ac:picMkLst>
        </pc:picChg>
        <pc:picChg chg="add del mod">
          <ac:chgData name="Sonya Stevens" userId="a5fcb45f-d46c-4da2-8ae1-d2dc4b3d663c" providerId="ADAL" clId="{A67ADECC-095B-4D36-89F4-A84838520EEE}" dt="2026-04-16T19:32:38.905" v="2697" actId="478"/>
          <ac:picMkLst>
            <pc:docMk/>
            <pc:sldMk cId="4037379621" sldId="274"/>
            <ac:picMk id="6" creationId="{509AB642-34B6-D959-AF31-E0599D52B365}"/>
          </ac:picMkLst>
        </pc:picChg>
        <pc:picChg chg="add del mod">
          <ac:chgData name="Sonya Stevens" userId="a5fcb45f-d46c-4da2-8ae1-d2dc4b3d663c" providerId="ADAL" clId="{A67ADECC-095B-4D36-89F4-A84838520EEE}" dt="2026-04-16T20:59:50.519" v="2884" actId="478"/>
          <ac:picMkLst>
            <pc:docMk/>
            <pc:sldMk cId="4037379621" sldId="274"/>
            <ac:picMk id="6" creationId="{FDEC1E0C-BA7E-8F28-22BF-41DC45D9090C}"/>
          </ac:picMkLst>
        </pc:picChg>
        <pc:picChg chg="add del mod">
          <ac:chgData name="Sonya Stevens" userId="a5fcb45f-d46c-4da2-8ae1-d2dc4b3d663c" providerId="ADAL" clId="{A67ADECC-095B-4D36-89F4-A84838520EEE}" dt="2026-04-16T19:17:57.286" v="2652" actId="478"/>
          <ac:picMkLst>
            <pc:docMk/>
            <pc:sldMk cId="4037379621" sldId="274"/>
            <ac:picMk id="7" creationId="{12A99805-38DD-B9BD-958F-574BB1364D9E}"/>
          </ac:picMkLst>
        </pc:picChg>
        <pc:picChg chg="add del mod">
          <ac:chgData name="Sonya Stevens" userId="a5fcb45f-d46c-4da2-8ae1-d2dc4b3d663c" providerId="ADAL" clId="{A67ADECC-095B-4D36-89F4-A84838520EEE}" dt="2026-04-16T19:39:43.035" v="2732" actId="478"/>
          <ac:picMkLst>
            <pc:docMk/>
            <pc:sldMk cId="4037379621" sldId="274"/>
            <ac:picMk id="7" creationId="{5B46B06D-B2A9-8634-376F-3153431E0C78}"/>
          </ac:picMkLst>
        </pc:picChg>
        <pc:picChg chg="add del mod">
          <ac:chgData name="Sonya Stevens" userId="a5fcb45f-d46c-4da2-8ae1-d2dc4b3d663c" providerId="ADAL" clId="{A67ADECC-095B-4D36-89F4-A84838520EEE}" dt="2026-04-16T19:54:53.570" v="2763" actId="478"/>
          <ac:picMkLst>
            <pc:docMk/>
            <pc:sldMk cId="4037379621" sldId="274"/>
            <ac:picMk id="7" creationId="{9DABA9BF-87B9-519F-46B2-34084C9F37B8}"/>
          </ac:picMkLst>
        </pc:picChg>
        <pc:picChg chg="add del mod ord">
          <ac:chgData name="Sonya Stevens" userId="a5fcb45f-d46c-4da2-8ae1-d2dc4b3d663c" providerId="ADAL" clId="{A67ADECC-095B-4D36-89F4-A84838520EEE}" dt="2026-04-16T20:21:30.311" v="2812" actId="478"/>
          <ac:picMkLst>
            <pc:docMk/>
            <pc:sldMk cId="4037379621" sldId="274"/>
            <ac:picMk id="7" creationId="{AC93DE28-B88A-E2B5-9386-6235362A183F}"/>
          </ac:picMkLst>
        </pc:picChg>
        <pc:picChg chg="add del">
          <ac:chgData name="Sonya Stevens" userId="a5fcb45f-d46c-4da2-8ae1-d2dc4b3d663c" providerId="ADAL" clId="{A67ADECC-095B-4D36-89F4-A84838520EEE}" dt="2026-04-16T19:43:15.324" v="2740" actId="478"/>
          <ac:picMkLst>
            <pc:docMk/>
            <pc:sldMk cId="4037379621" sldId="274"/>
            <ac:picMk id="7" creationId="{B6D7615B-4A5F-4893-79A4-A8FB97169EE0}"/>
          </ac:picMkLst>
        </pc:picChg>
        <pc:picChg chg="add del mod">
          <ac:chgData name="Sonya Stevens" userId="a5fcb45f-d46c-4da2-8ae1-d2dc4b3d663c" providerId="ADAL" clId="{A67ADECC-095B-4D36-89F4-A84838520EEE}" dt="2026-04-16T19:54:50.888" v="2762" actId="478"/>
          <ac:picMkLst>
            <pc:docMk/>
            <pc:sldMk cId="4037379621" sldId="274"/>
            <ac:picMk id="8" creationId="{28A4FAAF-80A8-23D0-10E0-9BEE7FB89DA4}"/>
          </ac:picMkLst>
        </pc:picChg>
        <pc:picChg chg="add del mod">
          <ac:chgData name="Sonya Stevens" userId="a5fcb45f-d46c-4da2-8ae1-d2dc4b3d663c" providerId="ADAL" clId="{A67ADECC-095B-4D36-89F4-A84838520EEE}" dt="2026-04-16T19:37:50.994" v="2716" actId="478"/>
          <ac:picMkLst>
            <pc:docMk/>
            <pc:sldMk cId="4037379621" sldId="274"/>
            <ac:picMk id="9" creationId="{2C5DD8AA-8333-549F-3D23-92BAB83033A0}"/>
          </ac:picMkLst>
        </pc:picChg>
        <pc:picChg chg="add del mod">
          <ac:chgData name="Sonya Stevens" userId="a5fcb45f-d46c-4da2-8ae1-d2dc4b3d663c" providerId="ADAL" clId="{A67ADECC-095B-4D36-89F4-A84838520EEE}" dt="2026-04-16T19:43:23.669" v="2742" actId="478"/>
          <ac:picMkLst>
            <pc:docMk/>
            <pc:sldMk cId="4037379621" sldId="274"/>
            <ac:picMk id="11" creationId="{C9A1DC00-FD39-50A5-DF59-4689F23D0346}"/>
          </ac:picMkLst>
        </pc:picChg>
        <pc:picChg chg="add del mod">
          <ac:chgData name="Sonya Stevens" userId="a5fcb45f-d46c-4da2-8ae1-d2dc4b3d663c" providerId="ADAL" clId="{A67ADECC-095B-4D36-89F4-A84838520EEE}" dt="2026-04-16T20:04:15.853" v="2800" actId="27803"/>
          <ac:picMkLst>
            <pc:docMk/>
            <pc:sldMk cId="4037379621" sldId="274"/>
            <ac:picMk id="15" creationId="{8F6EB713-F341-8D25-D3AB-05C93C9185D0}"/>
          </ac:picMkLst>
        </pc:picChg>
        <pc:picChg chg="del mod">
          <ac:chgData name="Sonya Stevens" userId="a5fcb45f-d46c-4da2-8ae1-d2dc4b3d663c" providerId="ADAL" clId="{A67ADECC-095B-4D36-89F4-A84838520EEE}" dt="2026-04-16T20:05:08.612" v="2802" actId="478"/>
          <ac:picMkLst>
            <pc:docMk/>
            <pc:sldMk cId="4037379621" sldId="274"/>
            <ac:picMk id="16" creationId="{8F6EB713-F341-8D25-D3AB-05C93C9185D0}"/>
          </ac:picMkLst>
        </pc:picChg>
        <pc:picChg chg="add del mod">
          <ac:chgData name="Sonya Stevens" userId="a5fcb45f-d46c-4da2-8ae1-d2dc4b3d663c" providerId="ADAL" clId="{A67ADECC-095B-4D36-89F4-A84838520EEE}" dt="2026-04-16T20:22:23.058" v="2814" actId="478"/>
          <ac:picMkLst>
            <pc:docMk/>
            <pc:sldMk cId="4037379621" sldId="274"/>
            <ac:picMk id="18" creationId="{A500FD0D-A821-DD12-CCCC-E22F4C8854AF}"/>
          </ac:picMkLst>
        </pc:picChg>
        <pc:picChg chg="add del mod">
          <ac:chgData name="Sonya Stevens" userId="a5fcb45f-d46c-4da2-8ae1-d2dc4b3d663c" providerId="ADAL" clId="{A67ADECC-095B-4D36-89F4-A84838520EEE}" dt="2026-04-16T20:16:31.993" v="2808" actId="27803"/>
          <ac:picMkLst>
            <pc:docMk/>
            <pc:sldMk cId="4037379621" sldId="274"/>
            <ac:picMk id="20" creationId="{5173D060-6183-99BB-3F98-983D8BA7472A}"/>
          </ac:picMkLst>
        </pc:picChg>
        <pc:picChg chg="del mod">
          <ac:chgData name="Sonya Stevens" userId="a5fcb45f-d46c-4da2-8ae1-d2dc4b3d663c" providerId="ADAL" clId="{A67ADECC-095B-4D36-89F4-A84838520EEE}" dt="2026-04-16T20:20:52.951" v="2811" actId="478"/>
          <ac:picMkLst>
            <pc:docMk/>
            <pc:sldMk cId="4037379621" sldId="274"/>
            <ac:picMk id="21" creationId="{5173D060-6183-99BB-3F98-983D8BA7472A}"/>
          </ac:picMkLst>
        </pc:picChg>
        <pc:picChg chg="add del mod">
          <ac:chgData name="Sonya Stevens" userId="a5fcb45f-d46c-4da2-8ae1-d2dc4b3d663c" providerId="ADAL" clId="{A67ADECC-095B-4D36-89F4-A84838520EEE}" dt="2026-04-16T20:32:29.065" v="2820" actId="27803"/>
          <ac:picMkLst>
            <pc:docMk/>
            <pc:sldMk cId="4037379621" sldId="274"/>
            <ac:picMk id="23" creationId="{EA419498-A2E9-B231-051D-8FBFE1F94C09}"/>
          </ac:picMkLst>
        </pc:picChg>
        <pc:picChg chg="del mod">
          <ac:chgData name="Sonya Stevens" userId="a5fcb45f-d46c-4da2-8ae1-d2dc4b3d663c" providerId="ADAL" clId="{A67ADECC-095B-4D36-89F4-A84838520EEE}" dt="2026-04-16T20:33:39.623" v="2821" actId="478"/>
          <ac:picMkLst>
            <pc:docMk/>
            <pc:sldMk cId="4037379621" sldId="274"/>
            <ac:picMk id="24" creationId="{EA419498-A2E9-B231-051D-8FBFE1F94C09}"/>
          </ac:picMkLst>
        </pc:picChg>
        <pc:picChg chg="add del mod">
          <ac:chgData name="Sonya Stevens" userId="a5fcb45f-d46c-4da2-8ae1-d2dc4b3d663c" providerId="ADAL" clId="{A67ADECC-095B-4D36-89F4-A84838520EEE}" dt="2026-04-16T20:48:07.967" v="2826" actId="27803"/>
          <ac:picMkLst>
            <pc:docMk/>
            <pc:sldMk cId="4037379621" sldId="274"/>
            <ac:picMk id="26" creationId="{3B0226DE-6C69-F787-D121-B2B564A2534D}"/>
          </ac:picMkLst>
        </pc:picChg>
        <pc:picChg chg="del mod ord modCrop">
          <ac:chgData name="Sonya Stevens" userId="a5fcb45f-d46c-4da2-8ae1-d2dc4b3d663c" providerId="ADAL" clId="{A67ADECC-095B-4D36-89F4-A84838520EEE}" dt="2026-04-16T20:59:49.139" v="2883" actId="478"/>
          <ac:picMkLst>
            <pc:docMk/>
            <pc:sldMk cId="4037379621" sldId="274"/>
            <ac:picMk id="27" creationId="{3B0226DE-6C69-F787-D121-B2B564A2534D}"/>
          </ac:picMkLst>
        </pc:picChg>
        <pc:picChg chg="add del mod modCrop">
          <ac:chgData name="Sonya Stevens" userId="a5fcb45f-d46c-4da2-8ae1-d2dc4b3d663c" providerId="ADAL" clId="{A67ADECC-095B-4D36-89F4-A84838520EEE}" dt="2026-04-16T20:58:04.707" v="2882" actId="478"/>
          <ac:picMkLst>
            <pc:docMk/>
            <pc:sldMk cId="4037379621" sldId="274"/>
            <ac:picMk id="29" creationId="{0474067A-DCE8-BC53-53DD-9216622433FD}"/>
          </ac:picMkLst>
        </pc:picChg>
        <pc:cxnChg chg="add mod">
          <ac:chgData name="Sonya Stevens" userId="a5fcb45f-d46c-4da2-8ae1-d2dc4b3d663c" providerId="ADAL" clId="{A67ADECC-095B-4D36-89F4-A84838520EEE}" dt="2026-04-15T20:50:18.765" v="1156"/>
          <ac:cxnSpMkLst>
            <pc:docMk/>
            <pc:sldMk cId="4037379621" sldId="274"/>
            <ac:cxnSpMk id="4" creationId="{CA507666-D658-6C6A-C703-23B363A8A531}"/>
          </ac:cxnSpMkLst>
        </pc:cxnChg>
      </pc:sldChg>
      <pc:sldChg chg="addSp delSp modSp new mod modNotesTx">
        <pc:chgData name="Sonya Stevens" userId="a5fcb45f-d46c-4da2-8ae1-d2dc4b3d663c" providerId="ADAL" clId="{A67ADECC-095B-4D36-89F4-A84838520EEE}" dt="2026-04-16T17:14:10.034" v="2018" actId="207"/>
        <pc:sldMkLst>
          <pc:docMk/>
          <pc:sldMk cId="3667930016" sldId="275"/>
        </pc:sldMkLst>
        <pc:spChg chg="mod">
          <ac:chgData name="Sonya Stevens" userId="a5fcb45f-d46c-4da2-8ae1-d2dc4b3d663c" providerId="ADAL" clId="{A67ADECC-095B-4D36-89F4-A84838520EEE}" dt="2026-04-15T20:30:23.283" v="880" actId="20577"/>
          <ac:spMkLst>
            <pc:docMk/>
            <pc:sldMk cId="3667930016" sldId="275"/>
            <ac:spMk id="2" creationId="{E96E5625-11FD-1E97-4326-435409406A43}"/>
          </ac:spMkLst>
        </pc:spChg>
        <pc:spChg chg="del mod">
          <ac:chgData name="Sonya Stevens" userId="a5fcb45f-d46c-4da2-8ae1-d2dc4b3d663c" providerId="ADAL" clId="{A67ADECC-095B-4D36-89F4-A84838520EEE}" dt="2026-04-16T17:00:54.829" v="1937" actId="478"/>
          <ac:spMkLst>
            <pc:docMk/>
            <pc:sldMk cId="3667930016" sldId="275"/>
            <ac:spMk id="3" creationId="{56AFAEC2-D289-62F5-723B-A6A98E7BC572}"/>
          </ac:spMkLst>
        </pc:spChg>
        <pc:spChg chg="add del mod">
          <ac:chgData name="Sonya Stevens" userId="a5fcb45f-d46c-4da2-8ae1-d2dc4b3d663c" providerId="ADAL" clId="{A67ADECC-095B-4D36-89F4-A84838520EEE}" dt="2026-04-16T17:04:00.929" v="1969" actId="34807"/>
          <ac:spMkLst>
            <pc:docMk/>
            <pc:sldMk cId="3667930016" sldId="275"/>
            <ac:spMk id="6" creationId="{D006940C-E561-2C00-CF72-78AB13EEAC24}"/>
          </ac:spMkLst>
        </pc:spChg>
        <pc:spChg chg="add del mod">
          <ac:chgData name="Sonya Stevens" userId="a5fcb45f-d46c-4da2-8ae1-d2dc4b3d663c" providerId="ADAL" clId="{A67ADECC-095B-4D36-89F4-A84838520EEE}" dt="2026-04-16T17:04:33.297" v="1973" actId="478"/>
          <ac:spMkLst>
            <pc:docMk/>
            <pc:sldMk cId="3667930016" sldId="275"/>
            <ac:spMk id="8" creationId="{F7F3712E-08D1-3577-3C41-9ABB02C6E778}"/>
          </ac:spMkLst>
        </pc:spChg>
        <pc:spChg chg="add mod">
          <ac:chgData name="Sonya Stevens" userId="a5fcb45f-d46c-4da2-8ae1-d2dc4b3d663c" providerId="ADAL" clId="{A67ADECC-095B-4D36-89F4-A84838520EEE}" dt="2026-04-16T17:14:10.034" v="2018" actId="207"/>
          <ac:spMkLst>
            <pc:docMk/>
            <pc:sldMk cId="3667930016" sldId="275"/>
            <ac:spMk id="11" creationId="{BE14D8A0-9683-59E2-D1E0-6D0BC1AFFDDA}"/>
          </ac:spMkLst>
        </pc:spChg>
        <pc:spChg chg="add del mod">
          <ac:chgData name="Sonya Stevens" userId="a5fcb45f-d46c-4da2-8ae1-d2dc4b3d663c" providerId="ADAL" clId="{A67ADECC-095B-4D36-89F4-A84838520EEE}" dt="2026-04-16T17:10:41.942" v="1982" actId="478"/>
          <ac:spMkLst>
            <pc:docMk/>
            <pc:sldMk cId="3667930016" sldId="275"/>
            <ac:spMk id="13" creationId="{AEF87316-CCA0-AE24-A957-CEACD1C0AD8C}"/>
          </ac:spMkLst>
        </pc:spChg>
        <pc:spChg chg="add mod">
          <ac:chgData name="Sonya Stevens" userId="a5fcb45f-d46c-4da2-8ae1-d2dc4b3d663c" providerId="ADAL" clId="{A67ADECC-095B-4D36-89F4-A84838520EEE}" dt="2026-04-16T17:13:19.186" v="2009" actId="1076"/>
          <ac:spMkLst>
            <pc:docMk/>
            <pc:sldMk cId="3667930016" sldId="275"/>
            <ac:spMk id="15" creationId="{77DFBF48-2C63-86DA-DDEF-6E0D25A8DA91}"/>
          </ac:spMkLst>
        </pc:spChg>
        <pc:spChg chg="add mod">
          <ac:chgData name="Sonya Stevens" userId="a5fcb45f-d46c-4da2-8ae1-d2dc4b3d663c" providerId="ADAL" clId="{A67ADECC-095B-4D36-89F4-A84838520EEE}" dt="2026-04-16T17:13:40.308" v="2012"/>
          <ac:spMkLst>
            <pc:docMk/>
            <pc:sldMk cId="3667930016" sldId="275"/>
            <ac:spMk id="16" creationId="{FF589012-5CA0-5BED-2284-804F0D4CF042}"/>
          </ac:spMkLst>
        </pc:spChg>
        <pc:graphicFrameChg chg="add del mod">
          <ac:chgData name="Sonya Stevens" userId="a5fcb45f-d46c-4da2-8ae1-d2dc4b3d663c" providerId="ADAL" clId="{A67ADECC-095B-4D36-89F4-A84838520EEE}" dt="2026-04-16T17:05:50.109" v="1977" actId="478"/>
          <ac:graphicFrameMkLst>
            <pc:docMk/>
            <pc:sldMk cId="3667930016" sldId="275"/>
            <ac:graphicFrameMk id="9" creationId="{16F6AB8C-C5B0-F1CE-181B-F99E66ABFF9F}"/>
          </ac:graphicFrameMkLst>
        </pc:graphicFrameChg>
        <pc:picChg chg="add del mod ord">
          <ac:chgData name="Sonya Stevens" userId="a5fcb45f-d46c-4da2-8ae1-d2dc4b3d663c" providerId="ADAL" clId="{A67ADECC-095B-4D36-89F4-A84838520EEE}" dt="2026-04-16T17:05:55.959" v="1980" actId="478"/>
          <ac:picMkLst>
            <pc:docMk/>
            <pc:sldMk cId="3667930016" sldId="275"/>
            <ac:picMk id="3" creationId="{670EB019-9A06-0143-3977-D30100755AA1}"/>
          </ac:picMkLst>
        </pc:picChg>
        <pc:cxnChg chg="add mod">
          <ac:chgData name="Sonya Stevens" userId="a5fcb45f-d46c-4da2-8ae1-d2dc4b3d663c" providerId="ADAL" clId="{A67ADECC-095B-4D36-89F4-A84838520EEE}" dt="2026-04-15T20:50:05.287" v="1153"/>
          <ac:cxnSpMkLst>
            <pc:docMk/>
            <pc:sldMk cId="3667930016" sldId="275"/>
            <ac:cxnSpMk id="4" creationId="{F9C573FB-46B7-BAA3-EDA7-B0B445939193}"/>
          </ac:cxnSpMkLst>
        </pc:cxnChg>
      </pc:sldChg>
      <pc:sldChg chg="addSp delSp modSp new mod modNotesTx">
        <pc:chgData name="Sonya Stevens" userId="a5fcb45f-d46c-4da2-8ae1-d2dc4b3d663c" providerId="ADAL" clId="{A67ADECC-095B-4D36-89F4-A84838520EEE}" dt="2026-04-17T17:02:31.769" v="5063" actId="12"/>
        <pc:sldMkLst>
          <pc:docMk/>
          <pc:sldMk cId="3505517908" sldId="276"/>
        </pc:sldMkLst>
        <pc:spChg chg="mod">
          <ac:chgData name="Sonya Stevens" userId="a5fcb45f-d46c-4da2-8ae1-d2dc4b3d663c" providerId="ADAL" clId="{A67ADECC-095B-4D36-89F4-A84838520EEE}" dt="2026-04-15T20:46:27.255" v="1132" actId="20578"/>
          <ac:spMkLst>
            <pc:docMk/>
            <pc:sldMk cId="3505517908" sldId="276"/>
            <ac:spMk id="2" creationId="{EEAB109D-5D9F-0AB8-588C-1EAFD0063175}"/>
          </ac:spMkLst>
        </pc:spChg>
        <pc:spChg chg="add mod">
          <ac:chgData name="Sonya Stevens" userId="a5fcb45f-d46c-4da2-8ae1-d2dc4b3d663c" providerId="ADAL" clId="{A67ADECC-095B-4D36-89F4-A84838520EEE}" dt="2026-04-17T17:02:31.769" v="5063" actId="12"/>
          <ac:spMkLst>
            <pc:docMk/>
            <pc:sldMk cId="3505517908" sldId="276"/>
            <ac:spMk id="8" creationId="{3453814B-078F-3811-8827-A19C37817BA8}"/>
          </ac:spMkLst>
        </pc:spChg>
        <pc:picChg chg="add mod">
          <ac:chgData name="Sonya Stevens" userId="a5fcb45f-d46c-4da2-8ae1-d2dc4b3d663c" providerId="ADAL" clId="{A67ADECC-095B-4D36-89F4-A84838520EEE}" dt="2026-04-15T21:11:21.439" v="1266" actId="1076"/>
          <ac:picMkLst>
            <pc:docMk/>
            <pc:sldMk cId="3505517908" sldId="276"/>
            <ac:picMk id="18" creationId="{710E3A76-D885-A831-F77C-2F1EA2839A5B}"/>
          </ac:picMkLst>
        </pc:picChg>
        <pc:cxnChg chg="add mod">
          <ac:chgData name="Sonya Stevens" userId="a5fcb45f-d46c-4da2-8ae1-d2dc4b3d663c" providerId="ADAL" clId="{A67ADECC-095B-4D36-89F4-A84838520EEE}" dt="2026-04-15T20:49:57.959" v="1152"/>
          <ac:cxnSpMkLst>
            <pc:docMk/>
            <pc:sldMk cId="3505517908" sldId="276"/>
            <ac:cxnSpMk id="11" creationId="{9485BA35-6079-444A-4552-15BE7581D9F4}"/>
          </ac:cxnSpMkLst>
        </pc:cxnChg>
      </pc:sldChg>
      <pc:sldChg chg="addSp delSp modSp new mod modNotesTx">
        <pc:chgData name="Sonya Stevens" userId="a5fcb45f-d46c-4da2-8ae1-d2dc4b3d663c" providerId="ADAL" clId="{A67ADECC-095B-4D36-89F4-A84838520EEE}" dt="2026-04-17T16:26:05.424" v="3987" actId="20577"/>
        <pc:sldMkLst>
          <pc:docMk/>
          <pc:sldMk cId="99936582" sldId="277"/>
        </pc:sldMkLst>
        <pc:spChg chg="mod">
          <ac:chgData name="Sonya Stevens" userId="a5fcb45f-d46c-4da2-8ae1-d2dc4b3d663c" providerId="ADAL" clId="{A67ADECC-095B-4D36-89F4-A84838520EEE}" dt="2026-04-17T14:20:20.002" v="3822" actId="27636"/>
          <ac:spMkLst>
            <pc:docMk/>
            <pc:sldMk cId="99936582" sldId="277"/>
            <ac:spMk id="2" creationId="{D018743E-3139-2219-2A8D-9CBCC6F8A806}"/>
          </ac:spMkLst>
        </pc:spChg>
        <pc:spChg chg="del mod">
          <ac:chgData name="Sonya Stevens" userId="a5fcb45f-d46c-4da2-8ae1-d2dc4b3d663c" providerId="ADAL" clId="{A67ADECC-095B-4D36-89F4-A84838520EEE}" dt="2026-04-16T22:08:41.568" v="3290" actId="478"/>
          <ac:spMkLst>
            <pc:docMk/>
            <pc:sldMk cId="99936582" sldId="277"/>
            <ac:spMk id="3" creationId="{D1A15F68-C20F-F736-26E4-C0065A94A1F1}"/>
          </ac:spMkLst>
        </pc:spChg>
        <pc:spChg chg="add del mod">
          <ac:chgData name="Sonya Stevens" userId="a5fcb45f-d46c-4da2-8ae1-d2dc4b3d663c" providerId="ADAL" clId="{A67ADECC-095B-4D36-89F4-A84838520EEE}" dt="2026-04-16T22:09:36.376" v="3291" actId="1032"/>
          <ac:spMkLst>
            <pc:docMk/>
            <pc:sldMk cId="99936582" sldId="277"/>
            <ac:spMk id="6" creationId="{C5F6D8D5-6A3E-ED21-7F49-EA8F17A0C3B2}"/>
          </ac:spMkLst>
        </pc:spChg>
        <pc:spChg chg="add del mod">
          <ac:chgData name="Sonya Stevens" userId="a5fcb45f-d46c-4da2-8ae1-d2dc4b3d663c" providerId="ADAL" clId="{A67ADECC-095B-4D36-89F4-A84838520EEE}" dt="2026-04-16T22:34:16.326" v="3731" actId="478"/>
          <ac:spMkLst>
            <pc:docMk/>
            <pc:sldMk cId="99936582" sldId="277"/>
            <ac:spMk id="9" creationId="{1023A10D-60FF-B6E4-2C98-633C3529498C}"/>
          </ac:spMkLst>
        </pc:spChg>
        <pc:spChg chg="add mod">
          <ac:chgData name="Sonya Stevens" userId="a5fcb45f-d46c-4da2-8ae1-d2dc4b3d663c" providerId="ADAL" clId="{A67ADECC-095B-4D36-89F4-A84838520EEE}" dt="2026-04-17T14:28:35.825" v="3883" actId="339"/>
          <ac:spMkLst>
            <pc:docMk/>
            <pc:sldMk cId="99936582" sldId="277"/>
            <ac:spMk id="10" creationId="{4A8F15D5-56B1-F09D-61CA-D5F07FEE9161}"/>
          </ac:spMkLst>
        </pc:spChg>
        <pc:spChg chg="add mod">
          <ac:chgData name="Sonya Stevens" userId="a5fcb45f-d46c-4da2-8ae1-d2dc4b3d663c" providerId="ADAL" clId="{A67ADECC-095B-4D36-89F4-A84838520EEE}" dt="2026-04-17T16:22:45.273" v="3935" actId="1076"/>
          <ac:spMkLst>
            <pc:docMk/>
            <pc:sldMk cId="99936582" sldId="277"/>
            <ac:spMk id="11" creationId="{7CB49366-7E9F-84BA-D1CE-748C0820AB97}"/>
          </ac:spMkLst>
        </pc:spChg>
        <pc:spChg chg="add mod">
          <ac:chgData name="Sonya Stevens" userId="a5fcb45f-d46c-4da2-8ae1-d2dc4b3d663c" providerId="ADAL" clId="{A67ADECC-095B-4D36-89F4-A84838520EEE}" dt="2026-04-17T14:31:02.735" v="3909" actId="207"/>
          <ac:spMkLst>
            <pc:docMk/>
            <pc:sldMk cId="99936582" sldId="277"/>
            <ac:spMk id="12" creationId="{8D543AD6-8860-351F-B6EF-37E58E68930F}"/>
          </ac:spMkLst>
        </pc:spChg>
        <pc:spChg chg="add mod">
          <ac:chgData name="Sonya Stevens" userId="a5fcb45f-d46c-4da2-8ae1-d2dc4b3d663c" providerId="ADAL" clId="{A67ADECC-095B-4D36-89F4-A84838520EEE}" dt="2026-04-17T16:20:16.022" v="3912" actId="207"/>
          <ac:spMkLst>
            <pc:docMk/>
            <pc:sldMk cId="99936582" sldId="277"/>
            <ac:spMk id="13" creationId="{82DB235F-0D41-98D8-709C-09D0692CCCBD}"/>
          </ac:spMkLst>
        </pc:spChg>
        <pc:spChg chg="add del mod">
          <ac:chgData name="Sonya Stevens" userId="a5fcb45f-d46c-4da2-8ae1-d2dc4b3d663c" providerId="ADAL" clId="{A67ADECC-095B-4D36-89F4-A84838520EEE}" dt="2026-04-16T22:38:24.429" v="3752" actId="478"/>
          <ac:spMkLst>
            <pc:docMk/>
            <pc:sldMk cId="99936582" sldId="277"/>
            <ac:spMk id="15" creationId="{32FF85A7-B420-67FC-D9FA-5212E84DE79C}"/>
          </ac:spMkLst>
        </pc:spChg>
        <pc:spChg chg="add mod">
          <ac:chgData name="Sonya Stevens" userId="a5fcb45f-d46c-4da2-8ae1-d2dc4b3d663c" providerId="ADAL" clId="{A67ADECC-095B-4D36-89F4-A84838520EEE}" dt="2026-04-17T16:20:36.856" v="3913" actId="207"/>
          <ac:spMkLst>
            <pc:docMk/>
            <pc:sldMk cId="99936582" sldId="277"/>
            <ac:spMk id="17" creationId="{6A37D742-3CDB-7741-89C9-9CC183349475}"/>
          </ac:spMkLst>
        </pc:spChg>
        <pc:spChg chg="add mod">
          <ac:chgData name="Sonya Stevens" userId="a5fcb45f-d46c-4da2-8ae1-d2dc4b3d663c" providerId="ADAL" clId="{A67ADECC-095B-4D36-89F4-A84838520EEE}" dt="2026-04-17T16:20:43.213" v="3915" actId="14100"/>
          <ac:spMkLst>
            <pc:docMk/>
            <pc:sldMk cId="99936582" sldId="277"/>
            <ac:spMk id="19" creationId="{7420A497-D8DD-1E81-6FB1-178B96D8DBB2}"/>
          </ac:spMkLst>
        </pc:spChg>
        <pc:spChg chg="add mod">
          <ac:chgData name="Sonya Stevens" userId="a5fcb45f-d46c-4da2-8ae1-d2dc4b3d663c" providerId="ADAL" clId="{A67ADECC-095B-4D36-89F4-A84838520EEE}" dt="2026-04-17T14:28:45.060" v="3897" actId="1038"/>
          <ac:spMkLst>
            <pc:docMk/>
            <pc:sldMk cId="99936582" sldId="277"/>
            <ac:spMk id="20" creationId="{B86EF838-A92D-6BB7-35C4-BE81162153C0}"/>
          </ac:spMkLst>
        </pc:spChg>
        <pc:spChg chg="add mod">
          <ac:chgData name="Sonya Stevens" userId="a5fcb45f-d46c-4da2-8ae1-d2dc4b3d663c" providerId="ADAL" clId="{A67ADECC-095B-4D36-89F4-A84838520EEE}" dt="2026-04-17T16:24:39.134" v="3968" actId="1076"/>
          <ac:spMkLst>
            <pc:docMk/>
            <pc:sldMk cId="99936582" sldId="277"/>
            <ac:spMk id="21" creationId="{7F24C430-C51E-C303-6B82-749BD31CFDD1}"/>
          </ac:spMkLst>
        </pc:spChg>
        <pc:spChg chg="add del mod">
          <ac:chgData name="Sonya Stevens" userId="a5fcb45f-d46c-4da2-8ae1-d2dc4b3d663c" providerId="ADAL" clId="{A67ADECC-095B-4D36-89F4-A84838520EEE}" dt="2026-04-16T22:50:30.583" v="3771" actId="478"/>
          <ac:spMkLst>
            <pc:docMk/>
            <pc:sldMk cId="99936582" sldId="277"/>
            <ac:spMk id="22" creationId="{54FD3E6C-E301-B231-4207-B2293344E39B}"/>
          </ac:spMkLst>
        </pc:spChg>
        <pc:spChg chg="add mod">
          <ac:chgData name="Sonya Stevens" userId="a5fcb45f-d46c-4da2-8ae1-d2dc4b3d663c" providerId="ADAL" clId="{A67ADECC-095B-4D36-89F4-A84838520EEE}" dt="2026-04-17T14:28:42.899" v="3893" actId="1038"/>
          <ac:spMkLst>
            <pc:docMk/>
            <pc:sldMk cId="99936582" sldId="277"/>
            <ac:spMk id="23" creationId="{AD5DE369-2C82-D6C7-0E82-3F7C582B2BEF}"/>
          </ac:spMkLst>
        </pc:spChg>
        <pc:spChg chg="add mod modCrop">
          <ac:chgData name="Sonya Stevens" userId="a5fcb45f-d46c-4da2-8ae1-d2dc4b3d663c" providerId="ADAL" clId="{A67ADECC-095B-4D36-89F4-A84838520EEE}" dt="2026-04-17T16:25:40.007" v="3983" actId="1036"/>
          <ac:spMkLst>
            <pc:docMk/>
            <pc:sldMk cId="99936582" sldId="277"/>
            <ac:spMk id="24" creationId="{67BD3983-66F8-0B58-350A-73751BF07542}"/>
          </ac:spMkLst>
        </pc:spChg>
        <pc:spChg chg="add mod">
          <ac:chgData name="Sonya Stevens" userId="a5fcb45f-d46c-4da2-8ae1-d2dc4b3d663c" providerId="ADAL" clId="{A67ADECC-095B-4D36-89F4-A84838520EEE}" dt="2026-04-17T14:20:40.221" v="3830" actId="6549"/>
          <ac:spMkLst>
            <pc:docMk/>
            <pc:sldMk cId="99936582" sldId="277"/>
            <ac:spMk id="26" creationId="{9E3B6859-E59D-290B-D169-115CAFC350AE}"/>
          </ac:spMkLst>
        </pc:spChg>
        <pc:spChg chg="add mod">
          <ac:chgData name="Sonya Stevens" userId="a5fcb45f-d46c-4da2-8ae1-d2dc4b3d663c" providerId="ADAL" clId="{A67ADECC-095B-4D36-89F4-A84838520EEE}" dt="2026-04-17T14:22:05.115" v="3861" actId="1076"/>
          <ac:spMkLst>
            <pc:docMk/>
            <pc:sldMk cId="99936582" sldId="277"/>
            <ac:spMk id="28" creationId="{D6711EF2-AD0C-5848-DE7A-D1B6B1320899}"/>
          </ac:spMkLst>
        </pc:spChg>
        <pc:spChg chg="add mod">
          <ac:chgData name="Sonya Stevens" userId="a5fcb45f-d46c-4da2-8ae1-d2dc4b3d663c" providerId="ADAL" clId="{A67ADECC-095B-4D36-89F4-A84838520EEE}" dt="2026-04-17T16:21:50.343" v="3925" actId="1076"/>
          <ac:spMkLst>
            <pc:docMk/>
            <pc:sldMk cId="99936582" sldId="277"/>
            <ac:spMk id="30" creationId="{A24BDF4B-6AA8-6167-136C-C272D0C2CD0F}"/>
          </ac:spMkLst>
        </pc:spChg>
        <pc:spChg chg="add mod">
          <ac:chgData name="Sonya Stevens" userId="a5fcb45f-d46c-4da2-8ae1-d2dc4b3d663c" providerId="ADAL" clId="{A67ADECC-095B-4D36-89F4-A84838520EEE}" dt="2026-04-17T16:25:21.900" v="3977" actId="1076"/>
          <ac:spMkLst>
            <pc:docMk/>
            <pc:sldMk cId="99936582" sldId="277"/>
            <ac:spMk id="32" creationId="{6B46DABD-4E0B-9425-056F-C43DD4CFB9E6}"/>
          </ac:spMkLst>
        </pc:spChg>
        <pc:spChg chg="add mod">
          <ac:chgData name="Sonya Stevens" userId="a5fcb45f-d46c-4da2-8ae1-d2dc4b3d663c" providerId="ADAL" clId="{A67ADECC-095B-4D36-89F4-A84838520EEE}" dt="2026-04-17T16:25:26.856" v="3978" actId="1076"/>
          <ac:spMkLst>
            <pc:docMk/>
            <pc:sldMk cId="99936582" sldId="277"/>
            <ac:spMk id="34" creationId="{DBF74398-8466-76DA-134B-20A175A7455F}"/>
          </ac:spMkLst>
        </pc:spChg>
        <pc:spChg chg="add mod">
          <ac:chgData name="Sonya Stevens" userId="a5fcb45f-d46c-4da2-8ae1-d2dc4b3d663c" providerId="ADAL" clId="{A67ADECC-095B-4D36-89F4-A84838520EEE}" dt="2026-04-17T16:25:16.347" v="3976" actId="1076"/>
          <ac:spMkLst>
            <pc:docMk/>
            <pc:sldMk cId="99936582" sldId="277"/>
            <ac:spMk id="36" creationId="{F47F2790-1848-9A65-3BAF-14C1A18A675F}"/>
          </ac:spMkLst>
        </pc:spChg>
        <pc:spChg chg="add mod">
          <ac:chgData name="Sonya Stevens" userId="a5fcb45f-d46c-4da2-8ae1-d2dc4b3d663c" providerId="ADAL" clId="{A67ADECC-095B-4D36-89F4-A84838520EEE}" dt="2026-04-17T16:26:05.424" v="3987" actId="20577"/>
          <ac:spMkLst>
            <pc:docMk/>
            <pc:sldMk cId="99936582" sldId="277"/>
            <ac:spMk id="38" creationId="{14E6DE88-A3F1-A809-A6D6-78CD23863D8B}"/>
          </ac:spMkLst>
        </pc:spChg>
        <pc:graphicFrameChg chg="add del mod modGraphic">
          <ac:chgData name="Sonya Stevens" userId="a5fcb45f-d46c-4da2-8ae1-d2dc4b3d663c" providerId="ADAL" clId="{A67ADECC-095B-4D36-89F4-A84838520EEE}" dt="2026-04-16T22:34:12.530" v="3730" actId="478"/>
          <ac:graphicFrameMkLst>
            <pc:docMk/>
            <pc:sldMk cId="99936582" sldId="277"/>
            <ac:graphicFrameMk id="7" creationId="{91BD3374-5BC1-398F-C17B-6883BDC0C1AA}"/>
          </ac:graphicFrameMkLst>
        </pc:graphicFrameChg>
        <pc:cxnChg chg="add mod">
          <ac:chgData name="Sonya Stevens" userId="a5fcb45f-d46c-4da2-8ae1-d2dc4b3d663c" providerId="ADAL" clId="{A67ADECC-095B-4D36-89F4-A84838520EEE}" dt="2026-04-15T20:50:09.004" v="1154"/>
          <ac:cxnSpMkLst>
            <pc:docMk/>
            <pc:sldMk cId="99936582" sldId="277"/>
            <ac:cxnSpMk id="4" creationId="{94A1ED8C-609E-6479-2A4C-9EABA7590933}"/>
          </ac:cxnSpMkLst>
        </pc:cxnChg>
      </pc:sldChg>
      <pc:sldChg chg="addSp delSp modSp new mod addAnim delAnim modAnim modNotesTx">
        <pc:chgData name="Sonya Stevens" userId="a5fcb45f-d46c-4da2-8ae1-d2dc4b3d663c" providerId="ADAL" clId="{A67ADECC-095B-4D36-89F4-A84838520EEE}" dt="2026-04-17T17:07:54.356" v="5088" actId="29295"/>
        <pc:sldMkLst>
          <pc:docMk/>
          <pc:sldMk cId="102390187" sldId="278"/>
        </pc:sldMkLst>
        <pc:spChg chg="mod">
          <ac:chgData name="Sonya Stevens" userId="a5fcb45f-d46c-4da2-8ae1-d2dc4b3d663c" providerId="ADAL" clId="{A67ADECC-095B-4D36-89F4-A84838520EEE}" dt="2026-04-16T21:09:51.269" v="2929" actId="20577"/>
          <ac:spMkLst>
            <pc:docMk/>
            <pc:sldMk cId="102390187" sldId="278"/>
            <ac:spMk id="2" creationId="{DE336955-1E01-CC14-3BF5-7694ED129E7F}"/>
          </ac:spMkLst>
        </pc:spChg>
        <pc:spChg chg="del">
          <ac:chgData name="Sonya Stevens" userId="a5fcb45f-d46c-4da2-8ae1-d2dc4b3d663c" providerId="ADAL" clId="{A67ADECC-095B-4D36-89F4-A84838520EEE}" dt="2026-04-16T21:23:19.563" v="3087" actId="478"/>
          <ac:spMkLst>
            <pc:docMk/>
            <pc:sldMk cId="102390187" sldId="278"/>
            <ac:spMk id="3" creationId="{BDEA25C7-D05A-F343-9B26-420BC9A2336D}"/>
          </ac:spMkLst>
        </pc:spChg>
        <pc:spChg chg="add mod">
          <ac:chgData name="Sonya Stevens" userId="a5fcb45f-d46c-4da2-8ae1-d2dc4b3d663c" providerId="ADAL" clId="{A67ADECC-095B-4D36-89F4-A84838520EEE}" dt="2026-04-16T21:36:26.213" v="3120" actId="1076"/>
          <ac:spMkLst>
            <pc:docMk/>
            <pc:sldMk cId="102390187" sldId="278"/>
            <ac:spMk id="7" creationId="{92AB988D-224C-5D87-DFAC-79A4A6942DF3}"/>
          </ac:spMkLst>
        </pc:spChg>
        <pc:picChg chg="add del mod">
          <ac:chgData name="Sonya Stevens" userId="a5fcb45f-d46c-4da2-8ae1-d2dc4b3d663c" providerId="ADAL" clId="{A67ADECC-095B-4D36-89F4-A84838520EEE}" dt="2026-04-16T21:29:02.851" v="3097" actId="478"/>
          <ac:picMkLst>
            <pc:docMk/>
            <pc:sldMk cId="102390187" sldId="278"/>
            <ac:picMk id="3" creationId="{0C1ADE68-FAA0-E28A-0F14-7D1E2F230012}"/>
          </ac:picMkLst>
        </pc:picChg>
        <pc:picChg chg="add mod">
          <ac:chgData name="Sonya Stevens" userId="a5fcb45f-d46c-4da2-8ae1-d2dc4b3d663c" providerId="ADAL" clId="{A67ADECC-095B-4D36-89F4-A84838520EEE}" dt="2026-04-16T22:32:00.375" v="3723" actId="1076"/>
          <ac:picMkLst>
            <pc:docMk/>
            <pc:sldMk cId="102390187" sldId="278"/>
            <ac:picMk id="3" creationId="{AE139C0B-1A05-4497-9221-38203F0299A1}"/>
          </ac:picMkLst>
        </pc:picChg>
        <pc:picChg chg="add mod">
          <ac:chgData name="Sonya Stevens" userId="a5fcb45f-d46c-4da2-8ae1-d2dc4b3d663c" providerId="ADAL" clId="{A67ADECC-095B-4D36-89F4-A84838520EEE}" dt="2026-04-17T17:07:54.356" v="5088" actId="29295"/>
          <ac:picMkLst>
            <pc:docMk/>
            <pc:sldMk cId="102390187" sldId="278"/>
            <ac:picMk id="5" creationId="{554639EA-FB6B-A907-EDB4-C8C085203551}"/>
          </ac:picMkLst>
        </pc:picChg>
        <pc:cxnChg chg="add mod">
          <ac:chgData name="Sonya Stevens" userId="a5fcb45f-d46c-4da2-8ae1-d2dc4b3d663c" providerId="ADAL" clId="{A67ADECC-095B-4D36-89F4-A84838520EEE}" dt="2026-04-16T21:10:13.257" v="2944"/>
          <ac:cxnSpMkLst>
            <pc:docMk/>
            <pc:sldMk cId="102390187" sldId="278"/>
            <ac:cxnSpMk id="4" creationId="{EDADD022-643E-7C06-7855-F6F64B8C15A9}"/>
          </ac:cxnSpMkLst>
        </pc:cxnChg>
      </pc:sldChg>
      <pc:sldChg chg="addSp delSp modSp new del mod">
        <pc:chgData name="Sonya Stevens" userId="a5fcb45f-d46c-4da2-8ae1-d2dc4b3d663c" providerId="ADAL" clId="{A67ADECC-095B-4D36-89F4-A84838520EEE}" dt="2026-04-16T19:24:31.304" v="2668" actId="47"/>
        <pc:sldMkLst>
          <pc:docMk/>
          <pc:sldMk cId="3108951033" sldId="278"/>
        </pc:sldMkLst>
        <pc:spChg chg="del">
          <ac:chgData name="Sonya Stevens" userId="a5fcb45f-d46c-4da2-8ae1-d2dc4b3d663c" providerId="ADAL" clId="{A67ADECC-095B-4D36-89F4-A84838520EEE}" dt="2026-04-16T19:05:52.513" v="2637" actId="22"/>
          <ac:spMkLst>
            <pc:docMk/>
            <pc:sldMk cId="3108951033" sldId="278"/>
            <ac:spMk id="3" creationId="{67D7EEB0-8625-E101-1148-F0AB7DB57021}"/>
          </ac:spMkLst>
        </pc:spChg>
        <pc:picChg chg="add mod ord">
          <ac:chgData name="Sonya Stevens" userId="a5fcb45f-d46c-4da2-8ae1-d2dc4b3d663c" providerId="ADAL" clId="{A67ADECC-095B-4D36-89F4-A84838520EEE}" dt="2026-04-16T19:20:44.461" v="2657" actId="14100"/>
          <ac:picMkLst>
            <pc:docMk/>
            <pc:sldMk cId="3108951033" sldId="278"/>
            <ac:picMk id="5" creationId="{3AE1D0A3-8CF6-7B88-CC0F-441EDBB66C85}"/>
          </ac:picMkLst>
        </pc:picChg>
      </pc:sldChg>
      <pc:sldChg chg="addSp delSp modSp new mod addAnim delAnim modAnim modNotesTx">
        <pc:chgData name="Sonya Stevens" userId="a5fcb45f-d46c-4da2-8ae1-d2dc4b3d663c" providerId="ADAL" clId="{A67ADECC-095B-4D36-89F4-A84838520EEE}" dt="2026-04-17T17:07:47.184" v="5087" actId="29295"/>
        <pc:sldMkLst>
          <pc:docMk/>
          <pc:sldMk cId="1704590069" sldId="279"/>
        </pc:sldMkLst>
        <pc:spChg chg="mod">
          <ac:chgData name="Sonya Stevens" userId="a5fcb45f-d46c-4da2-8ae1-d2dc4b3d663c" providerId="ADAL" clId="{A67ADECC-095B-4D36-89F4-A84838520EEE}" dt="2026-04-16T21:10:00.956" v="2943" actId="20577"/>
          <ac:spMkLst>
            <pc:docMk/>
            <pc:sldMk cId="1704590069" sldId="279"/>
            <ac:spMk id="2" creationId="{A7373586-E210-4787-02DE-5DFC233F3BF6}"/>
          </ac:spMkLst>
        </pc:spChg>
        <pc:spChg chg="del">
          <ac:chgData name="Sonya Stevens" userId="a5fcb45f-d46c-4da2-8ae1-d2dc4b3d663c" providerId="ADAL" clId="{A67ADECC-095B-4D36-89F4-A84838520EEE}" dt="2026-04-16T21:29:15.711" v="3099" actId="478"/>
          <ac:spMkLst>
            <pc:docMk/>
            <pc:sldMk cId="1704590069" sldId="279"/>
            <ac:spMk id="3" creationId="{7556CFB8-A8FF-3212-1793-C505B0A63ED5}"/>
          </ac:spMkLst>
        </pc:spChg>
        <pc:spChg chg="add mod">
          <ac:chgData name="Sonya Stevens" userId="a5fcb45f-d46c-4da2-8ae1-d2dc4b3d663c" providerId="ADAL" clId="{A67ADECC-095B-4D36-89F4-A84838520EEE}" dt="2026-04-17T14:26:10.684" v="3876" actId="1076"/>
          <ac:spMkLst>
            <pc:docMk/>
            <pc:sldMk cId="1704590069" sldId="279"/>
            <ac:spMk id="11" creationId="{B232FE02-B485-AE1B-6C89-F789C333404D}"/>
          </ac:spMkLst>
        </pc:spChg>
        <pc:picChg chg="add mod">
          <ac:chgData name="Sonya Stevens" userId="a5fcb45f-d46c-4da2-8ae1-d2dc4b3d663c" providerId="ADAL" clId="{A67ADECC-095B-4D36-89F4-A84838520EEE}" dt="2026-04-16T22:32:11.137" v="3725" actId="1076"/>
          <ac:picMkLst>
            <pc:docMk/>
            <pc:sldMk cId="1704590069" sldId="279"/>
            <ac:picMk id="3" creationId="{798D5DE6-A1E9-71ED-120D-6F10CC527D18}"/>
          </ac:picMkLst>
        </pc:picChg>
        <pc:picChg chg="add mod">
          <ac:chgData name="Sonya Stevens" userId="a5fcb45f-d46c-4da2-8ae1-d2dc4b3d663c" providerId="ADAL" clId="{A67ADECC-095B-4D36-89F4-A84838520EEE}" dt="2026-04-17T17:07:47.184" v="5087" actId="29295"/>
          <ac:picMkLst>
            <pc:docMk/>
            <pc:sldMk cId="1704590069" sldId="279"/>
            <ac:picMk id="5" creationId="{A0283377-AD0F-A0C0-B815-E4BFFEE2BDBA}"/>
          </ac:picMkLst>
        </pc:picChg>
        <pc:picChg chg="add del mod">
          <ac:chgData name="Sonya Stevens" userId="a5fcb45f-d46c-4da2-8ae1-d2dc4b3d663c" providerId="ADAL" clId="{A67ADECC-095B-4D36-89F4-A84838520EEE}" dt="2026-04-16T21:46:59.043" v="3134" actId="478"/>
          <ac:picMkLst>
            <pc:docMk/>
            <pc:sldMk cId="1704590069" sldId="279"/>
            <ac:picMk id="7" creationId="{62BF4C3B-572A-D702-BBF8-ACA6F27970CC}"/>
          </ac:picMkLst>
        </pc:picChg>
        <pc:picChg chg="add del">
          <ac:chgData name="Sonya Stevens" userId="a5fcb45f-d46c-4da2-8ae1-d2dc4b3d663c" providerId="ADAL" clId="{A67ADECC-095B-4D36-89F4-A84838520EEE}" dt="2026-04-16T21:47:09.784" v="3136" actId="22"/>
          <ac:picMkLst>
            <pc:docMk/>
            <pc:sldMk cId="1704590069" sldId="279"/>
            <ac:picMk id="9" creationId="{0996308A-6C4C-5D34-8B69-386629BFD945}"/>
          </ac:picMkLst>
        </pc:picChg>
        <pc:cxnChg chg="add mod">
          <ac:chgData name="Sonya Stevens" userId="a5fcb45f-d46c-4da2-8ae1-d2dc4b3d663c" providerId="ADAL" clId="{A67ADECC-095B-4D36-89F4-A84838520EEE}" dt="2026-04-16T21:10:16.864" v="2945"/>
          <ac:cxnSpMkLst>
            <pc:docMk/>
            <pc:sldMk cId="1704590069" sldId="279"/>
            <ac:cxnSpMk id="4" creationId="{E9E82060-7606-E1D8-743B-A04D677979B0}"/>
          </ac:cxnSpMkLst>
        </pc:cxnChg>
      </pc:sldChg>
      <pc:sldChg chg="add del">
        <pc:chgData name="Sonya Stevens" userId="a5fcb45f-d46c-4da2-8ae1-d2dc4b3d663c" providerId="ADAL" clId="{A67ADECC-095B-4D36-89F4-A84838520EEE}" dt="2026-04-16T19:17:26.648" v="2645" actId="47"/>
        <pc:sldMkLst>
          <pc:docMk/>
          <pc:sldMk cId="2234710266" sldId="279"/>
        </pc:sldMkLst>
      </pc:sldChg>
      <pc:sldChg chg="addSp delSp modSp new mod modAnim modNotesTx">
        <pc:chgData name="Sonya Stevens" userId="a5fcb45f-d46c-4da2-8ae1-d2dc4b3d663c" providerId="ADAL" clId="{A67ADECC-095B-4D36-89F4-A84838520EEE}" dt="2026-04-17T17:07:31.765" v="5086" actId="29295"/>
        <pc:sldMkLst>
          <pc:docMk/>
          <pc:sldMk cId="3903010690" sldId="280"/>
        </pc:sldMkLst>
        <pc:spChg chg="mod">
          <ac:chgData name="Sonya Stevens" userId="a5fcb45f-d46c-4da2-8ae1-d2dc4b3d663c" providerId="ADAL" clId="{A67ADECC-095B-4D36-89F4-A84838520EEE}" dt="2026-04-16T21:10:25.300" v="2952" actId="20577"/>
          <ac:spMkLst>
            <pc:docMk/>
            <pc:sldMk cId="3903010690" sldId="280"/>
            <ac:spMk id="2" creationId="{C25BC4BC-2C88-D668-59A9-6E934B4082F2}"/>
          </ac:spMkLst>
        </pc:spChg>
        <pc:spChg chg="del">
          <ac:chgData name="Sonya Stevens" userId="a5fcb45f-d46c-4da2-8ae1-d2dc4b3d663c" providerId="ADAL" clId="{A67ADECC-095B-4D36-89F4-A84838520EEE}" dt="2026-04-16T21:29:24.164" v="3101" actId="478"/>
          <ac:spMkLst>
            <pc:docMk/>
            <pc:sldMk cId="3903010690" sldId="280"/>
            <ac:spMk id="3" creationId="{D976D5E9-C164-20D1-8A6D-ECB0566C9DBF}"/>
          </ac:spMkLst>
        </pc:spChg>
        <pc:spChg chg="add mod">
          <ac:chgData name="Sonya Stevens" userId="a5fcb45f-d46c-4da2-8ae1-d2dc4b3d663c" providerId="ADAL" clId="{A67ADECC-095B-4D36-89F4-A84838520EEE}" dt="2026-04-16T22:32:21.674" v="3727" actId="1076"/>
          <ac:spMkLst>
            <pc:docMk/>
            <pc:sldMk cId="3903010690" sldId="280"/>
            <ac:spMk id="7" creationId="{D49E5760-FF5E-607B-97C0-AA344874435C}"/>
          </ac:spMkLst>
        </pc:spChg>
        <pc:picChg chg="add mod">
          <ac:chgData name="Sonya Stevens" userId="a5fcb45f-d46c-4da2-8ae1-d2dc4b3d663c" providerId="ADAL" clId="{A67ADECC-095B-4D36-89F4-A84838520EEE}" dt="2026-04-16T22:32:16.735" v="3726" actId="1076"/>
          <ac:picMkLst>
            <pc:docMk/>
            <pc:sldMk cId="3903010690" sldId="280"/>
            <ac:picMk id="3" creationId="{534B4AB6-C3CD-61A4-B16E-9B3182B241B4}"/>
          </ac:picMkLst>
        </pc:picChg>
        <pc:picChg chg="add mod">
          <ac:chgData name="Sonya Stevens" userId="a5fcb45f-d46c-4da2-8ae1-d2dc4b3d663c" providerId="ADAL" clId="{A67ADECC-095B-4D36-89F4-A84838520EEE}" dt="2026-04-17T17:07:31.765" v="5086" actId="29295"/>
          <ac:picMkLst>
            <pc:docMk/>
            <pc:sldMk cId="3903010690" sldId="280"/>
            <ac:picMk id="5" creationId="{7656EE99-50B9-2375-63D8-7274D7852E15}"/>
          </ac:picMkLst>
        </pc:picChg>
        <pc:cxnChg chg="add mod">
          <ac:chgData name="Sonya Stevens" userId="a5fcb45f-d46c-4da2-8ae1-d2dc4b3d663c" providerId="ADAL" clId="{A67ADECC-095B-4D36-89F4-A84838520EEE}" dt="2026-04-16T21:10:22.302" v="2946"/>
          <ac:cxnSpMkLst>
            <pc:docMk/>
            <pc:sldMk cId="3903010690" sldId="280"/>
            <ac:cxnSpMk id="4" creationId="{65E6230F-30B9-FBF9-2F8F-16E2388A5AF6}"/>
          </ac:cxnSpMkLst>
        </pc:cxnChg>
      </pc:sldChg>
      <pc:sldChg chg="add del">
        <pc:chgData name="Sonya Stevens" userId="a5fcb45f-d46c-4da2-8ae1-d2dc4b3d663c" providerId="ADAL" clId="{A67ADECC-095B-4D36-89F4-A84838520EEE}" dt="2026-04-16T19:17:24.301" v="2644" actId="47"/>
        <pc:sldMkLst>
          <pc:docMk/>
          <pc:sldMk cId="4202995087" sldId="280"/>
        </pc:sldMkLst>
      </pc:sldChg>
      <pc:sldChg chg="addSp delSp modSp new mod addAnim delAnim modAnim modNotesTx">
        <pc:chgData name="Sonya Stevens" userId="a5fcb45f-d46c-4da2-8ae1-d2dc4b3d663c" providerId="ADAL" clId="{A67ADECC-095B-4D36-89F4-A84838520EEE}" dt="2026-04-17T17:07:26.227" v="5085" actId="29295"/>
        <pc:sldMkLst>
          <pc:docMk/>
          <pc:sldMk cId="571898942" sldId="281"/>
        </pc:sldMkLst>
        <pc:spChg chg="mod">
          <ac:chgData name="Sonya Stevens" userId="a5fcb45f-d46c-4da2-8ae1-d2dc4b3d663c" providerId="ADAL" clId="{A67ADECC-095B-4D36-89F4-A84838520EEE}" dt="2026-04-16T21:10:30.532" v="2958" actId="20577"/>
          <ac:spMkLst>
            <pc:docMk/>
            <pc:sldMk cId="571898942" sldId="281"/>
            <ac:spMk id="2" creationId="{4164D0C7-34EF-B9CA-F067-DD8F39E1947E}"/>
          </ac:spMkLst>
        </pc:spChg>
        <pc:spChg chg="del">
          <ac:chgData name="Sonya Stevens" userId="a5fcb45f-d46c-4da2-8ae1-d2dc4b3d663c" providerId="ADAL" clId="{A67ADECC-095B-4D36-89F4-A84838520EEE}" dt="2026-04-16T21:38:26.283" v="3121" actId="478"/>
          <ac:spMkLst>
            <pc:docMk/>
            <pc:sldMk cId="571898942" sldId="281"/>
            <ac:spMk id="3" creationId="{29CEEE35-65E8-585F-66C9-26625C815C6E}"/>
          </ac:spMkLst>
        </pc:spChg>
        <pc:spChg chg="add mod">
          <ac:chgData name="Sonya Stevens" userId="a5fcb45f-d46c-4da2-8ae1-d2dc4b3d663c" providerId="ADAL" clId="{A67ADECC-095B-4D36-89F4-A84838520EEE}" dt="2026-04-16T21:54:33.173" v="3180" actId="14100"/>
          <ac:spMkLst>
            <pc:docMk/>
            <pc:sldMk cId="571898942" sldId="281"/>
            <ac:spMk id="7" creationId="{1AC630AF-DEC5-527E-9361-F0CC169A4522}"/>
          </ac:spMkLst>
        </pc:spChg>
        <pc:picChg chg="add del mod">
          <ac:chgData name="Sonya Stevens" userId="a5fcb45f-d46c-4da2-8ae1-d2dc4b3d663c" providerId="ADAL" clId="{A67ADECC-095B-4D36-89F4-A84838520EEE}" dt="2026-04-16T22:11:33.505" v="3292" actId="478"/>
          <ac:picMkLst>
            <pc:docMk/>
            <pc:sldMk cId="571898942" sldId="281"/>
            <ac:picMk id="3" creationId="{46E3BAAF-BFA2-FAE0-FB7E-9FDE6CD5D639}"/>
          </ac:picMkLst>
        </pc:picChg>
        <pc:picChg chg="add mod">
          <ac:chgData name="Sonya Stevens" userId="a5fcb45f-d46c-4da2-8ae1-d2dc4b3d663c" providerId="ADAL" clId="{A67ADECC-095B-4D36-89F4-A84838520EEE}" dt="2026-04-16T22:32:32.811" v="3729" actId="1076"/>
          <ac:picMkLst>
            <pc:docMk/>
            <pc:sldMk cId="571898942" sldId="281"/>
            <ac:picMk id="3" creationId="{8FB485AA-1EF8-D393-E227-B15454DAA305}"/>
          </ac:picMkLst>
        </pc:picChg>
        <pc:picChg chg="add mod">
          <ac:chgData name="Sonya Stevens" userId="a5fcb45f-d46c-4da2-8ae1-d2dc4b3d663c" providerId="ADAL" clId="{A67ADECC-095B-4D36-89F4-A84838520EEE}" dt="2026-04-17T17:07:26.227" v="5085" actId="29295"/>
          <ac:picMkLst>
            <pc:docMk/>
            <pc:sldMk cId="571898942" sldId="281"/>
            <ac:picMk id="5" creationId="{3A802508-3D43-F9A8-1625-1410EAF53988}"/>
          </ac:picMkLst>
        </pc:picChg>
        <pc:cxnChg chg="add mod">
          <ac:chgData name="Sonya Stevens" userId="a5fcb45f-d46c-4da2-8ae1-d2dc4b3d663c" providerId="ADAL" clId="{A67ADECC-095B-4D36-89F4-A84838520EEE}" dt="2026-04-16T21:10:37.453" v="2959"/>
          <ac:cxnSpMkLst>
            <pc:docMk/>
            <pc:sldMk cId="571898942" sldId="281"/>
            <ac:cxnSpMk id="4" creationId="{DB7F5373-7566-17D0-F3D1-614E3D8B45F1}"/>
          </ac:cxnSpMkLst>
        </pc:cxnChg>
      </pc:sldChg>
      <pc:sldChg chg="addSp delSp modSp new mod modAnim">
        <pc:chgData name="Sonya Stevens" userId="a5fcb45f-d46c-4da2-8ae1-d2dc4b3d663c" providerId="ADAL" clId="{A67ADECC-095B-4D36-89F4-A84838520EEE}" dt="2026-04-17T17:07:19.237" v="5084" actId="29295"/>
        <pc:sldMkLst>
          <pc:docMk/>
          <pc:sldMk cId="1778755626" sldId="282"/>
        </pc:sldMkLst>
        <pc:spChg chg="mod">
          <ac:chgData name="Sonya Stevens" userId="a5fcb45f-d46c-4da2-8ae1-d2dc4b3d663c" providerId="ADAL" clId="{A67ADECC-095B-4D36-89F4-A84838520EEE}" dt="2026-04-16T21:10:44.876" v="2968" actId="20577"/>
          <ac:spMkLst>
            <pc:docMk/>
            <pc:sldMk cId="1778755626" sldId="282"/>
            <ac:spMk id="2" creationId="{3F8F6807-8B82-6791-7432-4B87E10D99BE}"/>
          </ac:spMkLst>
        </pc:spChg>
        <pc:spChg chg="del">
          <ac:chgData name="Sonya Stevens" userId="a5fcb45f-d46c-4da2-8ae1-d2dc4b3d663c" providerId="ADAL" clId="{A67ADECC-095B-4D36-89F4-A84838520EEE}" dt="2026-04-16T21:38:35.547" v="3123" actId="478"/>
          <ac:spMkLst>
            <pc:docMk/>
            <pc:sldMk cId="1778755626" sldId="282"/>
            <ac:spMk id="3" creationId="{EDDAC4E2-C97D-89C7-6E1B-0A70A1B9E580}"/>
          </ac:spMkLst>
        </pc:spChg>
        <pc:spChg chg="add mod">
          <ac:chgData name="Sonya Stevens" userId="a5fcb45f-d46c-4da2-8ae1-d2dc4b3d663c" providerId="ADAL" clId="{A67ADECC-095B-4D36-89F4-A84838520EEE}" dt="2026-04-16T22:02:57.761" v="3200" actId="1076"/>
          <ac:spMkLst>
            <pc:docMk/>
            <pc:sldMk cId="1778755626" sldId="282"/>
            <ac:spMk id="7" creationId="{44F4F208-5356-505C-8404-AF62E32E72F2}"/>
          </ac:spMkLst>
        </pc:spChg>
        <pc:picChg chg="add mod">
          <ac:chgData name="Sonya Stevens" userId="a5fcb45f-d46c-4da2-8ae1-d2dc4b3d663c" providerId="ADAL" clId="{A67ADECC-095B-4D36-89F4-A84838520EEE}" dt="2026-04-16T22:08:13.432" v="3289" actId="688"/>
          <ac:picMkLst>
            <pc:docMk/>
            <pc:sldMk cId="1778755626" sldId="282"/>
            <ac:picMk id="3" creationId="{11B4A95F-F4B5-1D26-C43C-B9D3261EE21B}"/>
          </ac:picMkLst>
        </pc:picChg>
        <pc:picChg chg="add mod">
          <ac:chgData name="Sonya Stevens" userId="a5fcb45f-d46c-4da2-8ae1-d2dc4b3d663c" providerId="ADAL" clId="{A67ADECC-095B-4D36-89F4-A84838520EEE}" dt="2026-04-17T17:07:19.237" v="5084" actId="29295"/>
          <ac:picMkLst>
            <pc:docMk/>
            <pc:sldMk cId="1778755626" sldId="282"/>
            <ac:picMk id="5" creationId="{9A2985FF-C2DF-36BF-E703-4C9D076E5DB5}"/>
          </ac:picMkLst>
        </pc:picChg>
        <pc:cxnChg chg="add mod">
          <ac:chgData name="Sonya Stevens" userId="a5fcb45f-d46c-4da2-8ae1-d2dc4b3d663c" providerId="ADAL" clId="{A67ADECC-095B-4D36-89F4-A84838520EEE}" dt="2026-04-16T21:11:21.905" v="2969"/>
          <ac:cxnSpMkLst>
            <pc:docMk/>
            <pc:sldMk cId="1778755626" sldId="282"/>
            <ac:cxnSpMk id="4" creationId="{F553DB03-A84A-9364-5930-3B6570E51F59}"/>
          </ac:cxnSpMkLst>
        </pc:cxnChg>
      </pc:sldChg>
      <pc:sldChg chg="addSp delSp modSp new mod addAnim delAnim modAnim">
        <pc:chgData name="Sonya Stevens" userId="a5fcb45f-d46c-4da2-8ae1-d2dc4b3d663c" providerId="ADAL" clId="{A67ADECC-095B-4D36-89F4-A84838520EEE}" dt="2026-04-17T17:07:06.732" v="5082" actId="29295"/>
        <pc:sldMkLst>
          <pc:docMk/>
          <pc:sldMk cId="4150205880" sldId="283"/>
        </pc:sldMkLst>
        <pc:spChg chg="mod">
          <ac:chgData name="Sonya Stevens" userId="a5fcb45f-d46c-4da2-8ae1-d2dc4b3d663c" providerId="ADAL" clId="{A67ADECC-095B-4D36-89F4-A84838520EEE}" dt="2026-04-16T21:11:27.084" v="2978" actId="20577"/>
          <ac:spMkLst>
            <pc:docMk/>
            <pc:sldMk cId="4150205880" sldId="283"/>
            <ac:spMk id="2" creationId="{738C963D-A8EF-E02E-0EBB-FAFF01354EEB}"/>
          </ac:spMkLst>
        </pc:spChg>
        <pc:spChg chg="del">
          <ac:chgData name="Sonya Stevens" userId="a5fcb45f-d46c-4da2-8ae1-d2dc4b3d663c" providerId="ADAL" clId="{A67ADECC-095B-4D36-89F4-A84838520EEE}" dt="2026-04-16T21:38:43.220" v="3125" actId="478"/>
          <ac:spMkLst>
            <pc:docMk/>
            <pc:sldMk cId="4150205880" sldId="283"/>
            <ac:spMk id="3" creationId="{B17B045C-C160-664C-D86C-99DB405533D5}"/>
          </ac:spMkLst>
        </pc:spChg>
        <pc:spChg chg="add mod">
          <ac:chgData name="Sonya Stevens" userId="a5fcb45f-d46c-4da2-8ae1-d2dc4b3d663c" providerId="ADAL" clId="{A67ADECC-095B-4D36-89F4-A84838520EEE}" dt="2026-04-16T22:20:44.643" v="3644" actId="1076"/>
          <ac:spMkLst>
            <pc:docMk/>
            <pc:sldMk cId="4150205880" sldId="283"/>
            <ac:spMk id="7" creationId="{310C7D66-8F47-8B7C-5B11-C98880FC10DC}"/>
          </ac:spMkLst>
        </pc:spChg>
        <pc:picChg chg="add mod">
          <ac:chgData name="Sonya Stevens" userId="a5fcb45f-d46c-4da2-8ae1-d2dc4b3d663c" providerId="ADAL" clId="{A67ADECC-095B-4D36-89F4-A84838520EEE}" dt="2026-04-16T22:20:24.628" v="3637" actId="1076"/>
          <ac:picMkLst>
            <pc:docMk/>
            <pc:sldMk cId="4150205880" sldId="283"/>
            <ac:picMk id="3" creationId="{C6EF70F9-AF43-BDA4-2B65-1A8516257507}"/>
          </ac:picMkLst>
        </pc:picChg>
        <pc:picChg chg="add mod">
          <ac:chgData name="Sonya Stevens" userId="a5fcb45f-d46c-4da2-8ae1-d2dc4b3d663c" providerId="ADAL" clId="{A67ADECC-095B-4D36-89F4-A84838520EEE}" dt="2026-04-17T17:07:06.732" v="5082" actId="29295"/>
          <ac:picMkLst>
            <pc:docMk/>
            <pc:sldMk cId="4150205880" sldId="283"/>
            <ac:picMk id="5" creationId="{984E00EB-4B0D-2E62-86C0-B6E363EA0ACC}"/>
          </ac:picMkLst>
        </pc:picChg>
        <pc:cxnChg chg="add mod">
          <ac:chgData name="Sonya Stevens" userId="a5fcb45f-d46c-4da2-8ae1-d2dc4b3d663c" providerId="ADAL" clId="{A67ADECC-095B-4D36-89F4-A84838520EEE}" dt="2026-04-16T21:11:30.641" v="2979"/>
          <ac:cxnSpMkLst>
            <pc:docMk/>
            <pc:sldMk cId="4150205880" sldId="283"/>
            <ac:cxnSpMk id="4" creationId="{7C829DF4-2D5E-D3EB-518C-529A37E1326D}"/>
          </ac:cxnSpMkLst>
        </pc:cxnChg>
      </pc:sldChg>
      <pc:sldChg chg="addSp delSp modSp new mod addAnim delAnim modAnim">
        <pc:chgData name="Sonya Stevens" userId="a5fcb45f-d46c-4da2-8ae1-d2dc4b3d663c" providerId="ADAL" clId="{A67ADECC-095B-4D36-89F4-A84838520EEE}" dt="2026-04-17T17:07:13.222" v="5083" actId="29295"/>
        <pc:sldMkLst>
          <pc:docMk/>
          <pc:sldMk cId="4292107299" sldId="284"/>
        </pc:sldMkLst>
        <pc:spChg chg="mod">
          <ac:chgData name="Sonya Stevens" userId="a5fcb45f-d46c-4da2-8ae1-d2dc4b3d663c" providerId="ADAL" clId="{A67ADECC-095B-4D36-89F4-A84838520EEE}" dt="2026-04-16T21:11:36.972" v="2985" actId="20577"/>
          <ac:spMkLst>
            <pc:docMk/>
            <pc:sldMk cId="4292107299" sldId="284"/>
            <ac:spMk id="2" creationId="{79F064C3-500C-9C40-25A9-C9B24B9B39FC}"/>
          </ac:spMkLst>
        </pc:spChg>
        <pc:spChg chg="del">
          <ac:chgData name="Sonya Stevens" userId="a5fcb45f-d46c-4da2-8ae1-d2dc4b3d663c" providerId="ADAL" clId="{A67ADECC-095B-4D36-89F4-A84838520EEE}" dt="2026-04-16T21:38:51.005" v="3127" actId="478"/>
          <ac:spMkLst>
            <pc:docMk/>
            <pc:sldMk cId="4292107299" sldId="284"/>
            <ac:spMk id="3" creationId="{9ED9DC5E-8014-9179-C32D-32D49CD31754}"/>
          </ac:spMkLst>
        </pc:spChg>
        <pc:spChg chg="add mod">
          <ac:chgData name="Sonya Stevens" userId="a5fcb45f-d46c-4da2-8ae1-d2dc4b3d663c" providerId="ADAL" clId="{A67ADECC-095B-4D36-89F4-A84838520EEE}" dt="2026-04-16T22:27:59.741" v="3664" actId="1076"/>
          <ac:spMkLst>
            <pc:docMk/>
            <pc:sldMk cId="4292107299" sldId="284"/>
            <ac:spMk id="7" creationId="{D6CB92DB-8128-98F7-79FD-10EC8B6FF434}"/>
          </ac:spMkLst>
        </pc:spChg>
        <pc:picChg chg="add mod">
          <ac:chgData name="Sonya Stevens" userId="a5fcb45f-d46c-4da2-8ae1-d2dc4b3d663c" providerId="ADAL" clId="{A67ADECC-095B-4D36-89F4-A84838520EEE}" dt="2026-04-16T22:27:56.474" v="3663" actId="1076"/>
          <ac:picMkLst>
            <pc:docMk/>
            <pc:sldMk cId="4292107299" sldId="284"/>
            <ac:picMk id="3" creationId="{3032A279-B065-8EFA-C34A-88DDB49CD031}"/>
          </ac:picMkLst>
        </pc:picChg>
        <pc:picChg chg="add mod">
          <ac:chgData name="Sonya Stevens" userId="a5fcb45f-d46c-4da2-8ae1-d2dc4b3d663c" providerId="ADAL" clId="{A67ADECC-095B-4D36-89F4-A84838520EEE}" dt="2026-04-17T17:07:13.222" v="5083" actId="29295"/>
          <ac:picMkLst>
            <pc:docMk/>
            <pc:sldMk cId="4292107299" sldId="284"/>
            <ac:picMk id="5" creationId="{EC054F01-AEBA-A997-D987-6A8897D989E9}"/>
          </ac:picMkLst>
        </pc:picChg>
        <pc:cxnChg chg="add mod">
          <ac:chgData name="Sonya Stevens" userId="a5fcb45f-d46c-4da2-8ae1-d2dc4b3d663c" providerId="ADAL" clId="{A67ADECC-095B-4D36-89F4-A84838520EEE}" dt="2026-04-16T21:11:40.006" v="2986"/>
          <ac:cxnSpMkLst>
            <pc:docMk/>
            <pc:sldMk cId="4292107299" sldId="284"/>
            <ac:cxnSpMk id="4" creationId="{F076AE86-6187-8F37-F1A8-BB7607CE0FDA}"/>
          </ac:cxnSpMkLst>
        </pc:cxnChg>
      </pc:sldChg>
      <pc:sldChg chg="addSp delSp modSp new mod modNotesTx">
        <pc:chgData name="Sonya Stevens" userId="a5fcb45f-d46c-4da2-8ae1-d2dc4b3d663c" providerId="ADAL" clId="{A67ADECC-095B-4D36-89F4-A84838520EEE}" dt="2026-04-17T17:05:29.523" v="5076" actId="20577"/>
        <pc:sldMkLst>
          <pc:docMk/>
          <pc:sldMk cId="2501091627" sldId="285"/>
        </pc:sldMkLst>
        <pc:spChg chg="mod">
          <ac:chgData name="Sonya Stevens" userId="a5fcb45f-d46c-4da2-8ae1-d2dc4b3d663c" providerId="ADAL" clId="{A67ADECC-095B-4D36-89F4-A84838520EEE}" dt="2026-04-17T17:05:29.523" v="5076" actId="20577"/>
          <ac:spMkLst>
            <pc:docMk/>
            <pc:sldMk cId="2501091627" sldId="285"/>
            <ac:spMk id="2" creationId="{BA491B6E-FAA1-A2E6-C978-91EFB079ECFA}"/>
          </ac:spMkLst>
        </pc:spChg>
        <pc:spChg chg="del">
          <ac:chgData name="Sonya Stevens" userId="a5fcb45f-d46c-4da2-8ae1-d2dc4b3d663c" providerId="ADAL" clId="{A67ADECC-095B-4D36-89F4-A84838520EEE}" dt="2026-04-16T21:38:58.395" v="3129" actId="478"/>
          <ac:spMkLst>
            <pc:docMk/>
            <pc:sldMk cId="2501091627" sldId="285"/>
            <ac:spMk id="3" creationId="{574977B1-EA3E-FB64-4EC4-6AD16B781892}"/>
          </ac:spMkLst>
        </pc:spChg>
        <pc:spChg chg="add del mod">
          <ac:chgData name="Sonya Stevens" userId="a5fcb45f-d46c-4da2-8ae1-d2dc4b3d663c" providerId="ADAL" clId="{A67ADECC-095B-4D36-89F4-A84838520EEE}" dt="2026-04-17T16:51:14.800" v="4396" actId="478"/>
          <ac:spMkLst>
            <pc:docMk/>
            <pc:sldMk cId="2501091627" sldId="285"/>
            <ac:spMk id="7" creationId="{8957D6DD-548E-F0D4-F07F-A1F27EFF05E2}"/>
          </ac:spMkLst>
        </pc:spChg>
        <pc:spChg chg="add del mod">
          <ac:chgData name="Sonya Stevens" userId="a5fcb45f-d46c-4da2-8ae1-d2dc4b3d663c" providerId="ADAL" clId="{A67ADECC-095B-4D36-89F4-A84838520EEE}" dt="2026-04-17T16:52:13.781" v="4410" actId="478"/>
          <ac:spMkLst>
            <pc:docMk/>
            <pc:sldMk cId="2501091627" sldId="285"/>
            <ac:spMk id="9" creationId="{5E5AA2FD-ACC2-E0F9-DCA7-2D0762E3BCDB}"/>
          </ac:spMkLst>
        </pc:spChg>
        <pc:spChg chg="add mod">
          <ac:chgData name="Sonya Stevens" userId="a5fcb45f-d46c-4da2-8ae1-d2dc4b3d663c" providerId="ADAL" clId="{A67ADECC-095B-4D36-89F4-A84838520EEE}" dt="2026-04-17T16:43:55.378" v="4332" actId="6549"/>
          <ac:spMkLst>
            <pc:docMk/>
            <pc:sldMk cId="2501091627" sldId="285"/>
            <ac:spMk id="10" creationId="{1030430A-53A1-82FD-AF6A-E76688FA6AB6}"/>
          </ac:spMkLst>
        </pc:spChg>
        <pc:spChg chg="add mod">
          <ac:chgData name="Sonya Stevens" userId="a5fcb45f-d46c-4da2-8ae1-d2dc4b3d663c" providerId="ADAL" clId="{A67ADECC-095B-4D36-89F4-A84838520EEE}" dt="2026-04-17T16:44:30.347" v="4337" actId="6549"/>
          <ac:spMkLst>
            <pc:docMk/>
            <pc:sldMk cId="2501091627" sldId="285"/>
            <ac:spMk id="13" creationId="{A3AF097F-806E-CD2D-AA70-08C9CEA97D9A}"/>
          </ac:spMkLst>
        </pc:spChg>
        <pc:spChg chg="add mod">
          <ac:chgData name="Sonya Stevens" userId="a5fcb45f-d46c-4da2-8ae1-d2dc4b3d663c" providerId="ADAL" clId="{A67ADECC-095B-4D36-89F4-A84838520EEE}" dt="2026-04-17T16:44:45.166" v="4341" actId="1076"/>
          <ac:spMkLst>
            <pc:docMk/>
            <pc:sldMk cId="2501091627" sldId="285"/>
            <ac:spMk id="14" creationId="{C058A4CE-0222-BEE1-9029-80153AC4D744}"/>
          </ac:spMkLst>
        </pc:spChg>
        <pc:spChg chg="add mod">
          <ac:chgData name="Sonya Stevens" userId="a5fcb45f-d46c-4da2-8ae1-d2dc4b3d663c" providerId="ADAL" clId="{A67ADECC-095B-4D36-89F4-A84838520EEE}" dt="2026-04-17T16:44:41.741" v="4340" actId="1076"/>
          <ac:spMkLst>
            <pc:docMk/>
            <pc:sldMk cId="2501091627" sldId="285"/>
            <ac:spMk id="15" creationId="{C39611AA-F627-12B4-B6F0-B3FA8F918590}"/>
          </ac:spMkLst>
        </pc:spChg>
        <pc:spChg chg="add mod">
          <ac:chgData name="Sonya Stevens" userId="a5fcb45f-d46c-4da2-8ae1-d2dc4b3d663c" providerId="ADAL" clId="{A67ADECC-095B-4D36-89F4-A84838520EEE}" dt="2026-04-17T16:51:39.385" v="4403" actId="113"/>
          <ac:spMkLst>
            <pc:docMk/>
            <pc:sldMk cId="2501091627" sldId="285"/>
            <ac:spMk id="23" creationId="{BC9E94F1-608D-4A9C-F156-CD3AA8F68767}"/>
          </ac:spMkLst>
        </pc:spChg>
        <pc:spChg chg="add mod">
          <ac:chgData name="Sonya Stevens" userId="a5fcb45f-d46c-4da2-8ae1-d2dc4b3d663c" providerId="ADAL" clId="{A67ADECC-095B-4D36-89F4-A84838520EEE}" dt="2026-04-17T16:52:06.837" v="4409" actId="1076"/>
          <ac:spMkLst>
            <pc:docMk/>
            <pc:sldMk cId="2501091627" sldId="285"/>
            <ac:spMk id="25" creationId="{CCF4B152-119C-2616-0F1D-27F1116BD8DE}"/>
          </ac:spMkLst>
        </pc:spChg>
        <pc:spChg chg="add mod">
          <ac:chgData name="Sonya Stevens" userId="a5fcb45f-d46c-4da2-8ae1-d2dc4b3d663c" providerId="ADAL" clId="{A67ADECC-095B-4D36-89F4-A84838520EEE}" dt="2026-04-17T16:52:02.553" v="4408" actId="14100"/>
          <ac:spMkLst>
            <pc:docMk/>
            <pc:sldMk cId="2501091627" sldId="285"/>
            <ac:spMk id="27" creationId="{AB56010E-92FD-D3F0-9822-D9E9A963D310}"/>
          </ac:spMkLst>
        </pc:spChg>
        <pc:spChg chg="add mod">
          <ac:chgData name="Sonya Stevens" userId="a5fcb45f-d46c-4da2-8ae1-d2dc4b3d663c" providerId="ADAL" clId="{A67ADECC-095B-4D36-89F4-A84838520EEE}" dt="2026-04-17T16:51:50.252" v="4406" actId="1076"/>
          <ac:spMkLst>
            <pc:docMk/>
            <pc:sldMk cId="2501091627" sldId="285"/>
            <ac:spMk id="29" creationId="{D85D2463-5555-B03C-84F6-537F73DF4DC3}"/>
          </ac:spMkLst>
        </pc:spChg>
        <pc:picChg chg="add mod ord">
          <ac:chgData name="Sonya Stevens" userId="a5fcb45f-d46c-4da2-8ae1-d2dc4b3d663c" providerId="ADAL" clId="{A67ADECC-095B-4D36-89F4-A84838520EEE}" dt="2026-04-17T16:46:12.006" v="4355" actId="167"/>
          <ac:picMkLst>
            <pc:docMk/>
            <pc:sldMk cId="2501091627" sldId="285"/>
            <ac:picMk id="3" creationId="{D1D9F76E-2224-1DC8-91C4-4CB84802B922}"/>
          </ac:picMkLst>
        </pc:picChg>
        <pc:picChg chg="add mod ord">
          <ac:chgData name="Sonya Stevens" userId="a5fcb45f-d46c-4da2-8ae1-d2dc4b3d663c" providerId="ADAL" clId="{A67ADECC-095B-4D36-89F4-A84838520EEE}" dt="2026-04-17T16:46:20.358" v="4357" actId="167"/>
          <ac:picMkLst>
            <pc:docMk/>
            <pc:sldMk cId="2501091627" sldId="285"/>
            <ac:picMk id="5" creationId="{8890E2E7-9A6C-0894-F34C-295D04B143AE}"/>
          </ac:picMkLst>
        </pc:picChg>
        <pc:picChg chg="add mod">
          <ac:chgData name="Sonya Stevens" userId="a5fcb45f-d46c-4da2-8ae1-d2dc4b3d663c" providerId="ADAL" clId="{A67ADECC-095B-4D36-89F4-A84838520EEE}" dt="2026-04-17T16:44:17.069" v="4334" actId="1076"/>
          <ac:picMkLst>
            <pc:docMk/>
            <pc:sldMk cId="2501091627" sldId="285"/>
            <ac:picMk id="12" creationId="{462EB380-62B0-4F46-8B2B-2115D3893D12}"/>
          </ac:picMkLst>
        </pc:picChg>
        <pc:picChg chg="add mod">
          <ac:chgData name="Sonya Stevens" userId="a5fcb45f-d46c-4da2-8ae1-d2dc4b3d663c" providerId="ADAL" clId="{A67ADECC-095B-4D36-89F4-A84838520EEE}" dt="2026-04-17T16:45:08.422" v="4346" actId="1036"/>
          <ac:picMkLst>
            <pc:docMk/>
            <pc:sldMk cId="2501091627" sldId="285"/>
            <ac:picMk id="17" creationId="{AFCB8AD6-C8AB-CC9A-5F67-53BA528DAC0A}"/>
          </ac:picMkLst>
        </pc:picChg>
        <pc:picChg chg="add mod">
          <ac:chgData name="Sonya Stevens" userId="a5fcb45f-d46c-4da2-8ae1-d2dc4b3d663c" providerId="ADAL" clId="{A67ADECC-095B-4D36-89F4-A84838520EEE}" dt="2026-04-17T16:45:46.813" v="4352" actId="1076"/>
          <ac:picMkLst>
            <pc:docMk/>
            <pc:sldMk cId="2501091627" sldId="285"/>
            <ac:picMk id="19" creationId="{37471CFD-D352-969F-B23A-DE76B36F5B24}"/>
          </ac:picMkLst>
        </pc:picChg>
        <pc:picChg chg="add mod">
          <ac:chgData name="Sonya Stevens" userId="a5fcb45f-d46c-4da2-8ae1-d2dc4b3d663c" providerId="ADAL" clId="{A67ADECC-095B-4D36-89F4-A84838520EEE}" dt="2026-04-17T17:03:47.765" v="5075" actId="1035"/>
          <ac:picMkLst>
            <pc:docMk/>
            <pc:sldMk cId="2501091627" sldId="285"/>
            <ac:picMk id="21" creationId="{CC270C71-7B0C-7BDB-C3FE-341463782C78}"/>
          </ac:picMkLst>
        </pc:picChg>
        <pc:cxnChg chg="add mod">
          <ac:chgData name="Sonya Stevens" userId="a5fcb45f-d46c-4da2-8ae1-d2dc4b3d663c" providerId="ADAL" clId="{A67ADECC-095B-4D36-89F4-A84838520EEE}" dt="2026-04-16T21:11:56.911" v="3013"/>
          <ac:cxnSpMkLst>
            <pc:docMk/>
            <pc:sldMk cId="2501091627" sldId="285"/>
            <ac:cxnSpMk id="4" creationId="{72671350-C30B-BB2F-FC14-E121DF80D8CF}"/>
          </ac:cxnSpMkLst>
        </pc:cxnChg>
      </pc:sldChg>
      <pc:sldChg chg="addSp delSp modSp new mod modClrScheme chgLayout modNotesTx">
        <pc:chgData name="Sonya Stevens" userId="a5fcb45f-d46c-4da2-8ae1-d2dc4b3d663c" providerId="ADAL" clId="{A67ADECC-095B-4D36-89F4-A84838520EEE}" dt="2026-04-17T17:00:05.092" v="5039" actId="20577"/>
        <pc:sldMkLst>
          <pc:docMk/>
          <pc:sldMk cId="2291042218" sldId="286"/>
        </pc:sldMkLst>
        <pc:spChg chg="mod ord">
          <ac:chgData name="Sonya Stevens" userId="a5fcb45f-d46c-4da2-8ae1-d2dc4b3d663c" providerId="ADAL" clId="{A67ADECC-095B-4D36-89F4-A84838520EEE}" dt="2026-04-17T16:59:58.430" v="5023" actId="700"/>
          <ac:spMkLst>
            <pc:docMk/>
            <pc:sldMk cId="2291042218" sldId="286"/>
            <ac:spMk id="2" creationId="{58478293-C680-241E-B8CC-2A1625CA3195}"/>
          </ac:spMkLst>
        </pc:spChg>
        <pc:spChg chg="del mod ord">
          <ac:chgData name="Sonya Stevens" userId="a5fcb45f-d46c-4da2-8ae1-d2dc4b3d663c" providerId="ADAL" clId="{A67ADECC-095B-4D36-89F4-A84838520EEE}" dt="2026-04-17T16:59:58.430" v="5023" actId="700"/>
          <ac:spMkLst>
            <pc:docMk/>
            <pc:sldMk cId="2291042218" sldId="286"/>
            <ac:spMk id="3" creationId="{944E113A-C31A-46C3-F6EB-8964DAD10676}"/>
          </ac:spMkLst>
        </pc:spChg>
        <pc:spChg chg="add mod ord">
          <ac:chgData name="Sonya Stevens" userId="a5fcb45f-d46c-4da2-8ae1-d2dc4b3d663c" providerId="ADAL" clId="{A67ADECC-095B-4D36-89F4-A84838520EEE}" dt="2026-04-17T16:59:58.430" v="5023" actId="700"/>
          <ac:spMkLst>
            <pc:docMk/>
            <pc:sldMk cId="2291042218" sldId="286"/>
            <ac:spMk id="4" creationId="{DE558F74-B025-4E53-5FD7-8048334BA9C8}"/>
          </ac:spMkLst>
        </pc:spChg>
      </pc:sldChg>
      <pc:sldChg chg="addSp delSp modSp new mod ord modClrScheme chgLayout">
        <pc:chgData name="Sonya Stevens" userId="a5fcb45f-d46c-4da2-8ae1-d2dc4b3d663c" providerId="ADAL" clId="{A67ADECC-095B-4D36-89F4-A84838520EEE}" dt="2026-04-17T16:38:15.807" v="4114" actId="700"/>
        <pc:sldMkLst>
          <pc:docMk/>
          <pc:sldMk cId="2106391421" sldId="287"/>
        </pc:sldMkLst>
        <pc:spChg chg="mod ord">
          <ac:chgData name="Sonya Stevens" userId="a5fcb45f-d46c-4da2-8ae1-d2dc4b3d663c" providerId="ADAL" clId="{A67ADECC-095B-4D36-89F4-A84838520EEE}" dt="2026-04-17T16:38:15.807" v="4114" actId="700"/>
          <ac:spMkLst>
            <pc:docMk/>
            <pc:sldMk cId="2106391421" sldId="287"/>
            <ac:spMk id="2" creationId="{06831F12-F7AF-E53F-2562-6EFB1F926D9F}"/>
          </ac:spMkLst>
        </pc:spChg>
        <pc:spChg chg="add del mod ord">
          <ac:chgData name="Sonya Stevens" userId="a5fcb45f-d46c-4da2-8ae1-d2dc4b3d663c" providerId="ADAL" clId="{A67ADECC-095B-4D36-89F4-A84838520EEE}" dt="2026-04-17T16:38:15.807" v="4114" actId="700"/>
          <ac:spMkLst>
            <pc:docMk/>
            <pc:sldMk cId="2106391421" sldId="287"/>
            <ac:spMk id="3" creationId="{8BCE494D-D20C-7764-13BE-A42F72B0474C}"/>
          </ac:spMkLst>
        </pc:spChg>
        <pc:spChg chg="add mod ord">
          <ac:chgData name="Sonya Stevens" userId="a5fcb45f-d46c-4da2-8ae1-d2dc4b3d663c" providerId="ADAL" clId="{A67ADECC-095B-4D36-89F4-A84838520EEE}" dt="2026-04-17T16:38:15.807" v="4114" actId="700"/>
          <ac:spMkLst>
            <pc:docMk/>
            <pc:sldMk cId="2106391421" sldId="287"/>
            <ac:spMk id="5" creationId="{C40971A6-FFA9-5582-E683-5BD5A52D416E}"/>
          </ac:spMkLst>
        </pc:spChg>
        <pc:picChg chg="add del mod ord">
          <ac:chgData name="Sonya Stevens" userId="a5fcb45f-d46c-4da2-8ae1-d2dc4b3d663c" providerId="ADAL" clId="{A67ADECC-095B-4D36-89F4-A84838520EEE}" dt="2026-04-17T16:36:33.417" v="4069" actId="34807"/>
          <ac:picMkLst>
            <pc:docMk/>
            <pc:sldMk cId="2106391421" sldId="287"/>
            <ac:picMk id="4" creationId="{63C058FC-7712-5EEA-D59B-DDBBBEF68F0F}"/>
          </ac:picMkLst>
        </pc:picChg>
      </pc:sldChg>
      <pc:sldChg chg="addSp delSp modSp new mod modClrScheme chgLayout modNotesTx">
        <pc:chgData name="Sonya Stevens" userId="a5fcb45f-d46c-4da2-8ae1-d2dc4b3d663c" providerId="ADAL" clId="{A67ADECC-095B-4D36-89F4-A84838520EEE}" dt="2026-04-17T17:16:44.747" v="5129" actId="478"/>
        <pc:sldMkLst>
          <pc:docMk/>
          <pc:sldMk cId="2116917000" sldId="288"/>
        </pc:sldMkLst>
        <pc:spChg chg="del mod ord">
          <ac:chgData name="Sonya Stevens" userId="a5fcb45f-d46c-4da2-8ae1-d2dc4b3d663c" providerId="ADAL" clId="{A67ADECC-095B-4D36-89F4-A84838520EEE}" dt="2026-04-17T16:37:20.252" v="4071" actId="700"/>
          <ac:spMkLst>
            <pc:docMk/>
            <pc:sldMk cId="2116917000" sldId="288"/>
            <ac:spMk id="2" creationId="{11E66166-A6FB-7330-FAB8-5979332EC106}"/>
          </ac:spMkLst>
        </pc:spChg>
        <pc:spChg chg="del mod ord">
          <ac:chgData name="Sonya Stevens" userId="a5fcb45f-d46c-4da2-8ae1-d2dc4b3d663c" providerId="ADAL" clId="{A67ADECC-095B-4D36-89F4-A84838520EEE}" dt="2026-04-17T16:37:20.252" v="4071" actId="700"/>
          <ac:spMkLst>
            <pc:docMk/>
            <pc:sldMk cId="2116917000" sldId="288"/>
            <ac:spMk id="3" creationId="{C6210BCC-27A3-97F1-A126-950E30990019}"/>
          </ac:spMkLst>
        </pc:spChg>
        <pc:spChg chg="add mod ord">
          <ac:chgData name="Sonya Stevens" userId="a5fcb45f-d46c-4da2-8ae1-d2dc4b3d663c" providerId="ADAL" clId="{A67ADECC-095B-4D36-89F4-A84838520EEE}" dt="2026-04-17T16:37:43.951" v="4113" actId="20577"/>
          <ac:spMkLst>
            <pc:docMk/>
            <pc:sldMk cId="2116917000" sldId="288"/>
            <ac:spMk id="4" creationId="{822170EC-12AA-F85E-9C14-0A51233BE140}"/>
          </ac:spMkLst>
        </pc:spChg>
        <pc:spChg chg="add del mod ord">
          <ac:chgData name="Sonya Stevens" userId="a5fcb45f-d46c-4da2-8ae1-d2dc4b3d663c" providerId="ADAL" clId="{A67ADECC-095B-4D36-89F4-A84838520EEE}" dt="2026-04-17T17:16:44.747" v="5129" actId="478"/>
          <ac:spMkLst>
            <pc:docMk/>
            <pc:sldMk cId="2116917000" sldId="288"/>
            <ac:spMk id="5" creationId="{A79F7DDF-66DF-7EA8-9948-34E0506FBD1C}"/>
          </ac:spMkLst>
        </pc:spChg>
      </pc:sldChg>
    </pc:docChg>
  </pc:docChgLst>
</pc:chgInfo>
</file>

<file path=ppt/diagrams/_rels/data3.xml.rels><?xml version="1.0" encoding="UTF-8" standalone="yes"?>
<Relationships xmlns="http://schemas.openxmlformats.org/package/2006/relationships"><Relationship Id="rId8" Type="http://schemas.openxmlformats.org/officeDocument/2006/relationships/image" Target="../media/image41.sv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image" Target="../media/image35.svg"/><Relationship Id="rId1" Type="http://schemas.openxmlformats.org/officeDocument/2006/relationships/image" Target="../media/image34.png"/><Relationship Id="rId6" Type="http://schemas.openxmlformats.org/officeDocument/2006/relationships/image" Target="../media/image39.svg"/><Relationship Id="rId5" Type="http://schemas.openxmlformats.org/officeDocument/2006/relationships/image" Target="../media/image38.png"/><Relationship Id="rId4" Type="http://schemas.openxmlformats.org/officeDocument/2006/relationships/image" Target="../media/image37.svg"/></Relationships>
</file>

<file path=ppt/diagrams/_rels/drawing3.xml.rels><?xml version="1.0" encoding="UTF-8" standalone="yes"?>
<Relationships xmlns="http://schemas.openxmlformats.org/package/2006/relationships"><Relationship Id="rId8" Type="http://schemas.openxmlformats.org/officeDocument/2006/relationships/image" Target="../media/image41.sv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image" Target="../media/image35.svg"/><Relationship Id="rId1" Type="http://schemas.openxmlformats.org/officeDocument/2006/relationships/image" Target="../media/image34.png"/><Relationship Id="rId6" Type="http://schemas.openxmlformats.org/officeDocument/2006/relationships/image" Target="../media/image39.svg"/><Relationship Id="rId5" Type="http://schemas.openxmlformats.org/officeDocument/2006/relationships/image" Target="../media/image38.png"/><Relationship Id="rId4" Type="http://schemas.openxmlformats.org/officeDocument/2006/relationships/image" Target="../media/image37.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3_4">
  <dgm:title val=""/>
  <dgm:desc val=""/>
  <dgm:catLst>
    <dgm:cat type="accent3" pri="11400"/>
  </dgm:catLst>
  <dgm:styleLbl name="node0">
    <dgm:fillClrLst meth="cycle">
      <a:schemeClr val="accent3">
        <a:shade val="60000"/>
      </a:schemeClr>
    </dgm:fillClrLst>
    <dgm:linClrLst meth="repeat">
      <a:schemeClr val="lt1"/>
    </dgm:linClrLst>
    <dgm:effectClrLst/>
    <dgm:txLinClrLst/>
    <dgm:txFillClrLst/>
    <dgm:txEffectClrLst/>
  </dgm:styleLbl>
  <dgm:styleLbl name="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alignNode1">
    <dgm:fillClrLst meth="cycle">
      <a:schemeClr val="accent3">
        <a:shade val="50000"/>
      </a:schemeClr>
      <a:schemeClr val="accent3">
        <a:tint val="55000"/>
      </a:schemeClr>
    </dgm:fillClrLst>
    <dgm:linClrLst meth="cycle">
      <a:schemeClr val="accent3">
        <a:shade val="50000"/>
      </a:schemeClr>
      <a:schemeClr val="accent3">
        <a:tint val="55000"/>
      </a:schemeClr>
    </dgm:linClrLst>
    <dgm:effectClrLst/>
    <dgm:txLinClrLst/>
    <dgm:txFillClrLst/>
    <dgm:txEffectClrLst/>
  </dgm:styleLbl>
  <dgm:styleLbl name="ln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vennNode1">
    <dgm:fillClrLst meth="cycle">
      <a:schemeClr val="accent3">
        <a:shade val="80000"/>
        <a:alpha val="50000"/>
      </a:schemeClr>
      <a:schemeClr val="accent3">
        <a:tint val="50000"/>
        <a:alpha val="50000"/>
      </a:schemeClr>
    </dgm:fillClrLst>
    <dgm:linClrLst meth="repeat">
      <a:schemeClr val="lt1"/>
    </dgm:linClrLst>
    <dgm:effectClrLst/>
    <dgm:txLinClrLst/>
    <dgm:txFillClrLst/>
    <dgm:txEffectClrLst/>
  </dgm:styleLbl>
  <dgm:styleLbl name="node2">
    <dgm:fillClrLst>
      <a:schemeClr val="accent3">
        <a:shade val="80000"/>
      </a:schemeClr>
    </dgm:fillClrLst>
    <dgm:linClrLst meth="repeat">
      <a:schemeClr val="lt1"/>
    </dgm:linClrLst>
    <dgm:effectClrLst/>
    <dgm:txLinClrLst/>
    <dgm:txFillClrLst/>
    <dgm:txEffectClrLst/>
  </dgm:styleLbl>
  <dgm:styleLbl name="node3">
    <dgm:fillClrLst>
      <a:schemeClr val="accent3">
        <a:tint val="99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f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b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sibTrans1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0000"/>
      </a:schemeClr>
    </dgm:fillClrLst>
    <dgm:linClrLst meth="repeat">
      <a:schemeClr val="lt1"/>
    </dgm:linClrLst>
    <dgm:effectClrLst/>
    <dgm:txLinClrLst/>
    <dgm:txFillClrLst/>
    <dgm:txEffectClrLst/>
  </dgm:styleLbl>
  <dgm:styleLbl name="asst3">
    <dgm:fillClrLst>
      <a:schemeClr val="accent3">
        <a:tint val="70000"/>
      </a:schemeClr>
    </dgm:fillClrLst>
    <dgm:linClrLst meth="repeat">
      <a:schemeClr val="lt1"/>
    </dgm:linClrLst>
    <dgm:effectClrLst/>
    <dgm:txLinClrLst/>
    <dgm:txFillClrLst/>
    <dgm:txEffectClrLst/>
  </dgm:styleLbl>
  <dgm:styleLbl name="asst4">
    <dgm:fillClrLst>
      <a:schemeClr val="accent3">
        <a:tint val="5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align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bgAccFollowNode1">
    <dgm:fillClrLst meth="repeat">
      <a:schemeClr val="accent3">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55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C6BFB13-E629-495B-BD34-264B8D44A80E}" type="doc">
      <dgm:prSet loTypeId="urn:microsoft.com/office/officeart/2005/8/layout/rings+Icon" loCatId="relationship" qsTypeId="urn:microsoft.com/office/officeart/2005/8/quickstyle/3d3" qsCatId="3D" csTypeId="urn:microsoft.com/office/officeart/2005/8/colors/accent1_2" csCatId="accent1" phldr="1"/>
      <dgm:spPr/>
      <dgm:t>
        <a:bodyPr/>
        <a:lstStyle/>
        <a:p>
          <a:endParaRPr lang="en-US"/>
        </a:p>
      </dgm:t>
    </dgm:pt>
    <dgm:pt modelId="{E1CCEF2F-29BE-4098-BEF0-60330B87715B}">
      <dgm:prSet phldrT="[Text]" phldr="0" custT="1"/>
      <dgm:spPr>
        <a:solidFill>
          <a:srgbClr val="CC9900">
            <a:alpha val="0"/>
          </a:srgbClr>
        </a:solidFill>
        <a:scene3d>
          <a:camera prst="orthographicFront">
            <a:rot lat="0" lon="0" rev="0"/>
          </a:camera>
          <a:lightRig rig="contrasting" dir="t">
            <a:rot lat="0" lon="0" rev="1200000"/>
          </a:lightRig>
        </a:scene3d>
        <a:sp3d contourW="12700" prstMaterial="clear">
          <a:bevelT w="177800" h="254000" prst="angle"/>
          <a:bevelB w="152400"/>
        </a:sp3d>
      </dgm:spPr>
      <dgm:t>
        <a:bodyPr/>
        <a:lstStyle/>
        <a:p>
          <a:r>
            <a:rPr lang="en-US" sz="3200" b="1" dirty="0"/>
            <a:t>Quality</a:t>
          </a:r>
        </a:p>
      </dgm:t>
    </dgm:pt>
    <dgm:pt modelId="{96A38B67-4956-422B-BDDB-D79B52D45F4B}" type="parTrans" cxnId="{E3AC8882-F66F-4888-A795-5C9F01509482}">
      <dgm:prSet/>
      <dgm:spPr/>
      <dgm:t>
        <a:bodyPr/>
        <a:lstStyle/>
        <a:p>
          <a:endParaRPr lang="en-US"/>
        </a:p>
      </dgm:t>
    </dgm:pt>
    <dgm:pt modelId="{10FC3734-824E-44CC-8D9E-542C12296B01}" type="sibTrans" cxnId="{E3AC8882-F66F-4888-A795-5C9F01509482}">
      <dgm:prSet/>
      <dgm:spPr/>
      <dgm:t>
        <a:bodyPr/>
        <a:lstStyle/>
        <a:p>
          <a:endParaRPr lang="en-US"/>
        </a:p>
      </dgm:t>
    </dgm:pt>
    <dgm:pt modelId="{D23999F6-256A-4D10-B106-E923FF954D0A}">
      <dgm:prSet phldrT="[Text]" phldr="0" custT="1"/>
      <dgm:spPr>
        <a:solidFill>
          <a:srgbClr val="CC9900"/>
        </a:solidFill>
        <a:ln>
          <a:solidFill>
            <a:srgbClr val="CC9900"/>
          </a:solidFill>
        </a:ln>
        <a:scene3d>
          <a:camera prst="orthographicFront">
            <a:rot lat="0" lon="0" rev="0"/>
          </a:camera>
          <a:lightRig rig="contrasting" dir="t">
            <a:rot lat="0" lon="0" rev="1200000"/>
          </a:lightRig>
        </a:scene3d>
        <a:sp3d contourW="12700" prstMaterial="clear">
          <a:bevelT w="177800" h="254000" prst="angle"/>
          <a:bevelB w="152400"/>
        </a:sp3d>
      </dgm:spPr>
      <dgm:t>
        <a:bodyPr/>
        <a:lstStyle/>
        <a:p>
          <a:r>
            <a:rPr lang="en-US" sz="3200" b="1" dirty="0"/>
            <a:t>Access</a:t>
          </a:r>
        </a:p>
      </dgm:t>
    </dgm:pt>
    <dgm:pt modelId="{ACDC7DD0-244C-4668-A014-00D0FAABF1E8}" type="parTrans" cxnId="{76944A12-AA45-43FA-9856-7CC79D1B6909}">
      <dgm:prSet/>
      <dgm:spPr/>
      <dgm:t>
        <a:bodyPr/>
        <a:lstStyle/>
        <a:p>
          <a:endParaRPr lang="en-US"/>
        </a:p>
      </dgm:t>
    </dgm:pt>
    <dgm:pt modelId="{FEC9C39D-EE91-449A-BC8C-1DA6E698CDFB}" type="sibTrans" cxnId="{76944A12-AA45-43FA-9856-7CC79D1B6909}">
      <dgm:prSet/>
      <dgm:spPr/>
      <dgm:t>
        <a:bodyPr/>
        <a:lstStyle/>
        <a:p>
          <a:endParaRPr lang="en-US"/>
        </a:p>
      </dgm:t>
    </dgm:pt>
    <dgm:pt modelId="{139723CF-CFE7-4D16-97DE-241B68D4F730}">
      <dgm:prSet phldrT="[Text]" phldr="0" custT="1"/>
      <dgm:spPr>
        <a:solidFill>
          <a:srgbClr val="CC9900">
            <a:alpha val="0"/>
          </a:srgbClr>
        </a:solidFill>
        <a:scene3d>
          <a:camera prst="orthographicFront">
            <a:rot lat="0" lon="0" rev="0"/>
          </a:camera>
          <a:lightRig rig="contrasting" dir="t">
            <a:rot lat="0" lon="0" rev="1200000"/>
          </a:lightRig>
        </a:scene3d>
        <a:sp3d contourW="12700" prstMaterial="clear">
          <a:bevelT w="177800" h="254000" prst="angle"/>
          <a:bevelB w="152400"/>
        </a:sp3d>
      </dgm:spPr>
      <dgm:t>
        <a:bodyPr/>
        <a:lstStyle/>
        <a:p>
          <a:r>
            <a:rPr lang="en-US" sz="3200" b="1" dirty="0"/>
            <a:t>Risk</a:t>
          </a:r>
        </a:p>
      </dgm:t>
    </dgm:pt>
    <dgm:pt modelId="{5B92546D-400B-41C8-B9C2-C30E15F771F3}" type="parTrans" cxnId="{AF1C2DE0-EBDF-4A30-937B-2F7C5AC364E4}">
      <dgm:prSet/>
      <dgm:spPr/>
      <dgm:t>
        <a:bodyPr/>
        <a:lstStyle/>
        <a:p>
          <a:endParaRPr lang="en-US"/>
        </a:p>
      </dgm:t>
    </dgm:pt>
    <dgm:pt modelId="{DEE12930-4327-4F42-B169-669355973116}" type="sibTrans" cxnId="{AF1C2DE0-EBDF-4A30-937B-2F7C5AC364E4}">
      <dgm:prSet/>
      <dgm:spPr/>
      <dgm:t>
        <a:bodyPr/>
        <a:lstStyle/>
        <a:p>
          <a:endParaRPr lang="en-US"/>
        </a:p>
      </dgm:t>
    </dgm:pt>
    <dgm:pt modelId="{E6451479-4BD1-4A2D-81C7-5D9A9F9CA84E}" type="pres">
      <dgm:prSet presAssocID="{AC6BFB13-E629-495B-BD34-264B8D44A80E}" presName="Name0" presStyleCnt="0">
        <dgm:presLayoutVars>
          <dgm:chMax val="7"/>
          <dgm:dir/>
          <dgm:resizeHandles val="exact"/>
        </dgm:presLayoutVars>
      </dgm:prSet>
      <dgm:spPr/>
    </dgm:pt>
    <dgm:pt modelId="{292B7846-DEB3-4316-A3B8-A7BFD5890FBF}" type="pres">
      <dgm:prSet presAssocID="{AC6BFB13-E629-495B-BD34-264B8D44A80E}" presName="ellipse1" presStyleLbl="vennNode1" presStyleIdx="0" presStyleCnt="3" custLinFactNeighborX="10445" custLinFactNeighborY="4730">
        <dgm:presLayoutVars>
          <dgm:bulletEnabled val="1"/>
        </dgm:presLayoutVars>
      </dgm:prSet>
      <dgm:spPr/>
    </dgm:pt>
    <dgm:pt modelId="{F43A03EF-DD25-4B0D-AA84-41BF82F2A9B8}" type="pres">
      <dgm:prSet presAssocID="{AC6BFB13-E629-495B-BD34-264B8D44A80E}" presName="ellipse2" presStyleLbl="vennNode1" presStyleIdx="1" presStyleCnt="3" custLinFactNeighborX="2840" custLinFactNeighborY="-5766">
        <dgm:presLayoutVars>
          <dgm:bulletEnabled val="1"/>
        </dgm:presLayoutVars>
      </dgm:prSet>
      <dgm:spPr/>
    </dgm:pt>
    <dgm:pt modelId="{A697AB0B-B803-449E-AD48-27B4998F67D7}" type="pres">
      <dgm:prSet presAssocID="{AC6BFB13-E629-495B-BD34-264B8D44A80E}" presName="ellipse3" presStyleLbl="vennNode1" presStyleIdx="2" presStyleCnt="3" custLinFactNeighborX="-14955" custLinFactNeighborY="2842">
        <dgm:presLayoutVars>
          <dgm:bulletEnabled val="1"/>
        </dgm:presLayoutVars>
      </dgm:prSet>
      <dgm:spPr/>
    </dgm:pt>
  </dgm:ptLst>
  <dgm:cxnLst>
    <dgm:cxn modelId="{80596211-4B0D-4B1B-A0A5-1C05CCC0D845}" type="presOf" srcId="{AC6BFB13-E629-495B-BD34-264B8D44A80E}" destId="{E6451479-4BD1-4A2D-81C7-5D9A9F9CA84E}" srcOrd="0" destOrd="0" presId="urn:microsoft.com/office/officeart/2005/8/layout/rings+Icon"/>
    <dgm:cxn modelId="{76944A12-AA45-43FA-9856-7CC79D1B6909}" srcId="{AC6BFB13-E629-495B-BD34-264B8D44A80E}" destId="{D23999F6-256A-4D10-B106-E923FF954D0A}" srcOrd="1" destOrd="0" parTransId="{ACDC7DD0-244C-4668-A014-00D0FAABF1E8}" sibTransId="{FEC9C39D-EE91-449A-BC8C-1DA6E698CDFB}"/>
    <dgm:cxn modelId="{583C4315-C10A-46B1-BFCA-D95FD40AAEC9}" type="presOf" srcId="{E1CCEF2F-29BE-4098-BEF0-60330B87715B}" destId="{292B7846-DEB3-4316-A3B8-A7BFD5890FBF}" srcOrd="0" destOrd="0" presId="urn:microsoft.com/office/officeart/2005/8/layout/rings+Icon"/>
    <dgm:cxn modelId="{4A677422-1093-41D2-9F24-2C7F5FED8796}" type="presOf" srcId="{139723CF-CFE7-4D16-97DE-241B68D4F730}" destId="{A697AB0B-B803-449E-AD48-27B4998F67D7}" srcOrd="0" destOrd="0" presId="urn:microsoft.com/office/officeart/2005/8/layout/rings+Icon"/>
    <dgm:cxn modelId="{EEAC3359-8CB6-4122-81CA-649C45FE56DE}" type="presOf" srcId="{D23999F6-256A-4D10-B106-E923FF954D0A}" destId="{F43A03EF-DD25-4B0D-AA84-41BF82F2A9B8}" srcOrd="0" destOrd="0" presId="urn:microsoft.com/office/officeart/2005/8/layout/rings+Icon"/>
    <dgm:cxn modelId="{E3AC8882-F66F-4888-A795-5C9F01509482}" srcId="{AC6BFB13-E629-495B-BD34-264B8D44A80E}" destId="{E1CCEF2F-29BE-4098-BEF0-60330B87715B}" srcOrd="0" destOrd="0" parTransId="{96A38B67-4956-422B-BDDB-D79B52D45F4B}" sibTransId="{10FC3734-824E-44CC-8D9E-542C12296B01}"/>
    <dgm:cxn modelId="{AF1C2DE0-EBDF-4A30-937B-2F7C5AC364E4}" srcId="{AC6BFB13-E629-495B-BD34-264B8D44A80E}" destId="{139723CF-CFE7-4D16-97DE-241B68D4F730}" srcOrd="2" destOrd="0" parTransId="{5B92546D-400B-41C8-B9C2-C30E15F771F3}" sibTransId="{DEE12930-4327-4F42-B169-669355973116}"/>
    <dgm:cxn modelId="{F1F7C127-DDEB-4B4A-AD1D-15CE0176B227}" type="presParOf" srcId="{E6451479-4BD1-4A2D-81C7-5D9A9F9CA84E}" destId="{292B7846-DEB3-4316-A3B8-A7BFD5890FBF}" srcOrd="0" destOrd="0" presId="urn:microsoft.com/office/officeart/2005/8/layout/rings+Icon"/>
    <dgm:cxn modelId="{FC25F87D-72F3-4A40-87D8-200F07EB73B6}" type="presParOf" srcId="{E6451479-4BD1-4A2D-81C7-5D9A9F9CA84E}" destId="{F43A03EF-DD25-4B0D-AA84-41BF82F2A9B8}" srcOrd="1" destOrd="0" presId="urn:microsoft.com/office/officeart/2005/8/layout/rings+Icon"/>
    <dgm:cxn modelId="{69CC0785-FF55-4C4B-93AC-68CDD0B1A72D}" type="presParOf" srcId="{E6451479-4BD1-4A2D-81C7-5D9A9F9CA84E}" destId="{A697AB0B-B803-449E-AD48-27B4998F67D7}" srcOrd="2" destOrd="0" presId="urn:microsoft.com/office/officeart/2005/8/layout/rings+Icon"/>
  </dgm:cxnLst>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C6BFB13-E629-495B-BD34-264B8D44A80E}" type="doc">
      <dgm:prSet loTypeId="urn:microsoft.com/office/officeart/2005/8/layout/rings+Icon" loCatId="relationship" qsTypeId="urn:microsoft.com/office/officeart/2005/8/quickstyle/3d3" qsCatId="3D" csTypeId="urn:microsoft.com/office/officeart/2005/8/colors/accent1_2" csCatId="accent1" phldr="1"/>
      <dgm:spPr/>
      <dgm:t>
        <a:bodyPr/>
        <a:lstStyle/>
        <a:p>
          <a:endParaRPr lang="en-US"/>
        </a:p>
      </dgm:t>
    </dgm:pt>
    <dgm:pt modelId="{E1CCEF2F-29BE-4098-BEF0-60330B87715B}">
      <dgm:prSet phldrT="[Text]" phldr="0" custT="1"/>
      <dgm:spPr>
        <a:solidFill>
          <a:srgbClr val="CC9900">
            <a:alpha val="0"/>
          </a:srgbClr>
        </a:solidFill>
        <a:scene3d>
          <a:camera prst="orthographicFront">
            <a:rot lat="0" lon="0" rev="0"/>
          </a:camera>
          <a:lightRig rig="contrasting" dir="t">
            <a:rot lat="0" lon="0" rev="1200000"/>
          </a:lightRig>
        </a:scene3d>
        <a:sp3d contourW="12700" prstMaterial="clear">
          <a:bevelT w="177800" h="254000" prst="angle"/>
          <a:bevelB w="152400"/>
        </a:sp3d>
      </dgm:spPr>
      <dgm:t>
        <a:bodyPr anchor="t"/>
        <a:lstStyle/>
        <a:p>
          <a:pPr>
            <a:lnSpc>
              <a:spcPct val="100000"/>
            </a:lnSpc>
            <a:spcAft>
              <a:spcPts val="600"/>
            </a:spcAft>
          </a:pPr>
          <a:r>
            <a:rPr lang="en-US" sz="2800" b="1" dirty="0"/>
            <a:t>Focused Oversight</a:t>
          </a:r>
        </a:p>
      </dgm:t>
    </dgm:pt>
    <dgm:pt modelId="{96A38B67-4956-422B-BDDB-D79B52D45F4B}" type="parTrans" cxnId="{E3AC8882-F66F-4888-A795-5C9F01509482}">
      <dgm:prSet/>
      <dgm:spPr/>
      <dgm:t>
        <a:bodyPr/>
        <a:lstStyle/>
        <a:p>
          <a:endParaRPr lang="en-US"/>
        </a:p>
      </dgm:t>
    </dgm:pt>
    <dgm:pt modelId="{10FC3734-824E-44CC-8D9E-542C12296B01}" type="sibTrans" cxnId="{E3AC8882-F66F-4888-A795-5C9F01509482}">
      <dgm:prSet/>
      <dgm:spPr/>
      <dgm:t>
        <a:bodyPr/>
        <a:lstStyle/>
        <a:p>
          <a:endParaRPr lang="en-US"/>
        </a:p>
      </dgm:t>
    </dgm:pt>
    <dgm:pt modelId="{D23999F6-256A-4D10-B106-E923FF954D0A}">
      <dgm:prSet phldrT="[Text]" phldr="0" custT="1"/>
      <dgm:spPr>
        <a:solidFill>
          <a:srgbClr val="CC9900"/>
        </a:solidFill>
        <a:ln>
          <a:solidFill>
            <a:srgbClr val="CC9900"/>
          </a:solidFill>
        </a:ln>
        <a:scene3d>
          <a:camera prst="orthographicFront">
            <a:rot lat="0" lon="0" rev="0"/>
          </a:camera>
          <a:lightRig rig="contrasting" dir="t">
            <a:rot lat="0" lon="0" rev="1200000"/>
          </a:lightRig>
        </a:scene3d>
        <a:sp3d contourW="12700" prstMaterial="clear">
          <a:bevelT w="177800" h="254000" prst="angle"/>
          <a:bevelB w="152400"/>
        </a:sp3d>
      </dgm:spPr>
      <dgm:t>
        <a:bodyPr anchor="b"/>
        <a:lstStyle/>
        <a:p>
          <a:r>
            <a:rPr lang="en-US" sz="2800" b="1" dirty="0"/>
            <a:t>Common Tools</a:t>
          </a:r>
        </a:p>
      </dgm:t>
    </dgm:pt>
    <dgm:pt modelId="{ACDC7DD0-244C-4668-A014-00D0FAABF1E8}" type="parTrans" cxnId="{76944A12-AA45-43FA-9856-7CC79D1B6909}">
      <dgm:prSet/>
      <dgm:spPr/>
      <dgm:t>
        <a:bodyPr/>
        <a:lstStyle/>
        <a:p>
          <a:endParaRPr lang="en-US"/>
        </a:p>
      </dgm:t>
    </dgm:pt>
    <dgm:pt modelId="{FEC9C39D-EE91-449A-BC8C-1DA6E698CDFB}" type="sibTrans" cxnId="{76944A12-AA45-43FA-9856-7CC79D1B6909}">
      <dgm:prSet/>
      <dgm:spPr/>
      <dgm:t>
        <a:bodyPr/>
        <a:lstStyle/>
        <a:p>
          <a:endParaRPr lang="en-US"/>
        </a:p>
      </dgm:t>
    </dgm:pt>
    <dgm:pt modelId="{139723CF-CFE7-4D16-97DE-241B68D4F730}">
      <dgm:prSet phldrT="[Text]" phldr="0" custT="1"/>
      <dgm:spPr>
        <a:solidFill>
          <a:srgbClr val="CC9900">
            <a:alpha val="0"/>
          </a:srgbClr>
        </a:solidFill>
        <a:scene3d>
          <a:camera prst="orthographicFront">
            <a:rot lat="0" lon="0" rev="0"/>
          </a:camera>
          <a:lightRig rig="contrasting" dir="t">
            <a:rot lat="0" lon="0" rev="1200000"/>
          </a:lightRig>
        </a:scene3d>
        <a:sp3d contourW="12700" prstMaterial="clear">
          <a:bevelT w="177800" h="254000" prst="angle"/>
          <a:bevelB w="152400"/>
        </a:sp3d>
      </dgm:spPr>
      <dgm:t>
        <a:bodyPr anchor="t"/>
        <a:lstStyle/>
        <a:p>
          <a:pPr algn="ctr"/>
          <a:r>
            <a:rPr lang="en-US" sz="2800" b="1" dirty="0"/>
            <a:t>Socially Responsive</a:t>
          </a:r>
        </a:p>
      </dgm:t>
    </dgm:pt>
    <dgm:pt modelId="{5B92546D-400B-41C8-B9C2-C30E15F771F3}" type="parTrans" cxnId="{AF1C2DE0-EBDF-4A30-937B-2F7C5AC364E4}">
      <dgm:prSet/>
      <dgm:spPr/>
      <dgm:t>
        <a:bodyPr/>
        <a:lstStyle/>
        <a:p>
          <a:endParaRPr lang="en-US"/>
        </a:p>
      </dgm:t>
    </dgm:pt>
    <dgm:pt modelId="{DEE12930-4327-4F42-B169-669355973116}" type="sibTrans" cxnId="{AF1C2DE0-EBDF-4A30-937B-2F7C5AC364E4}">
      <dgm:prSet/>
      <dgm:spPr/>
      <dgm:t>
        <a:bodyPr/>
        <a:lstStyle/>
        <a:p>
          <a:endParaRPr lang="en-US"/>
        </a:p>
      </dgm:t>
    </dgm:pt>
    <dgm:pt modelId="{E6451479-4BD1-4A2D-81C7-5D9A9F9CA84E}" type="pres">
      <dgm:prSet presAssocID="{AC6BFB13-E629-495B-BD34-264B8D44A80E}" presName="Name0" presStyleCnt="0">
        <dgm:presLayoutVars>
          <dgm:chMax val="7"/>
          <dgm:dir/>
          <dgm:resizeHandles val="exact"/>
        </dgm:presLayoutVars>
      </dgm:prSet>
      <dgm:spPr/>
    </dgm:pt>
    <dgm:pt modelId="{292B7846-DEB3-4316-A3B8-A7BFD5890FBF}" type="pres">
      <dgm:prSet presAssocID="{AC6BFB13-E629-495B-BD34-264B8D44A80E}" presName="ellipse1" presStyleLbl="vennNode1" presStyleIdx="0" presStyleCnt="3" custLinFactNeighborX="969" custLinFactNeighborY="15575">
        <dgm:presLayoutVars>
          <dgm:bulletEnabled val="1"/>
        </dgm:presLayoutVars>
      </dgm:prSet>
      <dgm:spPr/>
    </dgm:pt>
    <dgm:pt modelId="{F43A03EF-DD25-4B0D-AA84-41BF82F2A9B8}" type="pres">
      <dgm:prSet presAssocID="{AC6BFB13-E629-495B-BD34-264B8D44A80E}" presName="ellipse2" presStyleLbl="vennNode1" presStyleIdx="1" presStyleCnt="3" custLinFactNeighborX="-4450" custLinFactNeighborY="-5766">
        <dgm:presLayoutVars>
          <dgm:bulletEnabled val="1"/>
        </dgm:presLayoutVars>
      </dgm:prSet>
      <dgm:spPr/>
    </dgm:pt>
    <dgm:pt modelId="{A697AB0B-B803-449E-AD48-27B4998F67D7}" type="pres">
      <dgm:prSet presAssocID="{AC6BFB13-E629-495B-BD34-264B8D44A80E}" presName="ellipse3" presStyleLbl="vennNode1" presStyleIdx="2" presStyleCnt="3" custScaleX="103020" custLinFactNeighborX="-18195" custLinFactNeighborY="17390">
        <dgm:presLayoutVars>
          <dgm:bulletEnabled val="1"/>
        </dgm:presLayoutVars>
      </dgm:prSet>
      <dgm:spPr/>
    </dgm:pt>
  </dgm:ptLst>
  <dgm:cxnLst>
    <dgm:cxn modelId="{80596211-4B0D-4B1B-A0A5-1C05CCC0D845}" type="presOf" srcId="{AC6BFB13-E629-495B-BD34-264B8D44A80E}" destId="{E6451479-4BD1-4A2D-81C7-5D9A9F9CA84E}" srcOrd="0" destOrd="0" presId="urn:microsoft.com/office/officeart/2005/8/layout/rings+Icon"/>
    <dgm:cxn modelId="{76944A12-AA45-43FA-9856-7CC79D1B6909}" srcId="{AC6BFB13-E629-495B-BD34-264B8D44A80E}" destId="{D23999F6-256A-4D10-B106-E923FF954D0A}" srcOrd="1" destOrd="0" parTransId="{ACDC7DD0-244C-4668-A014-00D0FAABF1E8}" sibTransId="{FEC9C39D-EE91-449A-BC8C-1DA6E698CDFB}"/>
    <dgm:cxn modelId="{583C4315-C10A-46B1-BFCA-D95FD40AAEC9}" type="presOf" srcId="{E1CCEF2F-29BE-4098-BEF0-60330B87715B}" destId="{292B7846-DEB3-4316-A3B8-A7BFD5890FBF}" srcOrd="0" destOrd="0" presId="urn:microsoft.com/office/officeart/2005/8/layout/rings+Icon"/>
    <dgm:cxn modelId="{4A677422-1093-41D2-9F24-2C7F5FED8796}" type="presOf" srcId="{139723CF-CFE7-4D16-97DE-241B68D4F730}" destId="{A697AB0B-B803-449E-AD48-27B4998F67D7}" srcOrd="0" destOrd="0" presId="urn:microsoft.com/office/officeart/2005/8/layout/rings+Icon"/>
    <dgm:cxn modelId="{EEAC3359-8CB6-4122-81CA-649C45FE56DE}" type="presOf" srcId="{D23999F6-256A-4D10-B106-E923FF954D0A}" destId="{F43A03EF-DD25-4B0D-AA84-41BF82F2A9B8}" srcOrd="0" destOrd="0" presId="urn:microsoft.com/office/officeart/2005/8/layout/rings+Icon"/>
    <dgm:cxn modelId="{E3AC8882-F66F-4888-A795-5C9F01509482}" srcId="{AC6BFB13-E629-495B-BD34-264B8D44A80E}" destId="{E1CCEF2F-29BE-4098-BEF0-60330B87715B}" srcOrd="0" destOrd="0" parTransId="{96A38B67-4956-422B-BDDB-D79B52D45F4B}" sibTransId="{10FC3734-824E-44CC-8D9E-542C12296B01}"/>
    <dgm:cxn modelId="{AF1C2DE0-EBDF-4A30-937B-2F7C5AC364E4}" srcId="{AC6BFB13-E629-495B-BD34-264B8D44A80E}" destId="{139723CF-CFE7-4D16-97DE-241B68D4F730}" srcOrd="2" destOrd="0" parTransId="{5B92546D-400B-41C8-B9C2-C30E15F771F3}" sibTransId="{DEE12930-4327-4F42-B169-669355973116}"/>
    <dgm:cxn modelId="{F1F7C127-DDEB-4B4A-AD1D-15CE0176B227}" type="presParOf" srcId="{E6451479-4BD1-4A2D-81C7-5D9A9F9CA84E}" destId="{292B7846-DEB3-4316-A3B8-A7BFD5890FBF}" srcOrd="0" destOrd="0" presId="urn:microsoft.com/office/officeart/2005/8/layout/rings+Icon"/>
    <dgm:cxn modelId="{FC25F87D-72F3-4A40-87D8-200F07EB73B6}" type="presParOf" srcId="{E6451479-4BD1-4A2D-81C7-5D9A9F9CA84E}" destId="{F43A03EF-DD25-4B0D-AA84-41BF82F2A9B8}" srcOrd="1" destOrd="0" presId="urn:microsoft.com/office/officeart/2005/8/layout/rings+Icon"/>
    <dgm:cxn modelId="{69CC0785-FF55-4C4B-93AC-68CDD0B1A72D}" type="presParOf" srcId="{E6451479-4BD1-4A2D-81C7-5D9A9F9CA84E}" destId="{A697AB0B-B803-449E-AD48-27B4998F67D7}" srcOrd="2" destOrd="0" presId="urn:microsoft.com/office/officeart/2005/8/layout/rings+Icon"/>
  </dgm:cxnLst>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E69F5CA-6D14-403B-A943-84B85478950D}" type="doc">
      <dgm:prSet loTypeId="urn:microsoft.com/office/officeart/2011/layout/RadialPictureList" loCatId="picture" qsTypeId="urn:microsoft.com/office/officeart/2005/8/quickstyle/simple3" qsCatId="simple" csTypeId="urn:microsoft.com/office/officeart/2005/8/colors/accent3_4" csCatId="accent3" phldr="1"/>
      <dgm:spPr/>
      <dgm:t>
        <a:bodyPr/>
        <a:lstStyle/>
        <a:p>
          <a:endParaRPr lang="en-US"/>
        </a:p>
      </dgm:t>
    </dgm:pt>
    <dgm:pt modelId="{7DA98D68-978E-489C-8E3A-970228961D2E}">
      <dgm:prSet phldrT="[Text]" phldr="1"/>
      <dgm:spPr/>
      <dgm:t>
        <a:bodyPr/>
        <a:lstStyle/>
        <a:p>
          <a:endParaRPr lang="en-US"/>
        </a:p>
      </dgm:t>
    </dgm:pt>
    <dgm:pt modelId="{3F7F3E42-07B1-493C-A97E-D929808F08A2}" type="parTrans" cxnId="{8013C4D6-9EE5-4787-8899-0DC3F491E9B1}">
      <dgm:prSet/>
      <dgm:spPr/>
      <dgm:t>
        <a:bodyPr/>
        <a:lstStyle/>
        <a:p>
          <a:endParaRPr lang="en-US"/>
        </a:p>
      </dgm:t>
    </dgm:pt>
    <dgm:pt modelId="{C2568354-F938-4F75-99BD-48BAAC5EE895}" type="sibTrans" cxnId="{8013C4D6-9EE5-4787-8899-0DC3F491E9B1}">
      <dgm:prSet/>
      <dgm:spPr/>
      <dgm:t>
        <a:bodyPr/>
        <a:lstStyle/>
        <a:p>
          <a:endParaRPr lang="en-US"/>
        </a:p>
      </dgm:t>
    </dgm:pt>
    <dgm:pt modelId="{D9548AC5-2CEA-4989-8720-EDB157A47A47}">
      <dgm:prSet phldrT="[Text]"/>
      <dgm:spPr/>
      <dgm:t>
        <a:bodyPr/>
        <a:lstStyle/>
        <a:p>
          <a:r>
            <a:rPr lang="en-US" b="1" dirty="0"/>
            <a:t>Barriers to Mobility</a:t>
          </a:r>
        </a:p>
      </dgm:t>
    </dgm:pt>
    <dgm:pt modelId="{62615B57-E227-414B-B46C-AD2EF539FF16}" type="parTrans" cxnId="{6EC0FB96-EA25-4852-A972-7DFEC9CBFC35}">
      <dgm:prSet/>
      <dgm:spPr/>
      <dgm:t>
        <a:bodyPr/>
        <a:lstStyle/>
        <a:p>
          <a:endParaRPr lang="en-US"/>
        </a:p>
      </dgm:t>
    </dgm:pt>
    <dgm:pt modelId="{D0C1EE32-8D6E-48E8-9B5D-A7B5E05667E1}" type="sibTrans" cxnId="{6EC0FB96-EA25-4852-A972-7DFEC9CBFC35}">
      <dgm:prSet/>
      <dgm:spPr/>
      <dgm:t>
        <a:bodyPr/>
        <a:lstStyle/>
        <a:p>
          <a:endParaRPr lang="en-US"/>
        </a:p>
      </dgm:t>
    </dgm:pt>
    <dgm:pt modelId="{013910D4-F8F2-4FC9-82B2-9DD9263ACD6F}">
      <dgm:prSet phldrT="[Text]"/>
      <dgm:spPr/>
      <dgm:t>
        <a:bodyPr/>
        <a:lstStyle/>
        <a:p>
          <a:r>
            <a:rPr lang="en-US" b="1" dirty="0"/>
            <a:t>Hybrid and Experimental Governance</a:t>
          </a:r>
        </a:p>
      </dgm:t>
    </dgm:pt>
    <dgm:pt modelId="{85129D7E-D51D-45B3-81DC-4FEFF69F45FF}" type="parTrans" cxnId="{9DBA9CD6-9E9A-4134-A69C-7F61BE334B91}">
      <dgm:prSet/>
      <dgm:spPr/>
      <dgm:t>
        <a:bodyPr/>
        <a:lstStyle/>
        <a:p>
          <a:endParaRPr lang="en-US"/>
        </a:p>
      </dgm:t>
    </dgm:pt>
    <dgm:pt modelId="{C7EC1127-8733-49F9-8509-B6EF7FF41551}" type="sibTrans" cxnId="{9DBA9CD6-9E9A-4134-A69C-7F61BE334B91}">
      <dgm:prSet/>
      <dgm:spPr/>
      <dgm:t>
        <a:bodyPr/>
        <a:lstStyle/>
        <a:p>
          <a:endParaRPr lang="en-US"/>
        </a:p>
      </dgm:t>
    </dgm:pt>
    <dgm:pt modelId="{9FB60D7D-2537-4A8E-8877-2424D836909A}">
      <dgm:prSet phldrT="[Text]"/>
      <dgm:spPr/>
      <dgm:t>
        <a:bodyPr/>
        <a:lstStyle/>
        <a:p>
          <a:r>
            <a:rPr lang="en-US" b="1" dirty="0"/>
            <a:t>Regulatory Competition</a:t>
          </a:r>
        </a:p>
      </dgm:t>
    </dgm:pt>
    <dgm:pt modelId="{391EB346-0153-4A9F-8298-ED462B728B7C}" type="parTrans" cxnId="{A23BF86A-9ED8-45EE-B863-DF0B11894E7D}">
      <dgm:prSet/>
      <dgm:spPr/>
      <dgm:t>
        <a:bodyPr/>
        <a:lstStyle/>
        <a:p>
          <a:endParaRPr lang="en-US"/>
        </a:p>
      </dgm:t>
    </dgm:pt>
    <dgm:pt modelId="{D1B5FD22-6E5E-46B8-85D8-AEBCE77F0550}" type="sibTrans" cxnId="{A23BF86A-9ED8-45EE-B863-DF0B11894E7D}">
      <dgm:prSet/>
      <dgm:spPr/>
      <dgm:t>
        <a:bodyPr/>
        <a:lstStyle/>
        <a:p>
          <a:endParaRPr lang="en-US"/>
        </a:p>
      </dgm:t>
    </dgm:pt>
    <dgm:pt modelId="{09FB6EF2-B240-4EA4-8740-18F73411AD0F}">
      <dgm:prSet phldrT="[Text]" phldr="0"/>
      <dgm:spPr/>
      <dgm:t>
        <a:bodyPr/>
        <a:lstStyle/>
        <a:p>
          <a:r>
            <a:rPr lang="en-US" b="1" dirty="0"/>
            <a:t>Economic Development Challenges</a:t>
          </a:r>
        </a:p>
      </dgm:t>
    </dgm:pt>
    <dgm:pt modelId="{06FCD6C8-B02C-4AF9-8921-2B4292CEF250}" type="parTrans" cxnId="{C44FDC37-104D-4BBD-94A2-506BDD35D04C}">
      <dgm:prSet/>
      <dgm:spPr/>
      <dgm:t>
        <a:bodyPr/>
        <a:lstStyle/>
        <a:p>
          <a:endParaRPr lang="en-US"/>
        </a:p>
      </dgm:t>
    </dgm:pt>
    <dgm:pt modelId="{BAB90636-800A-4CA4-81F3-6A29DBBF3638}" type="sibTrans" cxnId="{C44FDC37-104D-4BBD-94A2-506BDD35D04C}">
      <dgm:prSet/>
      <dgm:spPr/>
      <dgm:t>
        <a:bodyPr/>
        <a:lstStyle/>
        <a:p>
          <a:endParaRPr lang="en-US"/>
        </a:p>
      </dgm:t>
    </dgm:pt>
    <dgm:pt modelId="{51663784-8E21-4840-A110-4EEDAAA543F0}" type="pres">
      <dgm:prSet presAssocID="{CE69F5CA-6D14-403B-A943-84B85478950D}" presName="Name0" presStyleCnt="0">
        <dgm:presLayoutVars>
          <dgm:chMax val="1"/>
          <dgm:chPref val="1"/>
          <dgm:dir/>
          <dgm:resizeHandles/>
        </dgm:presLayoutVars>
      </dgm:prSet>
      <dgm:spPr/>
    </dgm:pt>
    <dgm:pt modelId="{233ADB80-5798-4BED-A718-05D56002D368}" type="pres">
      <dgm:prSet presAssocID="{7DA98D68-978E-489C-8E3A-970228961D2E}" presName="Parent" presStyleLbl="node1" presStyleIdx="0" presStyleCnt="2">
        <dgm:presLayoutVars>
          <dgm:chMax val="4"/>
          <dgm:chPref val="3"/>
        </dgm:presLayoutVars>
      </dgm:prSet>
      <dgm:spPr/>
    </dgm:pt>
    <dgm:pt modelId="{4900505E-E889-4409-A0A7-B25A73E8967C}" type="pres">
      <dgm:prSet presAssocID="{D9548AC5-2CEA-4989-8720-EDB157A47A47}" presName="Accent" presStyleLbl="node1" presStyleIdx="1" presStyleCnt="2"/>
      <dgm:spPr/>
    </dgm:pt>
    <dgm:pt modelId="{5453CDFC-6849-4A6D-9D25-3F4216D211B7}" type="pres">
      <dgm:prSet presAssocID="{D9548AC5-2CEA-4989-8720-EDB157A47A47}" presName="Image1" presStyleLbl="fgImgPlace1" presStyleIdx="0" presStyleCnt="4"/>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Luggage with solid fill"/>
        </a:ext>
      </dgm:extLst>
    </dgm:pt>
    <dgm:pt modelId="{E19F980C-03D1-4A32-8553-34F9D510BEA8}" type="pres">
      <dgm:prSet presAssocID="{D9548AC5-2CEA-4989-8720-EDB157A47A47}" presName="Child1" presStyleLbl="revTx" presStyleIdx="0" presStyleCnt="4">
        <dgm:presLayoutVars>
          <dgm:chMax val="0"/>
          <dgm:chPref val="0"/>
          <dgm:bulletEnabled val="1"/>
        </dgm:presLayoutVars>
      </dgm:prSet>
      <dgm:spPr/>
    </dgm:pt>
    <dgm:pt modelId="{FEA98792-E2FA-4996-B650-47F69F9C6C6C}" type="pres">
      <dgm:prSet presAssocID="{013910D4-F8F2-4FC9-82B2-9DD9263ACD6F}" presName="Image2" presStyleCnt="0"/>
      <dgm:spPr/>
    </dgm:pt>
    <dgm:pt modelId="{425E25C5-EBE9-4FA8-A411-5C573BAE3CBF}" type="pres">
      <dgm:prSet presAssocID="{013910D4-F8F2-4FC9-82B2-9DD9263ACD6F}" presName="Image" presStyleLbl="fgImgPlace1" presStyleIdx="1" presStyleCnt="4"/>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Scales of justice with solid fill"/>
        </a:ext>
      </dgm:extLst>
    </dgm:pt>
    <dgm:pt modelId="{202242BD-A49D-4F74-88F1-0C1D39A5C39E}" type="pres">
      <dgm:prSet presAssocID="{013910D4-F8F2-4FC9-82B2-9DD9263ACD6F}" presName="Child2" presStyleLbl="revTx" presStyleIdx="1" presStyleCnt="4">
        <dgm:presLayoutVars>
          <dgm:chMax val="0"/>
          <dgm:chPref val="0"/>
          <dgm:bulletEnabled val="1"/>
        </dgm:presLayoutVars>
      </dgm:prSet>
      <dgm:spPr/>
    </dgm:pt>
    <dgm:pt modelId="{198AC62D-E1AD-429A-89F8-AE7485190C18}" type="pres">
      <dgm:prSet presAssocID="{9FB60D7D-2537-4A8E-8877-2424D836909A}" presName="Image3" presStyleCnt="0"/>
      <dgm:spPr/>
    </dgm:pt>
    <dgm:pt modelId="{EA674DEC-53F3-49A0-8980-D08C972853D2}" type="pres">
      <dgm:prSet presAssocID="{9FB60D7D-2537-4A8E-8877-2424D836909A}" presName="Image" presStyleLbl="fgImgPlace1" presStyleIdx="2" presStyleCnt="4"/>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Competition with solid fill"/>
        </a:ext>
      </dgm:extLst>
    </dgm:pt>
    <dgm:pt modelId="{F34A8618-6209-4D69-9C4F-7B8CBB9B68A8}" type="pres">
      <dgm:prSet presAssocID="{9FB60D7D-2537-4A8E-8877-2424D836909A}" presName="Child3" presStyleLbl="revTx" presStyleIdx="2" presStyleCnt="4">
        <dgm:presLayoutVars>
          <dgm:chMax val="0"/>
          <dgm:chPref val="0"/>
          <dgm:bulletEnabled val="1"/>
        </dgm:presLayoutVars>
      </dgm:prSet>
      <dgm:spPr/>
    </dgm:pt>
    <dgm:pt modelId="{5E4B3ADA-4AF9-4BAF-A74A-8360F1A95F9F}" type="pres">
      <dgm:prSet presAssocID="{09FB6EF2-B240-4EA4-8740-18F73411AD0F}" presName="Image4" presStyleCnt="0"/>
      <dgm:spPr/>
    </dgm:pt>
    <dgm:pt modelId="{FA9964D4-EEA8-44FE-9194-8D0C31DD7C2D}" type="pres">
      <dgm:prSet presAssocID="{09FB6EF2-B240-4EA4-8740-18F73411AD0F}" presName="Image" presStyleLbl="fgImgPlace1" presStyleIdx="3" presStyleCnt="4"/>
      <dgm:spPr>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dgm:spPr>
      <dgm:extLst>
        <a:ext uri="{E40237B7-FDA0-4F09-8148-C483321AD2D9}">
          <dgm14:cNvPr xmlns:dgm14="http://schemas.microsoft.com/office/drawing/2010/diagram" id="0" name="" descr="Flying Money with solid fill"/>
        </a:ext>
      </dgm:extLst>
    </dgm:pt>
    <dgm:pt modelId="{2C8CF41E-1ED2-4B16-A397-7BCC53402883}" type="pres">
      <dgm:prSet presAssocID="{09FB6EF2-B240-4EA4-8740-18F73411AD0F}" presName="Child4" presStyleLbl="revTx" presStyleIdx="3" presStyleCnt="4">
        <dgm:presLayoutVars>
          <dgm:chMax val="0"/>
          <dgm:chPref val="0"/>
          <dgm:bulletEnabled val="1"/>
        </dgm:presLayoutVars>
      </dgm:prSet>
      <dgm:spPr/>
    </dgm:pt>
  </dgm:ptLst>
  <dgm:cxnLst>
    <dgm:cxn modelId="{D6BB4424-BE74-4C5D-8366-7587D44742EC}" type="presOf" srcId="{013910D4-F8F2-4FC9-82B2-9DD9263ACD6F}" destId="{202242BD-A49D-4F74-88F1-0C1D39A5C39E}" srcOrd="0" destOrd="0" presId="urn:microsoft.com/office/officeart/2011/layout/RadialPictureList"/>
    <dgm:cxn modelId="{C44FDC37-104D-4BBD-94A2-506BDD35D04C}" srcId="{7DA98D68-978E-489C-8E3A-970228961D2E}" destId="{09FB6EF2-B240-4EA4-8740-18F73411AD0F}" srcOrd="3" destOrd="0" parTransId="{06FCD6C8-B02C-4AF9-8921-2B4292CEF250}" sibTransId="{BAB90636-800A-4CA4-81F3-6A29DBBF3638}"/>
    <dgm:cxn modelId="{72C5EA39-513F-48B9-B9B1-3299F128DBDA}" type="presOf" srcId="{09FB6EF2-B240-4EA4-8740-18F73411AD0F}" destId="{2C8CF41E-1ED2-4B16-A397-7BCC53402883}" srcOrd="0" destOrd="0" presId="urn:microsoft.com/office/officeart/2011/layout/RadialPictureList"/>
    <dgm:cxn modelId="{A23BF86A-9ED8-45EE-B863-DF0B11894E7D}" srcId="{7DA98D68-978E-489C-8E3A-970228961D2E}" destId="{9FB60D7D-2537-4A8E-8877-2424D836909A}" srcOrd="2" destOrd="0" parTransId="{391EB346-0153-4A9F-8298-ED462B728B7C}" sibTransId="{D1B5FD22-6E5E-46B8-85D8-AEBCE77F0550}"/>
    <dgm:cxn modelId="{D292DF90-6E14-4D88-BD2C-C03DADF80300}" type="presOf" srcId="{D9548AC5-2CEA-4989-8720-EDB157A47A47}" destId="{E19F980C-03D1-4A32-8553-34F9D510BEA8}" srcOrd="0" destOrd="0" presId="urn:microsoft.com/office/officeart/2011/layout/RadialPictureList"/>
    <dgm:cxn modelId="{6EC0FB96-EA25-4852-A972-7DFEC9CBFC35}" srcId="{7DA98D68-978E-489C-8E3A-970228961D2E}" destId="{D9548AC5-2CEA-4989-8720-EDB157A47A47}" srcOrd="0" destOrd="0" parTransId="{62615B57-E227-414B-B46C-AD2EF539FF16}" sibTransId="{D0C1EE32-8D6E-48E8-9B5D-A7B5E05667E1}"/>
    <dgm:cxn modelId="{A368109F-38C1-4793-B32C-6A70414C93F5}" type="presOf" srcId="{7DA98D68-978E-489C-8E3A-970228961D2E}" destId="{233ADB80-5798-4BED-A718-05D56002D368}" srcOrd="0" destOrd="0" presId="urn:microsoft.com/office/officeart/2011/layout/RadialPictureList"/>
    <dgm:cxn modelId="{93D613D2-BF7D-44D3-A409-A57AB3C1FE69}" type="presOf" srcId="{9FB60D7D-2537-4A8E-8877-2424D836909A}" destId="{F34A8618-6209-4D69-9C4F-7B8CBB9B68A8}" srcOrd="0" destOrd="0" presId="urn:microsoft.com/office/officeart/2011/layout/RadialPictureList"/>
    <dgm:cxn modelId="{9DBA9CD6-9E9A-4134-A69C-7F61BE334B91}" srcId="{7DA98D68-978E-489C-8E3A-970228961D2E}" destId="{013910D4-F8F2-4FC9-82B2-9DD9263ACD6F}" srcOrd="1" destOrd="0" parTransId="{85129D7E-D51D-45B3-81DC-4FEFF69F45FF}" sibTransId="{C7EC1127-8733-49F9-8509-B6EF7FF41551}"/>
    <dgm:cxn modelId="{8013C4D6-9EE5-4787-8899-0DC3F491E9B1}" srcId="{CE69F5CA-6D14-403B-A943-84B85478950D}" destId="{7DA98D68-978E-489C-8E3A-970228961D2E}" srcOrd="0" destOrd="0" parTransId="{3F7F3E42-07B1-493C-A97E-D929808F08A2}" sibTransId="{C2568354-F938-4F75-99BD-48BAAC5EE895}"/>
    <dgm:cxn modelId="{169933F6-8400-41CF-BB85-852F74237DA6}" type="presOf" srcId="{CE69F5CA-6D14-403B-A943-84B85478950D}" destId="{51663784-8E21-4840-A110-4EEDAAA543F0}" srcOrd="0" destOrd="0" presId="urn:microsoft.com/office/officeart/2011/layout/RadialPictureList"/>
    <dgm:cxn modelId="{76BA94CC-4E1A-4C43-885F-D5DAF6378F3F}" type="presParOf" srcId="{51663784-8E21-4840-A110-4EEDAAA543F0}" destId="{233ADB80-5798-4BED-A718-05D56002D368}" srcOrd="0" destOrd="0" presId="urn:microsoft.com/office/officeart/2011/layout/RadialPictureList"/>
    <dgm:cxn modelId="{9EDD5904-6A41-4D7A-8622-005A521459EA}" type="presParOf" srcId="{51663784-8E21-4840-A110-4EEDAAA543F0}" destId="{4900505E-E889-4409-A0A7-B25A73E8967C}" srcOrd="1" destOrd="0" presId="urn:microsoft.com/office/officeart/2011/layout/RadialPictureList"/>
    <dgm:cxn modelId="{C79A290F-C8DB-44C8-B119-5E13FE9B1930}" type="presParOf" srcId="{51663784-8E21-4840-A110-4EEDAAA543F0}" destId="{5453CDFC-6849-4A6D-9D25-3F4216D211B7}" srcOrd="2" destOrd="0" presId="urn:microsoft.com/office/officeart/2011/layout/RadialPictureList"/>
    <dgm:cxn modelId="{0F47D957-D45B-4552-8591-725267A506B3}" type="presParOf" srcId="{51663784-8E21-4840-A110-4EEDAAA543F0}" destId="{E19F980C-03D1-4A32-8553-34F9D510BEA8}" srcOrd="3" destOrd="0" presId="urn:microsoft.com/office/officeart/2011/layout/RadialPictureList"/>
    <dgm:cxn modelId="{C5AFE0C2-933F-4B2C-87F0-5846493977DF}" type="presParOf" srcId="{51663784-8E21-4840-A110-4EEDAAA543F0}" destId="{FEA98792-E2FA-4996-B650-47F69F9C6C6C}" srcOrd="4" destOrd="0" presId="urn:microsoft.com/office/officeart/2011/layout/RadialPictureList"/>
    <dgm:cxn modelId="{512BEB81-6443-4C3E-AA28-8B1324F9E85C}" type="presParOf" srcId="{FEA98792-E2FA-4996-B650-47F69F9C6C6C}" destId="{425E25C5-EBE9-4FA8-A411-5C573BAE3CBF}" srcOrd="0" destOrd="0" presId="urn:microsoft.com/office/officeart/2011/layout/RadialPictureList"/>
    <dgm:cxn modelId="{00DDC39D-BD61-4D08-B795-CB23E68AAE69}" type="presParOf" srcId="{51663784-8E21-4840-A110-4EEDAAA543F0}" destId="{202242BD-A49D-4F74-88F1-0C1D39A5C39E}" srcOrd="5" destOrd="0" presId="urn:microsoft.com/office/officeart/2011/layout/RadialPictureList"/>
    <dgm:cxn modelId="{B726C0CE-F255-43B4-BD30-F09FEF310309}" type="presParOf" srcId="{51663784-8E21-4840-A110-4EEDAAA543F0}" destId="{198AC62D-E1AD-429A-89F8-AE7485190C18}" srcOrd="6" destOrd="0" presId="urn:microsoft.com/office/officeart/2011/layout/RadialPictureList"/>
    <dgm:cxn modelId="{9B8038B0-3DD2-4915-994F-4F6E699DF711}" type="presParOf" srcId="{198AC62D-E1AD-429A-89F8-AE7485190C18}" destId="{EA674DEC-53F3-49A0-8980-D08C972853D2}" srcOrd="0" destOrd="0" presId="urn:microsoft.com/office/officeart/2011/layout/RadialPictureList"/>
    <dgm:cxn modelId="{195C0FA7-3FED-44C5-B56E-4ABCEC99C8FB}" type="presParOf" srcId="{51663784-8E21-4840-A110-4EEDAAA543F0}" destId="{F34A8618-6209-4D69-9C4F-7B8CBB9B68A8}" srcOrd="7" destOrd="0" presId="urn:microsoft.com/office/officeart/2011/layout/RadialPictureList"/>
    <dgm:cxn modelId="{F3C36D65-396D-4442-9D81-C27C00F1E0E3}" type="presParOf" srcId="{51663784-8E21-4840-A110-4EEDAAA543F0}" destId="{5E4B3ADA-4AF9-4BAF-A74A-8360F1A95F9F}" srcOrd="8" destOrd="0" presId="urn:microsoft.com/office/officeart/2011/layout/RadialPictureList"/>
    <dgm:cxn modelId="{0C43DA0F-A3B4-4389-A740-4283E3F976FA}" type="presParOf" srcId="{5E4B3ADA-4AF9-4BAF-A74A-8360F1A95F9F}" destId="{FA9964D4-EEA8-44FE-9194-8D0C31DD7C2D}" srcOrd="0" destOrd="0" presId="urn:microsoft.com/office/officeart/2011/layout/RadialPictureList"/>
    <dgm:cxn modelId="{1511960B-AE9E-4F8C-9188-A54D086E158D}" type="presParOf" srcId="{51663784-8E21-4840-A110-4EEDAAA543F0}" destId="{2C8CF41E-1ED2-4B16-A397-7BCC53402883}" srcOrd="9" destOrd="0" presId="urn:microsoft.com/office/officeart/2011/layout/RadialPicture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92B7846-DEB3-4316-A3B8-A7BFD5890FBF}">
      <dsp:nvSpPr>
        <dsp:cNvPr id="0" name=""/>
        <dsp:cNvSpPr/>
      </dsp:nvSpPr>
      <dsp:spPr>
        <a:xfrm>
          <a:off x="961167" y="141062"/>
          <a:ext cx="2982341" cy="2982299"/>
        </a:xfrm>
        <a:prstGeom prst="ellipse">
          <a:avLst/>
        </a:prstGeom>
        <a:solidFill>
          <a:srgbClr val="CC9900">
            <a:alpha val="0"/>
          </a:srgbClr>
        </a:solidFill>
        <a:ln>
          <a:noFill/>
        </a:ln>
        <a:effectLst/>
        <a:scene3d>
          <a:camera prst="orthographicFront">
            <a:rot lat="0" lon="0" rev="0"/>
          </a:camera>
          <a:lightRig rig="contrasting" dir="t">
            <a:rot lat="0" lon="0" rev="1200000"/>
          </a:lightRig>
        </a:scene3d>
        <a:sp3d contourW="12700" prstMaterial="clear">
          <a:bevelT w="177800" h="254000" prst="angle"/>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b="1" kern="1200" dirty="0"/>
            <a:t>Quality</a:t>
          </a:r>
        </a:p>
      </dsp:txBody>
      <dsp:txXfrm>
        <a:off x="1397921" y="577810"/>
        <a:ext cx="2108833" cy="2108803"/>
      </dsp:txXfrm>
    </dsp:sp>
    <dsp:sp modelId="{F43A03EF-DD25-4B0D-AA84-41BF82F2A9B8}">
      <dsp:nvSpPr>
        <dsp:cNvPr id="0" name=""/>
        <dsp:cNvSpPr/>
      </dsp:nvSpPr>
      <dsp:spPr>
        <a:xfrm>
          <a:off x="2269397" y="1817068"/>
          <a:ext cx="2982341" cy="2982299"/>
        </a:xfrm>
        <a:prstGeom prst="ellipse">
          <a:avLst/>
        </a:prstGeom>
        <a:solidFill>
          <a:srgbClr val="CC9900"/>
        </a:solidFill>
        <a:ln>
          <a:solidFill>
            <a:srgbClr val="CC9900"/>
          </a:solidFill>
        </a:ln>
        <a:effectLst/>
        <a:scene3d>
          <a:camera prst="orthographicFront">
            <a:rot lat="0" lon="0" rev="0"/>
          </a:camera>
          <a:lightRig rig="contrasting" dir="t">
            <a:rot lat="0" lon="0" rev="1200000"/>
          </a:lightRig>
        </a:scene3d>
        <a:sp3d contourW="12700" prstMaterial="clear">
          <a:bevelT w="177800" h="254000" prst="angle"/>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b="1" kern="1200" dirty="0"/>
            <a:t>Access</a:t>
          </a:r>
        </a:p>
      </dsp:txBody>
      <dsp:txXfrm>
        <a:off x="2706151" y="2253816"/>
        <a:ext cx="2108833" cy="2108803"/>
      </dsp:txXfrm>
    </dsp:sp>
    <dsp:sp modelId="{A697AB0B-B803-449E-AD48-27B4998F67D7}">
      <dsp:nvSpPr>
        <dsp:cNvPr id="0" name=""/>
        <dsp:cNvSpPr/>
      </dsp:nvSpPr>
      <dsp:spPr>
        <a:xfrm>
          <a:off x="3271912" y="84756"/>
          <a:ext cx="2982341" cy="2982299"/>
        </a:xfrm>
        <a:prstGeom prst="ellipse">
          <a:avLst/>
        </a:prstGeom>
        <a:solidFill>
          <a:srgbClr val="CC9900">
            <a:alpha val="0"/>
          </a:srgbClr>
        </a:solidFill>
        <a:ln>
          <a:noFill/>
        </a:ln>
        <a:effectLst/>
        <a:scene3d>
          <a:camera prst="orthographicFront">
            <a:rot lat="0" lon="0" rev="0"/>
          </a:camera>
          <a:lightRig rig="contrasting" dir="t">
            <a:rot lat="0" lon="0" rev="1200000"/>
          </a:lightRig>
        </a:scene3d>
        <a:sp3d contourW="12700" prstMaterial="clear">
          <a:bevelT w="177800" h="254000" prst="angle"/>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b="1" kern="1200" dirty="0"/>
            <a:t>Risk</a:t>
          </a:r>
        </a:p>
      </dsp:txBody>
      <dsp:txXfrm>
        <a:off x="3708666" y="521504"/>
        <a:ext cx="2108833" cy="210880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92B7846-DEB3-4316-A3B8-A7BFD5890FBF}">
      <dsp:nvSpPr>
        <dsp:cNvPr id="0" name=""/>
        <dsp:cNvSpPr/>
      </dsp:nvSpPr>
      <dsp:spPr>
        <a:xfrm>
          <a:off x="1002501" y="450807"/>
          <a:ext cx="2894473" cy="2894432"/>
        </a:xfrm>
        <a:prstGeom prst="ellipse">
          <a:avLst/>
        </a:prstGeom>
        <a:solidFill>
          <a:srgbClr val="CC9900">
            <a:alpha val="0"/>
          </a:srgbClr>
        </a:solidFill>
        <a:ln>
          <a:noFill/>
        </a:ln>
        <a:effectLst/>
        <a:scene3d>
          <a:camera prst="orthographicFront">
            <a:rot lat="0" lon="0" rev="0"/>
          </a:camera>
          <a:lightRig rig="contrasting" dir="t">
            <a:rot lat="0" lon="0" rev="1200000"/>
          </a:lightRig>
        </a:scene3d>
        <a:sp3d contourW="12700" prstMaterial="clear">
          <a:bevelT w="177800" h="254000" prst="angle"/>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106680" tIns="106680" rIns="106680" bIns="106680" numCol="1" spcCol="1270" anchor="t" anchorCtr="0">
          <a:noAutofit/>
        </a:bodyPr>
        <a:lstStyle/>
        <a:p>
          <a:pPr marL="0" lvl="0" indent="0" algn="ctr" defTabSz="1244600">
            <a:lnSpc>
              <a:spcPct val="100000"/>
            </a:lnSpc>
            <a:spcBef>
              <a:spcPct val="0"/>
            </a:spcBef>
            <a:spcAft>
              <a:spcPts val="600"/>
            </a:spcAft>
            <a:buNone/>
          </a:pPr>
          <a:r>
            <a:rPr lang="en-US" sz="2800" b="1" kern="1200" dirty="0"/>
            <a:t>Focused Oversight</a:t>
          </a:r>
        </a:p>
      </dsp:txBody>
      <dsp:txXfrm>
        <a:off x="1426387" y="874687"/>
        <a:ext cx="2046701" cy="2046672"/>
      </dsp:txXfrm>
    </dsp:sp>
    <dsp:sp modelId="{F43A03EF-DD25-4B0D-AA84-41BF82F2A9B8}">
      <dsp:nvSpPr>
        <dsp:cNvPr id="0" name=""/>
        <dsp:cNvSpPr/>
      </dsp:nvSpPr>
      <dsp:spPr>
        <a:xfrm>
          <a:off x="2335461" y="1763532"/>
          <a:ext cx="2894473" cy="2894432"/>
        </a:xfrm>
        <a:prstGeom prst="ellipse">
          <a:avLst/>
        </a:prstGeom>
        <a:solidFill>
          <a:srgbClr val="CC9900"/>
        </a:solidFill>
        <a:ln>
          <a:solidFill>
            <a:srgbClr val="CC9900"/>
          </a:solidFill>
        </a:ln>
        <a:effectLst/>
        <a:scene3d>
          <a:camera prst="orthographicFront">
            <a:rot lat="0" lon="0" rev="0"/>
          </a:camera>
          <a:lightRig rig="contrasting" dir="t">
            <a:rot lat="0" lon="0" rev="1200000"/>
          </a:lightRig>
        </a:scene3d>
        <a:sp3d contourW="12700" prstMaterial="clear">
          <a:bevelT w="177800" h="254000" prst="angle"/>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106680" tIns="106680" rIns="106680" bIns="106680" numCol="1" spcCol="1270" anchor="b" anchorCtr="0">
          <a:noAutofit/>
        </a:bodyPr>
        <a:lstStyle/>
        <a:p>
          <a:pPr marL="0" lvl="0" indent="0" algn="ctr" defTabSz="1244600">
            <a:lnSpc>
              <a:spcPct val="90000"/>
            </a:lnSpc>
            <a:spcBef>
              <a:spcPct val="0"/>
            </a:spcBef>
            <a:spcAft>
              <a:spcPct val="35000"/>
            </a:spcAft>
            <a:buNone/>
          </a:pPr>
          <a:r>
            <a:rPr lang="en-US" sz="2800" b="1" kern="1200" dirty="0"/>
            <a:t>Common Tools</a:t>
          </a:r>
        </a:p>
      </dsp:txBody>
      <dsp:txXfrm>
        <a:off x="2759347" y="2187412"/>
        <a:ext cx="2046701" cy="2046672"/>
      </dsp:txXfrm>
    </dsp:sp>
    <dsp:sp modelId="{A697AB0B-B803-449E-AD48-27B4998F67D7}">
      <dsp:nvSpPr>
        <dsp:cNvPr id="0" name=""/>
        <dsp:cNvSpPr/>
      </dsp:nvSpPr>
      <dsp:spPr>
        <a:xfrm>
          <a:off x="3381959" y="503341"/>
          <a:ext cx="2981886" cy="2894432"/>
        </a:xfrm>
        <a:prstGeom prst="ellipse">
          <a:avLst/>
        </a:prstGeom>
        <a:solidFill>
          <a:srgbClr val="CC9900">
            <a:alpha val="0"/>
          </a:srgbClr>
        </a:solidFill>
        <a:ln>
          <a:noFill/>
        </a:ln>
        <a:effectLst/>
        <a:scene3d>
          <a:camera prst="orthographicFront">
            <a:rot lat="0" lon="0" rev="0"/>
          </a:camera>
          <a:lightRig rig="contrasting" dir="t">
            <a:rot lat="0" lon="0" rev="1200000"/>
          </a:lightRig>
        </a:scene3d>
        <a:sp3d contourW="12700" prstMaterial="clear">
          <a:bevelT w="177800" h="254000" prst="angle"/>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106680" tIns="106680" rIns="106680" bIns="106680" numCol="1" spcCol="1270" anchor="t" anchorCtr="0">
          <a:noAutofit/>
        </a:bodyPr>
        <a:lstStyle/>
        <a:p>
          <a:pPr marL="0" lvl="0" indent="0" algn="ctr" defTabSz="1244600">
            <a:lnSpc>
              <a:spcPct val="90000"/>
            </a:lnSpc>
            <a:spcBef>
              <a:spcPct val="0"/>
            </a:spcBef>
            <a:spcAft>
              <a:spcPct val="35000"/>
            </a:spcAft>
            <a:buNone/>
          </a:pPr>
          <a:r>
            <a:rPr lang="en-US" sz="2800" b="1" kern="1200" dirty="0"/>
            <a:t>Socially Responsive</a:t>
          </a:r>
        </a:p>
      </dsp:txBody>
      <dsp:txXfrm>
        <a:off x="3818646" y="927221"/>
        <a:ext cx="2108512" cy="204667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3ADB80-5798-4BED-A718-05D56002D368}">
      <dsp:nvSpPr>
        <dsp:cNvPr id="0" name=""/>
        <dsp:cNvSpPr/>
      </dsp:nvSpPr>
      <dsp:spPr>
        <a:xfrm>
          <a:off x="1910591" y="1443013"/>
          <a:ext cx="2259976" cy="2259774"/>
        </a:xfrm>
        <a:prstGeom prst="ellipse">
          <a:avLst/>
        </a:prstGeom>
        <a:gradFill rotWithShape="0">
          <a:gsLst>
            <a:gs pos="0">
              <a:schemeClr val="accent3">
                <a:shade val="50000"/>
                <a:hueOff val="0"/>
                <a:satOff val="0"/>
                <a:lumOff val="0"/>
                <a:alphaOff val="0"/>
                <a:lumMod val="110000"/>
                <a:satMod val="105000"/>
                <a:tint val="67000"/>
              </a:schemeClr>
            </a:gs>
            <a:gs pos="50000">
              <a:schemeClr val="accent3">
                <a:shade val="50000"/>
                <a:hueOff val="0"/>
                <a:satOff val="0"/>
                <a:lumOff val="0"/>
                <a:alphaOff val="0"/>
                <a:lumMod val="105000"/>
                <a:satMod val="103000"/>
                <a:tint val="73000"/>
              </a:schemeClr>
            </a:gs>
            <a:gs pos="100000">
              <a:schemeClr val="accent3">
                <a:shade val="50000"/>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4770" tIns="64770" rIns="64770" bIns="64770" numCol="1" spcCol="1270" anchor="ctr" anchorCtr="0">
          <a:noAutofit/>
        </a:bodyPr>
        <a:lstStyle/>
        <a:p>
          <a:pPr marL="0" lvl="0" indent="0" algn="ctr" defTabSz="2266950">
            <a:lnSpc>
              <a:spcPct val="90000"/>
            </a:lnSpc>
            <a:spcBef>
              <a:spcPct val="0"/>
            </a:spcBef>
            <a:spcAft>
              <a:spcPct val="35000"/>
            </a:spcAft>
            <a:buNone/>
          </a:pPr>
          <a:endParaRPr lang="en-US" sz="5100" kern="1200"/>
        </a:p>
      </dsp:txBody>
      <dsp:txXfrm>
        <a:off x="2241557" y="1773949"/>
        <a:ext cx="1598044" cy="1597902"/>
      </dsp:txXfrm>
    </dsp:sp>
    <dsp:sp modelId="{4900505E-E889-4409-A0A7-B25A73E8967C}">
      <dsp:nvSpPr>
        <dsp:cNvPr id="0" name=""/>
        <dsp:cNvSpPr/>
      </dsp:nvSpPr>
      <dsp:spPr>
        <a:xfrm>
          <a:off x="745436" y="186378"/>
          <a:ext cx="4555120" cy="4748263"/>
        </a:xfrm>
        <a:prstGeom prst="blockArc">
          <a:avLst>
            <a:gd name="adj1" fmla="val 16509444"/>
            <a:gd name="adj2" fmla="val 5088054"/>
            <a:gd name="adj3" fmla="val 5240"/>
          </a:avLst>
        </a:prstGeom>
        <a:gradFill rotWithShape="0">
          <a:gsLst>
            <a:gs pos="0">
              <a:schemeClr val="accent3">
                <a:shade val="50000"/>
                <a:hueOff val="-266491"/>
                <a:satOff val="-57579"/>
                <a:lumOff val="55014"/>
                <a:alphaOff val="0"/>
                <a:lumMod val="110000"/>
                <a:satMod val="105000"/>
                <a:tint val="67000"/>
              </a:schemeClr>
            </a:gs>
            <a:gs pos="50000">
              <a:schemeClr val="accent3">
                <a:shade val="50000"/>
                <a:hueOff val="-266491"/>
                <a:satOff val="-57579"/>
                <a:lumOff val="55014"/>
                <a:alphaOff val="0"/>
                <a:lumMod val="105000"/>
                <a:satMod val="103000"/>
                <a:tint val="73000"/>
              </a:schemeClr>
            </a:gs>
            <a:gs pos="100000">
              <a:schemeClr val="accent3">
                <a:shade val="50000"/>
                <a:hueOff val="-266491"/>
                <a:satOff val="-57579"/>
                <a:lumOff val="55014"/>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5453CDFC-6849-4A6D-9D25-3F4216D211B7}">
      <dsp:nvSpPr>
        <dsp:cNvPr id="0" name=""/>
        <dsp:cNvSpPr/>
      </dsp:nvSpPr>
      <dsp:spPr>
        <a:xfrm>
          <a:off x="3565430" y="0"/>
          <a:ext cx="1210938" cy="1210685"/>
        </a:xfrm>
        <a:prstGeom prst="ellipse">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 modelId="{E19F980C-03D1-4A32-8553-34F9D510BEA8}">
      <dsp:nvSpPr>
        <dsp:cNvPr id="0" name=""/>
        <dsp:cNvSpPr/>
      </dsp:nvSpPr>
      <dsp:spPr>
        <a:xfrm>
          <a:off x="4868599" y="15488"/>
          <a:ext cx="1620999" cy="11719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400" tIns="25400" rIns="25400" bIns="25400" numCol="1" spcCol="1270" anchor="ctr" anchorCtr="0">
          <a:noAutofit/>
        </a:bodyPr>
        <a:lstStyle/>
        <a:p>
          <a:pPr marL="0" lvl="0" indent="0" algn="l" defTabSz="889000">
            <a:lnSpc>
              <a:spcPct val="90000"/>
            </a:lnSpc>
            <a:spcBef>
              <a:spcPct val="0"/>
            </a:spcBef>
            <a:spcAft>
              <a:spcPct val="10000"/>
            </a:spcAft>
            <a:buNone/>
          </a:pPr>
          <a:r>
            <a:rPr lang="en-US" sz="2000" b="1" kern="1200" dirty="0"/>
            <a:t>Barriers to Mobility</a:t>
          </a:r>
        </a:p>
      </dsp:txBody>
      <dsp:txXfrm>
        <a:off x="4868599" y="15488"/>
        <a:ext cx="1620999" cy="1171964"/>
      </dsp:txXfrm>
    </dsp:sp>
    <dsp:sp modelId="{425E25C5-EBE9-4FA8-A411-5C573BAE3CBF}">
      <dsp:nvSpPr>
        <dsp:cNvPr id="0" name=""/>
        <dsp:cNvSpPr/>
      </dsp:nvSpPr>
      <dsp:spPr>
        <a:xfrm>
          <a:off x="4459866" y="1127564"/>
          <a:ext cx="1210938" cy="1210685"/>
        </a:xfrm>
        <a:prstGeom prst="ellipse">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 modelId="{202242BD-A49D-4F74-88F1-0C1D39A5C39E}">
      <dsp:nvSpPr>
        <dsp:cNvPr id="0" name=""/>
        <dsp:cNvSpPr/>
      </dsp:nvSpPr>
      <dsp:spPr>
        <a:xfrm>
          <a:off x="5759717" y="1148731"/>
          <a:ext cx="1620999" cy="11719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400" tIns="25400" rIns="25400" bIns="25400" numCol="1" spcCol="1270" anchor="ctr" anchorCtr="0">
          <a:noAutofit/>
        </a:bodyPr>
        <a:lstStyle/>
        <a:p>
          <a:pPr marL="0" lvl="0" indent="0" algn="l" defTabSz="889000">
            <a:lnSpc>
              <a:spcPct val="90000"/>
            </a:lnSpc>
            <a:spcBef>
              <a:spcPct val="0"/>
            </a:spcBef>
            <a:spcAft>
              <a:spcPct val="10000"/>
            </a:spcAft>
            <a:buNone/>
          </a:pPr>
          <a:r>
            <a:rPr lang="en-US" sz="2000" b="1" kern="1200" dirty="0"/>
            <a:t>Hybrid and Experimental Governance</a:t>
          </a:r>
        </a:p>
      </dsp:txBody>
      <dsp:txXfrm>
        <a:off x="5759717" y="1148731"/>
        <a:ext cx="1620999" cy="1171964"/>
      </dsp:txXfrm>
    </dsp:sp>
    <dsp:sp modelId="{EA674DEC-53F3-49A0-8980-D08C972853D2}">
      <dsp:nvSpPr>
        <dsp:cNvPr id="0" name=""/>
        <dsp:cNvSpPr/>
      </dsp:nvSpPr>
      <dsp:spPr>
        <a:xfrm>
          <a:off x="4455221" y="2785351"/>
          <a:ext cx="1210938" cy="1210685"/>
        </a:xfrm>
        <a:prstGeom prst="ellipse">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 modelId="{F34A8618-6209-4D69-9C4F-7B8CBB9B68A8}">
      <dsp:nvSpPr>
        <dsp:cNvPr id="0" name=""/>
        <dsp:cNvSpPr/>
      </dsp:nvSpPr>
      <dsp:spPr>
        <a:xfrm>
          <a:off x="5759717" y="2804970"/>
          <a:ext cx="1620999" cy="11719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400" tIns="25400" rIns="25400" bIns="25400" numCol="1" spcCol="1270" anchor="ctr" anchorCtr="0">
          <a:noAutofit/>
        </a:bodyPr>
        <a:lstStyle/>
        <a:p>
          <a:pPr marL="0" lvl="0" indent="0" algn="l" defTabSz="889000">
            <a:lnSpc>
              <a:spcPct val="90000"/>
            </a:lnSpc>
            <a:spcBef>
              <a:spcPct val="0"/>
            </a:spcBef>
            <a:spcAft>
              <a:spcPct val="10000"/>
            </a:spcAft>
            <a:buNone/>
          </a:pPr>
          <a:r>
            <a:rPr lang="en-US" sz="2000" b="1" kern="1200" dirty="0"/>
            <a:t>Regulatory Competition</a:t>
          </a:r>
        </a:p>
      </dsp:txBody>
      <dsp:txXfrm>
        <a:off x="5759717" y="2804970"/>
        <a:ext cx="1620999" cy="1171964"/>
      </dsp:txXfrm>
    </dsp:sp>
    <dsp:sp modelId="{FA9964D4-EEA8-44FE-9194-8D0C31DD7C2D}">
      <dsp:nvSpPr>
        <dsp:cNvPr id="0" name=""/>
        <dsp:cNvSpPr/>
      </dsp:nvSpPr>
      <dsp:spPr>
        <a:xfrm>
          <a:off x="3565430" y="3952153"/>
          <a:ext cx="1210938" cy="1210685"/>
        </a:xfrm>
        <a:prstGeom prst="ellipse">
          <a:avLst/>
        </a:prstGeom>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 modelId="{2C8CF41E-1ED2-4B16-A397-7BCC53402883}">
      <dsp:nvSpPr>
        <dsp:cNvPr id="0" name=""/>
        <dsp:cNvSpPr/>
      </dsp:nvSpPr>
      <dsp:spPr>
        <a:xfrm>
          <a:off x="4868599" y="3976934"/>
          <a:ext cx="1620999" cy="11719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400" tIns="25400" rIns="25400" bIns="25400" numCol="1" spcCol="1270" anchor="ctr" anchorCtr="0">
          <a:noAutofit/>
        </a:bodyPr>
        <a:lstStyle/>
        <a:p>
          <a:pPr marL="0" lvl="0" indent="0" algn="l" defTabSz="889000">
            <a:lnSpc>
              <a:spcPct val="90000"/>
            </a:lnSpc>
            <a:spcBef>
              <a:spcPct val="0"/>
            </a:spcBef>
            <a:spcAft>
              <a:spcPct val="10000"/>
            </a:spcAft>
            <a:buNone/>
          </a:pPr>
          <a:r>
            <a:rPr lang="en-US" sz="2000" b="1" kern="1200" dirty="0"/>
            <a:t>Economic Development Challenges</a:t>
          </a:r>
        </a:p>
      </dsp:txBody>
      <dsp:txXfrm>
        <a:off x="4868599" y="3976934"/>
        <a:ext cx="1620999" cy="1171964"/>
      </dsp:txXfrm>
    </dsp:sp>
  </dsp:spTree>
</dsp:drawing>
</file>

<file path=ppt/diagrams/layout1.xml><?xml version="1.0" encoding="utf-8"?>
<dgm:layoutDef xmlns:dgm="http://schemas.openxmlformats.org/drawingml/2006/diagram" xmlns:a="http://schemas.openxmlformats.org/drawingml/2006/main" uniqueId="urn:microsoft.com/office/officeart/2005/8/layout/rings+Icon">
  <dgm:title val="Interconnected Rings"/>
  <dgm:desc val="Use to show overlapping or interconnected ideas or concepts. The first seven lines of Level 1 text correspond with a circle. Unused text does not appear, but remains available if you switch layouts.  "/>
  <dgm:catLst>
    <dgm:cat type="relationship" pri="32000"/>
    <dgm:cat type="officeonline" pri="6000"/>
  </dgm:catLst>
  <dgm:sampData useDef="1">
    <dgm:dataModel>
      <dgm:ptLst/>
      <dgm:bg/>
      <dgm:whole/>
    </dgm:dataModel>
  </dgm:sampData>
  <dgm:styleData>
    <dgm:dataModel>
      <dgm:ptLst>
        <dgm:pt modelId="0" type="doc"/>
        <dgm:pt modelId="10"/>
        <dgm:pt modelId="20"/>
      </dgm:ptLst>
      <dgm:cxnLst>
        <dgm:cxn modelId="30" srcId="0" destId="10" srcOrd="0" destOrd="0"/>
        <dgm:cxn modelId="40" srcId="0" destId="20" srcOrd="1" destOrd="0"/>
      </dgm:cxnLst>
      <dgm:bg/>
      <dgm:whole/>
    </dgm:dataModel>
  </dgm:styleData>
  <dgm:clrData>
    <dgm:dataModel>
      <dgm:ptLst>
        <dgm:pt modelId="0" type="doc"/>
        <dgm:pt modelId="10"/>
        <dgm:pt modelId="20"/>
        <dgm:pt modelId="30"/>
        <dgm:pt modelId="40"/>
      </dgm:ptLst>
      <dgm:cxnLst>
        <dgm:cxn modelId="50" srcId="0" destId="10" srcOrd="0" destOrd="0"/>
        <dgm:cxn modelId="60" srcId="0" destId="20" srcOrd="1" destOrd="0"/>
        <dgm:cxn modelId="70" srcId="0" destId="30" srcOrd="2" destOrd="0"/>
        <dgm:cxn modelId="80" srcId="0" destId="40" srcOrd="2" destOrd="0"/>
      </dgm:cxnLst>
      <dgm:bg/>
      <dgm:whole/>
    </dgm:dataModel>
  </dgm:clrData>
  <dgm:layoutNode name="Name0">
    <dgm:varLst>
      <dgm:chMax val="7"/>
      <dgm:dir/>
      <dgm:resizeHandles val="exact"/>
    </dgm:varLst>
    <dgm:choose name="Name1">
      <dgm:if name="Name2" axis="ch" ptType="node" func="cnt" op="lt" val="1">
        <dgm:alg type="composite"/>
        <dgm:shape xmlns:r="http://schemas.openxmlformats.org/officeDocument/2006/relationships" r:blip="">
          <dgm:adjLst/>
        </dgm:shape>
        <dgm:presOf/>
        <dgm:constrLst/>
        <dgm:ruleLst/>
      </dgm:if>
      <dgm:if name="Name3" axis="ch" ptType="node" func="cnt" op="equ" val="1">
        <dgm:alg type="composite">
          <dgm:param type="ar" val="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dgm:constr type="h" for="ch" forName="ellipse1" refType="h"/>
        </dgm:constrLst>
      </dgm:if>
      <dgm:if name="Name4" axis="ch" ptType="node" func="cnt" op="equ" val="2">
        <dgm:alg type="composite">
          <dgm:param type="ar" val="0.908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6602"/>
          <dgm:constr type="h" for="ch" forName="ellipse1" refType="h" fact="0.5999"/>
          <dgm:constr type="l" for="ch" forName="ellipse2" refType="w" fact="0.3398"/>
          <dgm:constr type="t" for="ch" forName="ellipse2" refType="h" fact="0.4001"/>
          <dgm:constr type="w" for="ch" forName="ellipse2" refType="w" fact="0.6602"/>
          <dgm:constr type="h" for="ch" forName="ellipse2" refType="h" fact="0.5999"/>
        </dgm:constrLst>
      </dgm:if>
      <dgm:if name="Name5" axis="ch" ptType="node" func="cnt" op="equ" val="3">
        <dgm:alg type="composite">
          <dgm:param type="ar" val="1.217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4929"/>
          <dgm:constr type="h" for="ch" forName="ellipse1" refType="h" fact="0.5999"/>
          <dgm:constr type="l" for="ch" forName="ellipse2" refType="w" fact="0.2537"/>
          <dgm:constr type="t" for="ch" forName="ellipse2" refType="h" fact="0.4001"/>
          <dgm:constr type="w" for="ch" forName="ellipse2" refType="w" fact="0.4929"/>
          <dgm:constr type="h" for="ch" forName="ellipse2" refType="h" fact="0.5999"/>
          <dgm:constr type="l" for="ch" forName="ellipse3" refType="w" fact="0.5071"/>
          <dgm:constr type="t" for="ch" forName="ellipse3" refType="h" fact="0"/>
          <dgm:constr type="w" for="ch" forName="ellipse3" refType="w" fact="0.4929"/>
          <dgm:constr type="h" for="ch" forName="ellipse3" refType="h" fact="0.5999"/>
        </dgm:constrLst>
      </dgm:if>
      <dgm:if name="Name6" axis="ch" ptType="node" func="cnt" op="equ" val="4">
        <dgm:alg type="composite">
          <dgm:param type="ar" val="1.5255"/>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932"/>
          <dgm:constr type="h" for="ch" forName="ellipse1" refType="h" fact="0.5999"/>
          <dgm:constr type="l" for="ch" forName="ellipse2" refType="w" fact="0.2023"/>
          <dgm:constr type="t" for="ch" forName="ellipse2" refType="h" fact="0.4001"/>
          <dgm:constr type="w" for="ch" forName="ellipse2" refType="w" fact="0.3932"/>
          <dgm:constr type="h" for="ch" forName="ellipse2" refType="h" fact="0.5999"/>
          <dgm:constr type="l" for="ch" forName="ellipse3" refType="w" fact="0.4045"/>
          <dgm:constr type="t" for="ch" forName="ellipse3" refType="h" fact="0"/>
          <dgm:constr type="w" for="ch" forName="ellipse3" refType="w" fact="0.3932"/>
          <dgm:constr type="h" for="ch" forName="ellipse3" refType="h" fact="0.5999"/>
          <dgm:constr type="l" for="ch" forName="ellipse4" refType="w" fact="0.6068"/>
          <dgm:constr type="t" for="ch" forName="ellipse4" refType="h" fact="0.4001"/>
          <dgm:constr type="w" for="ch" forName="ellipse4" refType="w" fact="0.3932"/>
          <dgm:constr type="h" for="ch" forName="ellipse4" refType="h" fact="0.5999"/>
        </dgm:constrLst>
      </dgm:if>
      <dgm:if name="Name7" axis="ch" ptType="node" func="cnt" op="equ" val="5">
        <dgm:alg type="composite">
          <dgm:param type="ar" val="1.834"/>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271"/>
          <dgm:constr type="h" for="ch" forName="ellipse1" refType="h" fact="0.5999"/>
          <dgm:constr type="l" for="ch" forName="ellipse2" refType="w" fact="0.1682"/>
          <dgm:constr type="t" for="ch" forName="ellipse2" refType="h" fact="0.4001"/>
          <dgm:constr type="w" for="ch" forName="ellipse2" refType="w" fact="0.3271"/>
          <dgm:constr type="h" for="ch" forName="ellipse2" refType="h" fact="0.5999"/>
          <dgm:constr type="l" for="ch" forName="ellipse3" refType="w" fact="0.3365"/>
          <dgm:constr type="t" for="ch" forName="ellipse3" refType="h" fact="0"/>
          <dgm:constr type="w" for="ch" forName="ellipse3" refType="w" fact="0.3271"/>
          <dgm:constr type="h" for="ch" forName="ellipse3" refType="h" fact="0.5999"/>
          <dgm:constr type="l" for="ch" forName="ellipse4" refType="w" fact="0.5047"/>
          <dgm:constr type="t" for="ch" forName="ellipse4" refType="h" fact="0.4001"/>
          <dgm:constr type="w" for="ch" forName="ellipse4" refType="w" fact="0.3271"/>
          <dgm:constr type="h" for="ch" forName="ellipse4" refType="h" fact="0.5999"/>
          <dgm:constr type="l" for="ch" forName="ellipse5" refType="w" fact="0.6729"/>
          <dgm:constr type="t" for="ch" forName="ellipse5" refType="h" fact="0"/>
          <dgm:constr type="w" for="ch" forName="ellipse5" refType="w" fact="0.3271"/>
          <dgm:constr type="h" for="ch" forName="ellipse5" refType="h" fact="0.5999"/>
        </dgm:constrLst>
      </dgm:if>
      <dgm:if name="Name8" axis="ch" ptType="node" func="cnt" op="equ" val="6">
        <dgm:alg type="composite">
          <dgm:param type="ar" val="2.1873"/>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78"/>
          <dgm:constr type="h" for="ch" forName="ellipse1" refType="h" fact="0.6081"/>
          <dgm:constr type="l" for="ch" forName="ellipse2" refType="w" fact="0.1444"/>
          <dgm:constr type="t" for="ch" forName="ellipse2" refType="h" fact="0.3919"/>
          <dgm:constr type="w" for="ch" forName="ellipse2" refType="w" fact="0.278"/>
          <dgm:constr type="h" for="ch" forName="ellipse2" refType="h" fact="0.6081"/>
          <dgm:constr type="l" for="ch" forName="ellipse3" refType="w" fact="0.2888"/>
          <dgm:constr type="t" for="ch" forName="ellipse3" refType="h" fact="0"/>
          <dgm:constr type="w" for="ch" forName="ellipse3" refType="w" fact="0.278"/>
          <dgm:constr type="h" for="ch" forName="ellipse3" refType="h" fact="0.6081"/>
          <dgm:constr type="l" for="ch" forName="ellipse4" refType="w" fact="0.4332"/>
          <dgm:constr type="t" for="ch" forName="ellipse4" refType="h" fact="0.3919"/>
          <dgm:constr type="w" for="ch" forName="ellipse4" refType="w" fact="0.278"/>
          <dgm:constr type="h" for="ch" forName="ellipse4" refType="h" fact="0.6081"/>
          <dgm:constr type="l" for="ch" forName="ellipse5" refType="w" fact="0.5776"/>
          <dgm:constr type="t" for="ch" forName="ellipse5" refType="h" fact="0"/>
          <dgm:constr type="w" for="ch" forName="ellipse5" refType="w" fact="0.278"/>
          <dgm:constr type="h" for="ch" forName="ellipse5" refType="h" fact="0.6081"/>
          <dgm:constr type="l" for="ch" forName="ellipse6" refType="w" fact="0.722"/>
          <dgm:constr type="t" for="ch" forName="ellipse6" refType="h" fact="0.3919"/>
          <dgm:constr type="w" for="ch" forName="ellipse6" refType="w" fact="0.278"/>
          <dgm:constr type="h" for="ch" forName="ellipse6" refType="h" fact="0.6081"/>
        </dgm:constrLst>
      </dgm:if>
      <dgm:else name="Name9">
        <dgm:alg type="composite">
          <dgm:param type="ar" val="2.346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455"/>
          <dgm:constr type="h" for="ch" forName="ellipse1" refType="h" fact="0.5761"/>
          <dgm:constr type="l" for="ch" forName="ellipse2" refType="w" fact="0.1257"/>
          <dgm:constr type="t" for="ch" forName="ellipse2" refType="h" fact="0.4239"/>
          <dgm:constr type="w" for="ch" forName="ellipse2" refType="w" fact="0.2455"/>
          <dgm:constr type="h" for="ch" forName="ellipse2" refType="h" fact="0.5761"/>
          <dgm:constr type="l" for="ch" forName="ellipse3" refType="w" fact="0.2515"/>
          <dgm:constr type="t" for="ch" forName="ellipse3" refType="h" fact="0"/>
          <dgm:constr type="w" for="ch" forName="ellipse3" refType="w" fact="0.2455"/>
          <dgm:constr type="h" for="ch" forName="ellipse3" refType="h" fact="0.5761"/>
          <dgm:constr type="l" for="ch" forName="ellipse4" refType="w" fact="0.3772"/>
          <dgm:constr type="t" for="ch" forName="ellipse4" refType="h" fact="0.4239"/>
          <dgm:constr type="w" for="ch" forName="ellipse4" refType="w" fact="0.2455"/>
          <dgm:constr type="h" for="ch" forName="ellipse4" refType="h" fact="0.5761"/>
          <dgm:constr type="l" for="ch" forName="ellipse5" refType="w" fact="0.503"/>
          <dgm:constr type="t" for="ch" forName="ellipse5" refType="h" fact="0"/>
          <dgm:constr type="w" for="ch" forName="ellipse5" refType="w" fact="0.2455"/>
          <dgm:constr type="h" for="ch" forName="ellipse5" refType="h" fact="0.5761"/>
          <dgm:constr type="l" for="ch" forName="ellipse6" refType="w" fact="0.6287"/>
          <dgm:constr type="t" for="ch" forName="ellipse6" refType="h" fact="0.4239"/>
          <dgm:constr type="w" for="ch" forName="ellipse6" refType="w" fact="0.2455"/>
          <dgm:constr type="h" for="ch" forName="ellipse6" refType="h" fact="0.5761"/>
          <dgm:constr type="l" for="ch" forName="ellipse7" refType="w" fact="0.7545"/>
          <dgm:constr type="t" for="ch" forName="ellipse7" refType="h" fact="0"/>
          <dgm:constr type="w" for="ch" forName="ellipse7" refType="w" fact="0.2455"/>
          <dgm:constr type="h" for="ch" forName="ellipse7" refType="h" fact="0.5761"/>
        </dgm:constrLst>
      </dgm:else>
    </dgm:choose>
    <dgm:choose name="Name10">
      <dgm:if name="Name11" axis="ch" ptType="node" func="cnt" op="gte" val="1">
        <dgm:layoutNode name="ellipse1" styleLbl="vennNode1">
          <dgm:varLst>
            <dgm:bulletEnabled val="1"/>
          </dgm:varLst>
          <dgm:alg type="tx"/>
          <dgm:shape xmlns:r="http://schemas.openxmlformats.org/officeDocument/2006/relationships" type="ellipse" r:blip="">
            <dgm:adjLst/>
          </dgm:shape>
          <dgm:choose name="Name12">
            <dgm:if name="Name13" func="var" arg="dir" op="equ" val="norm">
              <dgm:presOf axis="ch desOrSelf" ptType="node node" st="1 1" cnt="1 0"/>
            </dgm:if>
            <dgm:else name="Name14">
              <dgm:choose name="Name15">
                <dgm:if name="Name16" axis="ch" ptType="node" func="cnt" op="equ" val="1">
                  <dgm:presOf axis="ch desOrSelf" ptType="node node" st="1 1" cnt="1 0"/>
                </dgm:if>
                <dgm:if name="Name17" axis="ch" ptType="node" func="cnt" op="equ" val="2">
                  <dgm:presOf axis="ch desOrSelf" ptType="node node" st="2 1" cnt="1 0"/>
                </dgm:if>
                <dgm:if name="Name18" axis="ch" ptType="node" func="cnt" op="equ" val="3">
                  <dgm:presOf axis="ch desOrSelf" ptType="node node" st="3 1" cnt="1 0"/>
                </dgm:if>
                <dgm:if name="Name19" axis="ch" ptType="node" func="cnt" op="equ" val="4">
                  <dgm:presOf axis="ch desOrSelf" ptType="node node" st="4 1" cnt="1 0"/>
                </dgm:if>
                <dgm:if name="Name20" axis="ch" ptType="node" func="cnt" op="equ" val="5">
                  <dgm:presOf axis="ch desOrSelf" ptType="node node" st="5 1" cnt="1 0"/>
                </dgm:if>
                <dgm:if name="Name21" axis="ch" ptType="node" func="cnt" op="equ" val="6">
                  <dgm:presOf axis="ch desOrSelf" ptType="node node" st="6 1" cnt="1 0"/>
                </dgm:if>
                <dgm:if name="Name22" axis="ch" ptType="node" func="cnt" op="gte" val="7">
                  <dgm:presOf axis="ch desOrSelf" ptType="node node" st="7 1" cnt="1 0"/>
                </dgm:if>
                <dgm:else name="Name2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4"/>
    </dgm:choose>
    <dgm:choose name="Name25">
      <dgm:if name="Name26" axis="ch" ptType="node" func="cnt" op="gte" val="2">
        <dgm:layoutNode name="ellipse2" styleLbl="vennNode1">
          <dgm:varLst>
            <dgm:bulletEnabled val="1"/>
          </dgm:varLst>
          <dgm:alg type="tx"/>
          <dgm:choose name="Name27">
            <dgm:if name="Name28" func="var" arg="dir" op="equ" val="norm">
              <dgm:shape xmlns:r="http://schemas.openxmlformats.org/officeDocument/2006/relationships" type="ellipse" r:blip="">
                <dgm:adjLst/>
              </dgm:shape>
              <dgm:presOf axis="ch desOrSelf" ptType="node node" st="2 1" cnt="1 0"/>
            </dgm:if>
            <dgm:else name="Name29">
              <dgm:shape xmlns:r="http://schemas.openxmlformats.org/officeDocument/2006/relationships" type="ellipse" r:blip="" zOrderOff="-2">
                <dgm:adjLst/>
              </dgm:shape>
              <dgm:choose name="Name30">
                <dgm:if name="Name31" axis="ch" ptType="node" func="cnt" op="equ" val="2">
                  <dgm:presOf axis="ch desOrSelf" ptType="node node" st="1 1" cnt="1 0"/>
                </dgm:if>
                <dgm:if name="Name32" axis="ch" ptType="node" func="cnt" op="equ" val="3">
                  <dgm:presOf axis="ch desOrSelf" ptType="node node" st="2 1" cnt="1 0"/>
                </dgm:if>
                <dgm:if name="Name33" axis="ch" ptType="node" func="cnt" op="equ" val="4">
                  <dgm:presOf axis="ch desOrSelf" ptType="node node" st="3 1" cnt="1 0"/>
                </dgm:if>
                <dgm:if name="Name34" axis="ch" ptType="node" func="cnt" op="equ" val="5">
                  <dgm:presOf axis="ch desOrSelf" ptType="node node" st="4 1" cnt="1 0"/>
                </dgm:if>
                <dgm:if name="Name35" axis="ch" ptType="node" func="cnt" op="equ" val="6">
                  <dgm:presOf axis="ch desOrSelf" ptType="node node" st="5 1" cnt="1 0"/>
                </dgm:if>
                <dgm:if name="Name36" axis="ch" ptType="node" func="cnt" op="gte" val="7">
                  <dgm:presOf axis="ch desOrSelf" ptType="node node" st="6 1" cnt="1 0"/>
                </dgm:if>
                <dgm:else name="Name37"/>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8"/>
    </dgm:choose>
    <dgm:choose name="Name39">
      <dgm:if name="Name40" axis="ch" ptType="node" func="cnt" op="gte" val="3">
        <dgm:layoutNode name="ellipse3" styleLbl="vennNode1">
          <dgm:varLst>
            <dgm:bulletEnabled val="1"/>
          </dgm:varLst>
          <dgm:alg type="tx"/>
          <dgm:shape xmlns:r="http://schemas.openxmlformats.org/officeDocument/2006/relationships" type="ellipse" r:blip="">
            <dgm:adjLst/>
          </dgm:shape>
          <dgm:choose name="Name41">
            <dgm:if name="Name42" func="var" arg="dir" op="equ" val="norm">
              <dgm:shape xmlns:r="http://schemas.openxmlformats.org/officeDocument/2006/relationships" type="ellipse" r:blip="">
                <dgm:adjLst/>
              </dgm:shape>
              <dgm:presOf axis="ch desOrSelf" ptType="node node" st="3 1" cnt="1 0"/>
            </dgm:if>
            <dgm:else name="Name43">
              <dgm:shape xmlns:r="http://schemas.openxmlformats.org/officeDocument/2006/relationships" type="ellipse" r:blip="" zOrderOff="-4">
                <dgm:adjLst/>
              </dgm:shape>
              <dgm:choose name="Name44">
                <dgm:if name="Name45" axis="ch" ptType="node" func="cnt" op="equ" val="3">
                  <dgm:presOf axis="ch desOrSelf" ptType="node node" st="1 1" cnt="1 0"/>
                </dgm:if>
                <dgm:if name="Name46" axis="ch" ptType="node" func="cnt" op="equ" val="4">
                  <dgm:presOf axis="ch desOrSelf" ptType="node node" st="2 1" cnt="1 0"/>
                </dgm:if>
                <dgm:if name="Name47" axis="ch" ptType="node" func="cnt" op="equ" val="5">
                  <dgm:presOf axis="ch desOrSelf" ptType="node node" st="3 1" cnt="1 0"/>
                </dgm:if>
                <dgm:if name="Name48" axis="ch" ptType="node" func="cnt" op="equ" val="6">
                  <dgm:presOf axis="ch desOrSelf" ptType="node node" st="4 1" cnt="1 0"/>
                </dgm:if>
                <dgm:if name="Name49" axis="ch" ptType="node" func="cnt" op="gte" val="7">
                  <dgm:presOf axis="ch desOrSelf" ptType="node node" st="5 1" cnt="1 0"/>
                </dgm:if>
                <dgm:else name="Name50"/>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1"/>
    </dgm:choose>
    <dgm:choose name="Name52">
      <dgm:if name="Name53" axis="ch" ptType="node" func="cnt" op="gte" val="4">
        <dgm:layoutNode name="ellipse4" styleLbl="vennNode1">
          <dgm:varLst>
            <dgm:bulletEnabled val="1"/>
          </dgm:varLst>
          <dgm:alg type="tx"/>
          <dgm:choose name="Name54">
            <dgm:if name="Name55" func="var" arg="dir" op="equ" val="norm">
              <dgm:shape xmlns:r="http://schemas.openxmlformats.org/officeDocument/2006/relationships" type="ellipse" r:blip="">
                <dgm:adjLst/>
              </dgm:shape>
              <dgm:presOf axis="ch desOrSelf" ptType="node node" st="4 1" cnt="1 0"/>
            </dgm:if>
            <dgm:else name="Name56">
              <dgm:shape xmlns:r="http://schemas.openxmlformats.org/officeDocument/2006/relationships" type="ellipse" r:blip="" zOrderOff="-6">
                <dgm:adjLst/>
              </dgm:shape>
              <dgm:choose name="Name57">
                <dgm:if name="Name58" axis="ch" ptType="node" func="cnt" op="equ" val="4">
                  <dgm:presOf axis="ch desOrSelf" ptType="node node" st="1 1" cnt="1 0"/>
                </dgm:if>
                <dgm:if name="Name59" axis="ch" ptType="node" func="cnt" op="equ" val="5">
                  <dgm:presOf axis="ch desOrSelf" ptType="node node" st="2 1" cnt="1 0"/>
                </dgm:if>
                <dgm:if name="Name60" axis="ch" ptType="node" func="cnt" op="equ" val="6">
                  <dgm:presOf axis="ch desOrSelf" ptType="node node" st="3 1" cnt="1 0"/>
                </dgm:if>
                <dgm:if name="Name61" axis="ch" ptType="node" func="cnt" op="gte" val="7">
                  <dgm:presOf axis="ch desOrSelf" ptType="node node" st="4 1" cnt="1 0"/>
                </dgm:if>
                <dgm:else name="Name62"/>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3"/>
    </dgm:choose>
    <dgm:choose name="Name64">
      <dgm:if name="Name65" axis="ch" ptType="node" func="cnt" op="gte" val="5">
        <dgm:layoutNode name="ellipse5" styleLbl="vennNode1">
          <dgm:varLst>
            <dgm:bulletEnabled val="1"/>
          </dgm:varLst>
          <dgm:alg type="tx"/>
          <dgm:choose name="Name66">
            <dgm:if name="Name67" func="var" arg="dir" op="equ" val="norm">
              <dgm:shape xmlns:r="http://schemas.openxmlformats.org/officeDocument/2006/relationships" type="ellipse" r:blip="">
                <dgm:adjLst/>
              </dgm:shape>
              <dgm:presOf axis="ch desOrSelf" ptType="node node" st="5 1" cnt="1 0"/>
            </dgm:if>
            <dgm:else name="Name68">
              <dgm:shape xmlns:r="http://schemas.openxmlformats.org/officeDocument/2006/relationships" type="ellipse" r:blip="" zOrderOff="-8">
                <dgm:adjLst/>
              </dgm:shape>
              <dgm:choose name="Name69">
                <dgm:if name="Name70" axis="ch" ptType="node" func="cnt" op="equ" val="5">
                  <dgm:presOf axis="ch desOrSelf" ptType="node node" st="1 1" cnt="1 0"/>
                </dgm:if>
                <dgm:if name="Name71" axis="ch" ptType="node" func="cnt" op="equ" val="6">
                  <dgm:presOf axis="ch desOrSelf" ptType="node node" st="2 1" cnt="1 0"/>
                </dgm:if>
                <dgm:if name="Name72" axis="ch" ptType="node" func="cnt" op="gte" val="7">
                  <dgm:presOf axis="ch desOrSelf" ptType="node node" st="3 1" cnt="1 0"/>
                </dgm:if>
                <dgm:else name="Name7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4"/>
    </dgm:choose>
    <dgm:choose name="Name75">
      <dgm:if name="Name76" axis="ch" ptType="node" func="cnt" op="gte" val="6">
        <dgm:layoutNode name="ellipse6" styleLbl="vennNode1">
          <dgm:varLst>
            <dgm:bulletEnabled val="1"/>
          </dgm:varLst>
          <dgm:alg type="tx"/>
          <dgm:choose name="Name77">
            <dgm:if name="Name78" func="var" arg="dir" op="equ" val="norm">
              <dgm:shape xmlns:r="http://schemas.openxmlformats.org/officeDocument/2006/relationships" type="ellipse" r:blip="">
                <dgm:adjLst/>
              </dgm:shape>
              <dgm:presOf axis="ch desOrSelf" ptType="node node" st="6 1" cnt="1 0"/>
            </dgm:if>
            <dgm:else name="Name79">
              <dgm:shape xmlns:r="http://schemas.openxmlformats.org/officeDocument/2006/relationships" type="ellipse" r:blip="" zOrderOff="-10">
                <dgm:adjLst/>
              </dgm:shape>
              <dgm:choose name="Name80">
                <dgm:if name="Name81" axis="ch" ptType="node" func="cnt" op="equ" val="6">
                  <dgm:presOf axis="ch desOrSelf" ptType="node node" st="1 1" cnt="1 0"/>
                </dgm:if>
                <dgm:if name="Name82" axis="ch" ptType="node" func="cnt" op="gte" val="7">
                  <dgm:presOf axis="ch desOrSelf" ptType="node node" st="2 1" cnt="1 0"/>
                </dgm:if>
                <dgm:else name="Name8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choose name="Name85">
      <dgm:if name="Name86" axis="ch" ptType="node" func="cnt" op="gte" val="7">
        <dgm:layoutNode name="ellipse7" styleLbl="vennNode1">
          <dgm:varLst>
            <dgm:bulletEnabled val="1"/>
          </dgm:varLst>
          <dgm:alg type="tx"/>
          <dgm:choose name="Name87">
            <dgm:if name="Name88" func="var" arg="dir" op="equ" val="norm">
              <dgm:shape xmlns:r="http://schemas.openxmlformats.org/officeDocument/2006/relationships" type="ellipse" r:blip="">
                <dgm:adjLst/>
              </dgm:shape>
              <dgm:presOf axis="ch desOrSelf" ptType="node node" st="7 1" cnt="1 0"/>
            </dgm:if>
            <dgm:else name="Name89">
              <dgm:shape xmlns:r="http://schemas.openxmlformats.org/officeDocument/2006/relationships" type="ellipse" r:blip="" zOrderOff="-12">
                <dgm:adjLst/>
              </dgm:shape>
              <dgm:presOf axis="ch desOrSelf" ptType="node node" st="1 1" cnt="1 0"/>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dgm:layoutDef>
</file>

<file path=ppt/diagrams/layout2.xml><?xml version="1.0" encoding="utf-8"?>
<dgm:layoutDef xmlns:dgm="http://schemas.openxmlformats.org/drawingml/2006/diagram" xmlns:a="http://schemas.openxmlformats.org/drawingml/2006/main" uniqueId="urn:microsoft.com/office/officeart/2005/8/layout/rings+Icon">
  <dgm:title val="Interconnected Rings"/>
  <dgm:desc val="Use to show overlapping or interconnected ideas or concepts. The first seven lines of Level 1 text correspond with a circle. Unused text does not appear, but remains available if you switch layouts.  "/>
  <dgm:catLst>
    <dgm:cat type="relationship" pri="32000"/>
    <dgm:cat type="officeonline" pri="6000"/>
  </dgm:catLst>
  <dgm:sampData useDef="1">
    <dgm:dataModel>
      <dgm:ptLst/>
      <dgm:bg/>
      <dgm:whole/>
    </dgm:dataModel>
  </dgm:sampData>
  <dgm:styleData>
    <dgm:dataModel>
      <dgm:ptLst>
        <dgm:pt modelId="0" type="doc"/>
        <dgm:pt modelId="10"/>
        <dgm:pt modelId="20"/>
      </dgm:ptLst>
      <dgm:cxnLst>
        <dgm:cxn modelId="30" srcId="0" destId="10" srcOrd="0" destOrd="0"/>
        <dgm:cxn modelId="40" srcId="0" destId="20" srcOrd="1" destOrd="0"/>
      </dgm:cxnLst>
      <dgm:bg/>
      <dgm:whole/>
    </dgm:dataModel>
  </dgm:styleData>
  <dgm:clrData>
    <dgm:dataModel>
      <dgm:ptLst>
        <dgm:pt modelId="0" type="doc"/>
        <dgm:pt modelId="10"/>
        <dgm:pt modelId="20"/>
        <dgm:pt modelId="30"/>
        <dgm:pt modelId="40"/>
      </dgm:ptLst>
      <dgm:cxnLst>
        <dgm:cxn modelId="50" srcId="0" destId="10" srcOrd="0" destOrd="0"/>
        <dgm:cxn modelId="60" srcId="0" destId="20" srcOrd="1" destOrd="0"/>
        <dgm:cxn modelId="70" srcId="0" destId="30" srcOrd="2" destOrd="0"/>
        <dgm:cxn modelId="80" srcId="0" destId="40" srcOrd="2" destOrd="0"/>
      </dgm:cxnLst>
      <dgm:bg/>
      <dgm:whole/>
    </dgm:dataModel>
  </dgm:clrData>
  <dgm:layoutNode name="Name0">
    <dgm:varLst>
      <dgm:chMax val="7"/>
      <dgm:dir/>
      <dgm:resizeHandles val="exact"/>
    </dgm:varLst>
    <dgm:choose name="Name1">
      <dgm:if name="Name2" axis="ch" ptType="node" func="cnt" op="lt" val="1">
        <dgm:alg type="composite"/>
        <dgm:shape xmlns:r="http://schemas.openxmlformats.org/officeDocument/2006/relationships" r:blip="">
          <dgm:adjLst/>
        </dgm:shape>
        <dgm:presOf/>
        <dgm:constrLst/>
        <dgm:ruleLst/>
      </dgm:if>
      <dgm:if name="Name3" axis="ch" ptType="node" func="cnt" op="equ" val="1">
        <dgm:alg type="composite">
          <dgm:param type="ar" val="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dgm:constr type="h" for="ch" forName="ellipse1" refType="h"/>
        </dgm:constrLst>
      </dgm:if>
      <dgm:if name="Name4" axis="ch" ptType="node" func="cnt" op="equ" val="2">
        <dgm:alg type="composite">
          <dgm:param type="ar" val="0.908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6602"/>
          <dgm:constr type="h" for="ch" forName="ellipse1" refType="h" fact="0.5999"/>
          <dgm:constr type="l" for="ch" forName="ellipse2" refType="w" fact="0.3398"/>
          <dgm:constr type="t" for="ch" forName="ellipse2" refType="h" fact="0.4001"/>
          <dgm:constr type="w" for="ch" forName="ellipse2" refType="w" fact="0.6602"/>
          <dgm:constr type="h" for="ch" forName="ellipse2" refType="h" fact="0.5999"/>
        </dgm:constrLst>
      </dgm:if>
      <dgm:if name="Name5" axis="ch" ptType="node" func="cnt" op="equ" val="3">
        <dgm:alg type="composite">
          <dgm:param type="ar" val="1.217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4929"/>
          <dgm:constr type="h" for="ch" forName="ellipse1" refType="h" fact="0.5999"/>
          <dgm:constr type="l" for="ch" forName="ellipse2" refType="w" fact="0.2537"/>
          <dgm:constr type="t" for="ch" forName="ellipse2" refType="h" fact="0.4001"/>
          <dgm:constr type="w" for="ch" forName="ellipse2" refType="w" fact="0.4929"/>
          <dgm:constr type="h" for="ch" forName="ellipse2" refType="h" fact="0.5999"/>
          <dgm:constr type="l" for="ch" forName="ellipse3" refType="w" fact="0.5071"/>
          <dgm:constr type="t" for="ch" forName="ellipse3" refType="h" fact="0"/>
          <dgm:constr type="w" for="ch" forName="ellipse3" refType="w" fact="0.4929"/>
          <dgm:constr type="h" for="ch" forName="ellipse3" refType="h" fact="0.5999"/>
        </dgm:constrLst>
      </dgm:if>
      <dgm:if name="Name6" axis="ch" ptType="node" func="cnt" op="equ" val="4">
        <dgm:alg type="composite">
          <dgm:param type="ar" val="1.5255"/>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932"/>
          <dgm:constr type="h" for="ch" forName="ellipse1" refType="h" fact="0.5999"/>
          <dgm:constr type="l" for="ch" forName="ellipse2" refType="w" fact="0.2023"/>
          <dgm:constr type="t" for="ch" forName="ellipse2" refType="h" fact="0.4001"/>
          <dgm:constr type="w" for="ch" forName="ellipse2" refType="w" fact="0.3932"/>
          <dgm:constr type="h" for="ch" forName="ellipse2" refType="h" fact="0.5999"/>
          <dgm:constr type="l" for="ch" forName="ellipse3" refType="w" fact="0.4045"/>
          <dgm:constr type="t" for="ch" forName="ellipse3" refType="h" fact="0"/>
          <dgm:constr type="w" for="ch" forName="ellipse3" refType="w" fact="0.3932"/>
          <dgm:constr type="h" for="ch" forName="ellipse3" refType="h" fact="0.5999"/>
          <dgm:constr type="l" for="ch" forName="ellipse4" refType="w" fact="0.6068"/>
          <dgm:constr type="t" for="ch" forName="ellipse4" refType="h" fact="0.4001"/>
          <dgm:constr type="w" for="ch" forName="ellipse4" refType="w" fact="0.3932"/>
          <dgm:constr type="h" for="ch" forName="ellipse4" refType="h" fact="0.5999"/>
        </dgm:constrLst>
      </dgm:if>
      <dgm:if name="Name7" axis="ch" ptType="node" func="cnt" op="equ" val="5">
        <dgm:alg type="composite">
          <dgm:param type="ar" val="1.834"/>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271"/>
          <dgm:constr type="h" for="ch" forName="ellipse1" refType="h" fact="0.5999"/>
          <dgm:constr type="l" for="ch" forName="ellipse2" refType="w" fact="0.1682"/>
          <dgm:constr type="t" for="ch" forName="ellipse2" refType="h" fact="0.4001"/>
          <dgm:constr type="w" for="ch" forName="ellipse2" refType="w" fact="0.3271"/>
          <dgm:constr type="h" for="ch" forName="ellipse2" refType="h" fact="0.5999"/>
          <dgm:constr type="l" for="ch" forName="ellipse3" refType="w" fact="0.3365"/>
          <dgm:constr type="t" for="ch" forName="ellipse3" refType="h" fact="0"/>
          <dgm:constr type="w" for="ch" forName="ellipse3" refType="w" fact="0.3271"/>
          <dgm:constr type="h" for="ch" forName="ellipse3" refType="h" fact="0.5999"/>
          <dgm:constr type="l" for="ch" forName="ellipse4" refType="w" fact="0.5047"/>
          <dgm:constr type="t" for="ch" forName="ellipse4" refType="h" fact="0.4001"/>
          <dgm:constr type="w" for="ch" forName="ellipse4" refType="w" fact="0.3271"/>
          <dgm:constr type="h" for="ch" forName="ellipse4" refType="h" fact="0.5999"/>
          <dgm:constr type="l" for="ch" forName="ellipse5" refType="w" fact="0.6729"/>
          <dgm:constr type="t" for="ch" forName="ellipse5" refType="h" fact="0"/>
          <dgm:constr type="w" for="ch" forName="ellipse5" refType="w" fact="0.3271"/>
          <dgm:constr type="h" for="ch" forName="ellipse5" refType="h" fact="0.5999"/>
        </dgm:constrLst>
      </dgm:if>
      <dgm:if name="Name8" axis="ch" ptType="node" func="cnt" op="equ" val="6">
        <dgm:alg type="composite">
          <dgm:param type="ar" val="2.1873"/>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78"/>
          <dgm:constr type="h" for="ch" forName="ellipse1" refType="h" fact="0.6081"/>
          <dgm:constr type="l" for="ch" forName="ellipse2" refType="w" fact="0.1444"/>
          <dgm:constr type="t" for="ch" forName="ellipse2" refType="h" fact="0.3919"/>
          <dgm:constr type="w" for="ch" forName="ellipse2" refType="w" fact="0.278"/>
          <dgm:constr type="h" for="ch" forName="ellipse2" refType="h" fact="0.6081"/>
          <dgm:constr type="l" for="ch" forName="ellipse3" refType="w" fact="0.2888"/>
          <dgm:constr type="t" for="ch" forName="ellipse3" refType="h" fact="0"/>
          <dgm:constr type="w" for="ch" forName="ellipse3" refType="w" fact="0.278"/>
          <dgm:constr type="h" for="ch" forName="ellipse3" refType="h" fact="0.6081"/>
          <dgm:constr type="l" for="ch" forName="ellipse4" refType="w" fact="0.4332"/>
          <dgm:constr type="t" for="ch" forName="ellipse4" refType="h" fact="0.3919"/>
          <dgm:constr type="w" for="ch" forName="ellipse4" refType="w" fact="0.278"/>
          <dgm:constr type="h" for="ch" forName="ellipse4" refType="h" fact="0.6081"/>
          <dgm:constr type="l" for="ch" forName="ellipse5" refType="w" fact="0.5776"/>
          <dgm:constr type="t" for="ch" forName="ellipse5" refType="h" fact="0"/>
          <dgm:constr type="w" for="ch" forName="ellipse5" refType="w" fact="0.278"/>
          <dgm:constr type="h" for="ch" forName="ellipse5" refType="h" fact="0.6081"/>
          <dgm:constr type="l" for="ch" forName="ellipse6" refType="w" fact="0.722"/>
          <dgm:constr type="t" for="ch" forName="ellipse6" refType="h" fact="0.3919"/>
          <dgm:constr type="w" for="ch" forName="ellipse6" refType="w" fact="0.278"/>
          <dgm:constr type="h" for="ch" forName="ellipse6" refType="h" fact="0.6081"/>
        </dgm:constrLst>
      </dgm:if>
      <dgm:else name="Name9">
        <dgm:alg type="composite">
          <dgm:param type="ar" val="2.346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455"/>
          <dgm:constr type="h" for="ch" forName="ellipse1" refType="h" fact="0.5761"/>
          <dgm:constr type="l" for="ch" forName="ellipse2" refType="w" fact="0.1257"/>
          <dgm:constr type="t" for="ch" forName="ellipse2" refType="h" fact="0.4239"/>
          <dgm:constr type="w" for="ch" forName="ellipse2" refType="w" fact="0.2455"/>
          <dgm:constr type="h" for="ch" forName="ellipse2" refType="h" fact="0.5761"/>
          <dgm:constr type="l" for="ch" forName="ellipse3" refType="w" fact="0.2515"/>
          <dgm:constr type="t" for="ch" forName="ellipse3" refType="h" fact="0"/>
          <dgm:constr type="w" for="ch" forName="ellipse3" refType="w" fact="0.2455"/>
          <dgm:constr type="h" for="ch" forName="ellipse3" refType="h" fact="0.5761"/>
          <dgm:constr type="l" for="ch" forName="ellipse4" refType="w" fact="0.3772"/>
          <dgm:constr type="t" for="ch" forName="ellipse4" refType="h" fact="0.4239"/>
          <dgm:constr type="w" for="ch" forName="ellipse4" refType="w" fact="0.2455"/>
          <dgm:constr type="h" for="ch" forName="ellipse4" refType="h" fact="0.5761"/>
          <dgm:constr type="l" for="ch" forName="ellipse5" refType="w" fact="0.503"/>
          <dgm:constr type="t" for="ch" forName="ellipse5" refType="h" fact="0"/>
          <dgm:constr type="w" for="ch" forName="ellipse5" refType="w" fact="0.2455"/>
          <dgm:constr type="h" for="ch" forName="ellipse5" refType="h" fact="0.5761"/>
          <dgm:constr type="l" for="ch" forName="ellipse6" refType="w" fact="0.6287"/>
          <dgm:constr type="t" for="ch" forName="ellipse6" refType="h" fact="0.4239"/>
          <dgm:constr type="w" for="ch" forName="ellipse6" refType="w" fact="0.2455"/>
          <dgm:constr type="h" for="ch" forName="ellipse6" refType="h" fact="0.5761"/>
          <dgm:constr type="l" for="ch" forName="ellipse7" refType="w" fact="0.7545"/>
          <dgm:constr type="t" for="ch" forName="ellipse7" refType="h" fact="0"/>
          <dgm:constr type="w" for="ch" forName="ellipse7" refType="w" fact="0.2455"/>
          <dgm:constr type="h" for="ch" forName="ellipse7" refType="h" fact="0.5761"/>
        </dgm:constrLst>
      </dgm:else>
    </dgm:choose>
    <dgm:choose name="Name10">
      <dgm:if name="Name11" axis="ch" ptType="node" func="cnt" op="gte" val="1">
        <dgm:layoutNode name="ellipse1" styleLbl="vennNode1">
          <dgm:varLst>
            <dgm:bulletEnabled val="1"/>
          </dgm:varLst>
          <dgm:alg type="tx"/>
          <dgm:shape xmlns:r="http://schemas.openxmlformats.org/officeDocument/2006/relationships" type="ellipse" r:blip="">
            <dgm:adjLst/>
          </dgm:shape>
          <dgm:choose name="Name12">
            <dgm:if name="Name13" func="var" arg="dir" op="equ" val="norm">
              <dgm:presOf axis="ch desOrSelf" ptType="node node" st="1 1" cnt="1 0"/>
            </dgm:if>
            <dgm:else name="Name14">
              <dgm:choose name="Name15">
                <dgm:if name="Name16" axis="ch" ptType="node" func="cnt" op="equ" val="1">
                  <dgm:presOf axis="ch desOrSelf" ptType="node node" st="1 1" cnt="1 0"/>
                </dgm:if>
                <dgm:if name="Name17" axis="ch" ptType="node" func="cnt" op="equ" val="2">
                  <dgm:presOf axis="ch desOrSelf" ptType="node node" st="2 1" cnt="1 0"/>
                </dgm:if>
                <dgm:if name="Name18" axis="ch" ptType="node" func="cnt" op="equ" val="3">
                  <dgm:presOf axis="ch desOrSelf" ptType="node node" st="3 1" cnt="1 0"/>
                </dgm:if>
                <dgm:if name="Name19" axis="ch" ptType="node" func="cnt" op="equ" val="4">
                  <dgm:presOf axis="ch desOrSelf" ptType="node node" st="4 1" cnt="1 0"/>
                </dgm:if>
                <dgm:if name="Name20" axis="ch" ptType="node" func="cnt" op="equ" val="5">
                  <dgm:presOf axis="ch desOrSelf" ptType="node node" st="5 1" cnt="1 0"/>
                </dgm:if>
                <dgm:if name="Name21" axis="ch" ptType="node" func="cnt" op="equ" val="6">
                  <dgm:presOf axis="ch desOrSelf" ptType="node node" st="6 1" cnt="1 0"/>
                </dgm:if>
                <dgm:if name="Name22" axis="ch" ptType="node" func="cnt" op="gte" val="7">
                  <dgm:presOf axis="ch desOrSelf" ptType="node node" st="7 1" cnt="1 0"/>
                </dgm:if>
                <dgm:else name="Name2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4"/>
    </dgm:choose>
    <dgm:choose name="Name25">
      <dgm:if name="Name26" axis="ch" ptType="node" func="cnt" op="gte" val="2">
        <dgm:layoutNode name="ellipse2" styleLbl="vennNode1">
          <dgm:varLst>
            <dgm:bulletEnabled val="1"/>
          </dgm:varLst>
          <dgm:alg type="tx"/>
          <dgm:choose name="Name27">
            <dgm:if name="Name28" func="var" arg="dir" op="equ" val="norm">
              <dgm:shape xmlns:r="http://schemas.openxmlformats.org/officeDocument/2006/relationships" type="ellipse" r:blip="">
                <dgm:adjLst/>
              </dgm:shape>
              <dgm:presOf axis="ch desOrSelf" ptType="node node" st="2 1" cnt="1 0"/>
            </dgm:if>
            <dgm:else name="Name29">
              <dgm:shape xmlns:r="http://schemas.openxmlformats.org/officeDocument/2006/relationships" type="ellipse" r:blip="" zOrderOff="-2">
                <dgm:adjLst/>
              </dgm:shape>
              <dgm:choose name="Name30">
                <dgm:if name="Name31" axis="ch" ptType="node" func="cnt" op="equ" val="2">
                  <dgm:presOf axis="ch desOrSelf" ptType="node node" st="1 1" cnt="1 0"/>
                </dgm:if>
                <dgm:if name="Name32" axis="ch" ptType="node" func="cnt" op="equ" val="3">
                  <dgm:presOf axis="ch desOrSelf" ptType="node node" st="2 1" cnt="1 0"/>
                </dgm:if>
                <dgm:if name="Name33" axis="ch" ptType="node" func="cnt" op="equ" val="4">
                  <dgm:presOf axis="ch desOrSelf" ptType="node node" st="3 1" cnt="1 0"/>
                </dgm:if>
                <dgm:if name="Name34" axis="ch" ptType="node" func="cnt" op="equ" val="5">
                  <dgm:presOf axis="ch desOrSelf" ptType="node node" st="4 1" cnt="1 0"/>
                </dgm:if>
                <dgm:if name="Name35" axis="ch" ptType="node" func="cnt" op="equ" val="6">
                  <dgm:presOf axis="ch desOrSelf" ptType="node node" st="5 1" cnt="1 0"/>
                </dgm:if>
                <dgm:if name="Name36" axis="ch" ptType="node" func="cnt" op="gte" val="7">
                  <dgm:presOf axis="ch desOrSelf" ptType="node node" st="6 1" cnt="1 0"/>
                </dgm:if>
                <dgm:else name="Name37"/>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8"/>
    </dgm:choose>
    <dgm:choose name="Name39">
      <dgm:if name="Name40" axis="ch" ptType="node" func="cnt" op="gte" val="3">
        <dgm:layoutNode name="ellipse3" styleLbl="vennNode1">
          <dgm:varLst>
            <dgm:bulletEnabled val="1"/>
          </dgm:varLst>
          <dgm:alg type="tx"/>
          <dgm:shape xmlns:r="http://schemas.openxmlformats.org/officeDocument/2006/relationships" type="ellipse" r:blip="">
            <dgm:adjLst/>
          </dgm:shape>
          <dgm:choose name="Name41">
            <dgm:if name="Name42" func="var" arg="dir" op="equ" val="norm">
              <dgm:shape xmlns:r="http://schemas.openxmlformats.org/officeDocument/2006/relationships" type="ellipse" r:blip="">
                <dgm:adjLst/>
              </dgm:shape>
              <dgm:presOf axis="ch desOrSelf" ptType="node node" st="3 1" cnt="1 0"/>
            </dgm:if>
            <dgm:else name="Name43">
              <dgm:shape xmlns:r="http://schemas.openxmlformats.org/officeDocument/2006/relationships" type="ellipse" r:blip="" zOrderOff="-4">
                <dgm:adjLst/>
              </dgm:shape>
              <dgm:choose name="Name44">
                <dgm:if name="Name45" axis="ch" ptType="node" func="cnt" op="equ" val="3">
                  <dgm:presOf axis="ch desOrSelf" ptType="node node" st="1 1" cnt="1 0"/>
                </dgm:if>
                <dgm:if name="Name46" axis="ch" ptType="node" func="cnt" op="equ" val="4">
                  <dgm:presOf axis="ch desOrSelf" ptType="node node" st="2 1" cnt="1 0"/>
                </dgm:if>
                <dgm:if name="Name47" axis="ch" ptType="node" func="cnt" op="equ" val="5">
                  <dgm:presOf axis="ch desOrSelf" ptType="node node" st="3 1" cnt="1 0"/>
                </dgm:if>
                <dgm:if name="Name48" axis="ch" ptType="node" func="cnt" op="equ" val="6">
                  <dgm:presOf axis="ch desOrSelf" ptType="node node" st="4 1" cnt="1 0"/>
                </dgm:if>
                <dgm:if name="Name49" axis="ch" ptType="node" func="cnt" op="gte" val="7">
                  <dgm:presOf axis="ch desOrSelf" ptType="node node" st="5 1" cnt="1 0"/>
                </dgm:if>
                <dgm:else name="Name50"/>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1"/>
    </dgm:choose>
    <dgm:choose name="Name52">
      <dgm:if name="Name53" axis="ch" ptType="node" func="cnt" op="gte" val="4">
        <dgm:layoutNode name="ellipse4" styleLbl="vennNode1">
          <dgm:varLst>
            <dgm:bulletEnabled val="1"/>
          </dgm:varLst>
          <dgm:alg type="tx"/>
          <dgm:choose name="Name54">
            <dgm:if name="Name55" func="var" arg="dir" op="equ" val="norm">
              <dgm:shape xmlns:r="http://schemas.openxmlformats.org/officeDocument/2006/relationships" type="ellipse" r:blip="">
                <dgm:adjLst/>
              </dgm:shape>
              <dgm:presOf axis="ch desOrSelf" ptType="node node" st="4 1" cnt="1 0"/>
            </dgm:if>
            <dgm:else name="Name56">
              <dgm:shape xmlns:r="http://schemas.openxmlformats.org/officeDocument/2006/relationships" type="ellipse" r:blip="" zOrderOff="-6">
                <dgm:adjLst/>
              </dgm:shape>
              <dgm:choose name="Name57">
                <dgm:if name="Name58" axis="ch" ptType="node" func="cnt" op="equ" val="4">
                  <dgm:presOf axis="ch desOrSelf" ptType="node node" st="1 1" cnt="1 0"/>
                </dgm:if>
                <dgm:if name="Name59" axis="ch" ptType="node" func="cnt" op="equ" val="5">
                  <dgm:presOf axis="ch desOrSelf" ptType="node node" st="2 1" cnt="1 0"/>
                </dgm:if>
                <dgm:if name="Name60" axis="ch" ptType="node" func="cnt" op="equ" val="6">
                  <dgm:presOf axis="ch desOrSelf" ptType="node node" st="3 1" cnt="1 0"/>
                </dgm:if>
                <dgm:if name="Name61" axis="ch" ptType="node" func="cnt" op="gte" val="7">
                  <dgm:presOf axis="ch desOrSelf" ptType="node node" st="4 1" cnt="1 0"/>
                </dgm:if>
                <dgm:else name="Name62"/>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3"/>
    </dgm:choose>
    <dgm:choose name="Name64">
      <dgm:if name="Name65" axis="ch" ptType="node" func="cnt" op="gte" val="5">
        <dgm:layoutNode name="ellipse5" styleLbl="vennNode1">
          <dgm:varLst>
            <dgm:bulletEnabled val="1"/>
          </dgm:varLst>
          <dgm:alg type="tx"/>
          <dgm:choose name="Name66">
            <dgm:if name="Name67" func="var" arg="dir" op="equ" val="norm">
              <dgm:shape xmlns:r="http://schemas.openxmlformats.org/officeDocument/2006/relationships" type="ellipse" r:blip="">
                <dgm:adjLst/>
              </dgm:shape>
              <dgm:presOf axis="ch desOrSelf" ptType="node node" st="5 1" cnt="1 0"/>
            </dgm:if>
            <dgm:else name="Name68">
              <dgm:shape xmlns:r="http://schemas.openxmlformats.org/officeDocument/2006/relationships" type="ellipse" r:blip="" zOrderOff="-8">
                <dgm:adjLst/>
              </dgm:shape>
              <dgm:choose name="Name69">
                <dgm:if name="Name70" axis="ch" ptType="node" func="cnt" op="equ" val="5">
                  <dgm:presOf axis="ch desOrSelf" ptType="node node" st="1 1" cnt="1 0"/>
                </dgm:if>
                <dgm:if name="Name71" axis="ch" ptType="node" func="cnt" op="equ" val="6">
                  <dgm:presOf axis="ch desOrSelf" ptType="node node" st="2 1" cnt="1 0"/>
                </dgm:if>
                <dgm:if name="Name72" axis="ch" ptType="node" func="cnt" op="gte" val="7">
                  <dgm:presOf axis="ch desOrSelf" ptType="node node" st="3 1" cnt="1 0"/>
                </dgm:if>
                <dgm:else name="Name7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4"/>
    </dgm:choose>
    <dgm:choose name="Name75">
      <dgm:if name="Name76" axis="ch" ptType="node" func="cnt" op="gte" val="6">
        <dgm:layoutNode name="ellipse6" styleLbl="vennNode1">
          <dgm:varLst>
            <dgm:bulletEnabled val="1"/>
          </dgm:varLst>
          <dgm:alg type="tx"/>
          <dgm:choose name="Name77">
            <dgm:if name="Name78" func="var" arg="dir" op="equ" val="norm">
              <dgm:shape xmlns:r="http://schemas.openxmlformats.org/officeDocument/2006/relationships" type="ellipse" r:blip="">
                <dgm:adjLst/>
              </dgm:shape>
              <dgm:presOf axis="ch desOrSelf" ptType="node node" st="6 1" cnt="1 0"/>
            </dgm:if>
            <dgm:else name="Name79">
              <dgm:shape xmlns:r="http://schemas.openxmlformats.org/officeDocument/2006/relationships" type="ellipse" r:blip="" zOrderOff="-10">
                <dgm:adjLst/>
              </dgm:shape>
              <dgm:choose name="Name80">
                <dgm:if name="Name81" axis="ch" ptType="node" func="cnt" op="equ" val="6">
                  <dgm:presOf axis="ch desOrSelf" ptType="node node" st="1 1" cnt="1 0"/>
                </dgm:if>
                <dgm:if name="Name82" axis="ch" ptType="node" func="cnt" op="gte" val="7">
                  <dgm:presOf axis="ch desOrSelf" ptType="node node" st="2 1" cnt="1 0"/>
                </dgm:if>
                <dgm:else name="Name8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choose name="Name85">
      <dgm:if name="Name86" axis="ch" ptType="node" func="cnt" op="gte" val="7">
        <dgm:layoutNode name="ellipse7" styleLbl="vennNode1">
          <dgm:varLst>
            <dgm:bulletEnabled val="1"/>
          </dgm:varLst>
          <dgm:alg type="tx"/>
          <dgm:choose name="Name87">
            <dgm:if name="Name88" func="var" arg="dir" op="equ" val="norm">
              <dgm:shape xmlns:r="http://schemas.openxmlformats.org/officeDocument/2006/relationships" type="ellipse" r:blip="">
                <dgm:adjLst/>
              </dgm:shape>
              <dgm:presOf axis="ch desOrSelf" ptType="node node" st="7 1" cnt="1 0"/>
            </dgm:if>
            <dgm:else name="Name89">
              <dgm:shape xmlns:r="http://schemas.openxmlformats.org/officeDocument/2006/relationships" type="ellipse" r:blip="" zOrderOff="-12">
                <dgm:adjLst/>
              </dgm:shape>
              <dgm:presOf axis="ch desOrSelf" ptType="node node" st="1 1" cnt="1 0"/>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dgm:layoutDef>
</file>

<file path=ppt/diagrams/layout3.xml><?xml version="1.0" encoding="utf-8"?>
<dgm:layoutDef xmlns:dgm="http://schemas.openxmlformats.org/drawingml/2006/diagram" xmlns:a="http://schemas.openxmlformats.org/drawingml/2006/main" uniqueId="urn:microsoft.com/office/officeart/2011/layout/RadialPictureList">
  <dgm:title val="Radial Picture List"/>
  <dgm:desc val="Use to show relationships to a central idea. The Level 1 shape contains text and all Level 2 shapes contain a picture with corresponding text. Limited to four Level 2 pictures.  Unused pictures do not appear, but remain available if you switch layouts. Works best with a small amount of Level 2 text."/>
  <dgm:catLst>
    <dgm:cat type="picture" pri="2500"/>
    <dgm:cat type="officeonline" pri="2500"/>
  </dgm:catLst>
  <dgm:sampData>
    <dgm:dataModel>
      <dgm:ptLst>
        <dgm:pt modelId="0" type="doc"/>
        <dgm:pt modelId="10">
          <dgm:prSet phldr="1"/>
        </dgm:pt>
        <dgm:pt modelId="11">
          <dgm:prSet phldr="1"/>
        </dgm:pt>
        <dgm:pt modelId="12">
          <dgm:prSet phldr="1"/>
        </dgm:pt>
        <dgm:pt modelId="13">
          <dgm:prSet phldr="1"/>
        </dgm:pt>
      </dgm:ptLst>
      <dgm:cxnLst>
        <dgm:cxn modelId="1" srcId="0" destId="10" srcOrd="0" destOrd="0"/>
        <dgm:cxn modelId="2" srcId="10" destId="11" srcOrd="0" destOrd="0"/>
        <dgm:cxn modelId="3" srcId="10" destId="12" srcOrd="1" destOrd="0"/>
        <dgm:cxn modelId="4" srcId="10" destId="13" srcOrd="2" destOrd="0"/>
      </dgm:cxnLst>
      <dgm:bg/>
      <dgm:whole/>
    </dgm:dataModel>
  </dgm:sampData>
  <dgm:styleData>
    <dgm:dataModel>
      <dgm:ptLst>
        <dgm:pt modelId="0" type="doc"/>
        <dgm:pt modelId="10">
          <dgm:prSet phldr="1"/>
        </dgm:pt>
        <dgm:pt modelId="11">
          <dgm:prSet phldr="1"/>
        </dgm:pt>
        <dgm:pt modelId="12">
          <dgm:prSet phldr="1"/>
        </dgm:pt>
      </dgm:ptLst>
      <dgm:cxnLst>
        <dgm:cxn modelId="1" srcId="0" destId="10" srcOrd="0" destOrd="0"/>
        <dgm:cxn modelId="2" srcId="10" destId="11" srcOrd="0" destOrd="0"/>
        <dgm:cxn modelId="3" srcId="10" destId="12" srcOrd="1"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Lst>
      <dgm:cxnLst>
        <dgm:cxn modelId="1" srcId="0" destId="10" srcOrd="0" destOrd="0"/>
        <dgm:cxn modelId="2" srcId="10" destId="11" srcOrd="0" destOrd="0"/>
        <dgm:cxn modelId="3" srcId="10" destId="12" srcOrd="1" destOrd="0"/>
        <dgm:cxn modelId="4" srcId="10" destId="13" srcOrd="2" destOrd="0"/>
        <dgm:cxn modelId="5" srcId="10" destId="14" srcOrd="3" destOrd="0"/>
      </dgm:cxnLst>
      <dgm:bg/>
      <dgm:whole/>
    </dgm:dataModel>
  </dgm:clrData>
  <dgm:layoutNode name="Name0">
    <dgm:varLst>
      <dgm:chMax val="1"/>
      <dgm:chPref val="1"/>
      <dgm:dir/>
      <dgm:resizeHandles/>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equ" val="1">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l" for="ch" forName="Accent" refType="w" fact="0"/>
              <dgm:constr type="t" for="ch" forName="Accent" refType="h" fact="0"/>
              <dgm:constr type="w" for="ch" forName="Accent" refType="w" fact="0.6747"/>
              <dgm:constr type="h" for="ch" forName="Accent" refType="h"/>
              <dgm:constr type="l" for="ch" forName="Child1" refType="w" fact="0.76"/>
              <dgm:constr type="t" for="ch" forName="Child1" refType="h" fact="0.3739"/>
              <dgm:constr type="w" for="ch" forName="Child1" refType="w" fact="0.24"/>
              <dgm:constr type="h" for="ch" forName="Child1" refType="h" fact="0.255"/>
              <dgm:constr type="l" for="ch" forName="Parent" refType="w" fact="0.1726"/>
              <dgm:constr type="t" for="ch" forName="Parent" refType="h" fact="0.2646"/>
              <dgm:constr type="w" for="ch" forName="Parent" refType="w" fact="0.3347"/>
              <dgm:constr type="h" for="ch" forName="Parent" refType="h" fact="0.4759"/>
              <dgm:constr type="l" for="ch" forName="Image1" refType="w" fact="0.5661"/>
              <dgm:constr type="t" for="ch" forName="Image1" refType="h" fact="0.3744"/>
              <dgm:constr type="w" for="ch" forName="Image1" refType="w" fact="0.1793"/>
              <dgm:constr type="h" for="ch" forName="Image1" refType="h" fact="0.255"/>
            </dgm:constrLst>
          </dgm:if>
          <dgm:if name="Name6" axis="ch ch" ptType="node node" st="1 1" cnt="1 0" func="cnt" op="equ" val="2">
            <dgm:alg type="composite">
              <dgm:param type="ar" val="1.381"/>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 refType="w" fact="0"/>
              <dgm:constr type="t" for="ch" forName="Accent" refType="h" fact="0"/>
              <dgm:constr type="w" for="ch" forName="Accent" refType="w" fact="0.6946"/>
              <dgm:constr type="h" for="ch" forName="Accent" refType="h"/>
              <dgm:constr type="l" for="ch" forName="Parent" refType="w" fact="0.1777"/>
              <dgm:constr type="t" for="ch" forName="Parent" refType="h" fact="0.2646"/>
              <dgm:constr type="w" for="ch" forName="Parent" refType="w" fact="0.3446"/>
              <dgm:constr type="h" for="ch" forName="Parent" refType="h" fact="0.4759"/>
              <dgm:constr type="l" for="ch" forName="Image1" refType="w" fact="0.5531"/>
              <dgm:constr type="t" for="ch" forName="Image1" refType="h" fact="0.1585"/>
              <dgm:constr type="w" for="ch" forName="Image1" refType="w" fact="0.1846"/>
              <dgm:constr type="h" for="ch" forName="Image1" refType="h" fact="0.255"/>
              <dgm:constr type="l" for="ch" forName="Image2" refType="w" fact="0.5531"/>
              <dgm:constr type="t" for="ch" forName="Image2" refType="h" fact="0.5624"/>
              <dgm:constr type="w" for="ch" forName="Image2" refType="w" fact="0.1846"/>
              <dgm:constr type="h" for="ch" forName="Image2" refType="h" fact="0.255"/>
              <dgm:constr type="l" for="ch" forName="Child1" refType="w" fact="0.7529"/>
              <dgm:constr type="t" for="ch" forName="Child1" refType="h" fact="0.1618"/>
              <dgm:constr type="w" for="ch" forName="Child1" refType="w" fact="0.2471"/>
              <dgm:constr type="h" for="ch" forName="Child1" refType="h" fact="0.2468"/>
              <dgm:constr type="l" for="ch" forName="Child2" refType="w" fact="0.7529"/>
              <dgm:constr type="t" for="ch" forName="Child2" refType="h" fact="0.5657"/>
              <dgm:constr type="w" for="ch" forName="Child2" refType="w" fact="0.2471"/>
              <dgm:constr type="h" for="ch" forName="Child2" refType="h" fact="0.2468"/>
            </dgm:constrLst>
          </dgm:if>
          <dgm:if name="Name7" axis="ch ch" ptType="node node" st="1 1" cnt="1 0" func="cnt" op="equ" val="3">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 refType="w" fact="0"/>
              <dgm:constr type="t" for="ch" forName="Accent" refType="h" fact="0"/>
              <dgm:constr type="w" for="ch" forName="Accent" refType="w" fact="0.6747"/>
              <dgm:constr type="h" for="ch" forName="Accent" refType="h"/>
              <dgm:constr type="l" for="ch" forName="Parent" refType="w" fact="0.1726"/>
              <dgm:constr type="t" for="ch" forName="Parent" refType="h" fact="0.2646"/>
              <dgm:constr type="w" for="ch" forName="Parent" refType="w" fact="0.3347"/>
              <dgm:constr type="h" for="ch" forName="Parent" refType="h" fact="0.4759"/>
              <dgm:constr type="l" for="ch" forName="Image1" refType="w" fact="0.4968"/>
              <dgm:constr type="t" for="ch" forName="Image1" refType="h" fact="0.0843"/>
              <dgm:constr type="w" for="ch" forName="Image1" refType="w" fact="0.1793"/>
              <dgm:constr type="h" for="ch" forName="Image1" refType="h" fact="0.255"/>
              <dgm:constr type="l" for="ch" forName="Image2" refType="w" fact="0.5661"/>
              <dgm:constr type="t" for="ch" forName="Image2" refType="h" fact="0.3744"/>
              <dgm:constr type="w" for="ch" forName="Image2" refType="w" fact="0.1793"/>
              <dgm:constr type="h" for="ch" forName="Image2" refType="h" fact="0.255"/>
              <dgm:constr type="l" for="ch" forName="Image3" refType="w" fact="0.4968"/>
              <dgm:constr type="t" for="ch" forName="Image3" refType="h" fact="0.6686"/>
              <dgm:constr type="w" for="ch" forName="Image3" refType="w" fact="0.1793"/>
              <dgm:constr type="h" for="ch" forName="Image3" refType="h" fact="0.255"/>
              <dgm:constr type="l" for="ch" forName="Child1" refType="w" fact="0.6897"/>
              <dgm:constr type="t" for="ch" forName="Child1" refType="h" fact="0.0884"/>
              <dgm:constr type="w" for="ch" forName="Child1" refType="w" fact="0.24"/>
              <dgm:constr type="h" for="ch" forName="Child1" refType="h" fact="0.2468"/>
              <dgm:constr type="l" for="ch" forName="Child2" refType="w" fact="0.76"/>
              <dgm:constr type="t" for="ch" forName="Child2" refType="h" fact="0.378"/>
              <dgm:constr type="w" for="ch" forName="Child2" refType="w" fact="0.24"/>
              <dgm:constr type="h" for="ch" forName="Child2" refType="h" fact="0.2468"/>
              <dgm:constr type="l" for="ch" forName="Child3" refType="w" fact="0.6897"/>
              <dgm:constr type="t" for="ch" forName="Child3" refType="h" fact="0.6738"/>
              <dgm:constr type="w" for="ch" forName="Child3" refType="w" fact="0.24"/>
              <dgm:constr type="h" for="ch" forName="Child3" refType="h" fact="0.2468"/>
            </dgm:constrLst>
          </dgm:if>
          <dgm:else name="Name8">
            <dgm:alg type="composite">
              <dgm:param type="ar" val="1.2852"/>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 refType="w" fact="0"/>
              <dgm:constr type="t" for="ch" forName="Accent" refType="h" fact="0.0361"/>
              <dgm:constr type="w" for="ch" forName="Accent" refType="w" fact="0.6865"/>
              <dgm:constr type="h" for="ch" forName="Accent" refType="h" fact="0.9197"/>
              <dgm:constr type="l" for="ch" forName="Parent" refType="w" fact="0.1756"/>
              <dgm:constr type="t" for="ch" forName="Parent" refType="h" fact="0.2795"/>
              <dgm:constr type="w" for="ch" forName="Parent" refType="w" fact="0.3406"/>
              <dgm:constr type="h" for="ch" forName="Parent" refType="h" fact="0.4377"/>
              <dgm:constr type="l" for="ch" forName="Image1" refType="w" fact="0.425"/>
              <dgm:constr type="t" for="ch" forName="Image1" refType="h" fact="0"/>
              <dgm:constr type="w" for="ch" forName="Image1" refType="w" fact="0.1825"/>
              <dgm:constr type="h" for="ch" forName="Image1" refType="h" fact="0.2345"/>
              <dgm:constr type="l" for="ch" forName="Image2" refType="w" fact="0.5598"/>
              <dgm:constr type="t" for="ch" forName="Image2" refType="h" fact="0.2184"/>
              <dgm:constr type="w" for="ch" forName="Image2" refType="w" fact="0.1825"/>
              <dgm:constr type="h" for="ch" forName="Image2" refType="h" fact="0.2345"/>
              <dgm:constr type="l" for="ch" forName="Image3" refType="w" fact="0.5591"/>
              <dgm:constr type="t" for="ch" forName="Image3" refType="h" fact="0.5395"/>
              <dgm:constr type="w" for="ch" forName="Image3" refType="w" fact="0.1825"/>
              <dgm:constr type="h" for="ch" forName="Image3" refType="h" fact="0.2345"/>
              <dgm:constr type="l" for="ch" forName="Image4" refType="w" fact="0.425"/>
              <dgm:constr type="t" for="ch" forName="Image4" refType="h" fact="0.7655"/>
              <dgm:constr type="w" for="ch" forName="Image4" refType="w" fact="0.1825"/>
              <dgm:constr type="h" for="ch" forName="Image4" refType="h" fact="0.2345"/>
              <dgm:constr type="l" for="ch" forName="Child1" refType="w" fact="0.6214"/>
              <dgm:constr type="t" for="ch" forName="Child1" refType="h" fact="0.003"/>
              <dgm:constr type="w" for="ch" forName="Child1" refType="w" fact="0.2443"/>
              <dgm:constr type="h" for="ch" forName="Child1" refType="h" fact="0.227"/>
              <dgm:constr type="l" for="ch" forName="Child2" refType="w" fact="0.7557"/>
              <dgm:constr type="t" for="ch" forName="Child2" refType="h" fact="0.2225"/>
              <dgm:constr type="w" for="ch" forName="Child2" refType="w" fact="0.2443"/>
              <dgm:constr type="h" for="ch" forName="Child2" refType="h" fact="0.227"/>
              <dgm:constr type="l" for="ch" forName="Child3" refType="w" fact="0.7557"/>
              <dgm:constr type="t" for="ch" forName="Child3" refType="h" fact="0.5433"/>
              <dgm:constr type="w" for="ch" forName="Child3" refType="w" fact="0.2443"/>
              <dgm:constr type="h" for="ch" forName="Child3" refType="h" fact="0.227"/>
              <dgm:constr type="l" for="ch" forName="Child4" refType="w" fact="0.6214"/>
              <dgm:constr type="t" for="ch" forName="Child4" refType="h" fact="0.7703"/>
              <dgm:constr type="w" for="ch" forName="Child4" refType="w" fact="0.2443"/>
              <dgm:constr type="h" for="ch" forName="Child4" refType="h" fact="0.227"/>
            </dgm:constrLst>
          </dgm:else>
        </dgm:choose>
      </dgm:if>
      <dgm:else name="Name9">
        <dgm:choose name="Name10">
          <dgm:if name="Name11" axis="ch ch" ptType="node node" st="1 1" cnt="1 0" func="cnt" op="equ" val="0">
            <dgm:alg type="composite">
              <dgm:param type="ar" val="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2" axis="ch ch" ptType="node node" st="1 1" cnt="1 0" func="cnt" op="equ" val="1">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r" for="ch" forName="Accent" refType="w"/>
              <dgm:constr type="t" for="ch" forName="Accent" refType="h" fact="0"/>
              <dgm:constr type="w" for="ch" forName="Accent" refType="w" fact="0.6747"/>
              <dgm:constr type="h" for="ch" forName="Accent" refType="h"/>
              <dgm:constr type="r" for="ch" forName="Child1" refType="w" fact="0.24"/>
              <dgm:constr type="t" for="ch" forName="Child1" refType="h" fact="0.3739"/>
              <dgm:constr type="w" for="ch" forName="Child1" refType="w" fact="0.24"/>
              <dgm:constr type="h" for="ch" forName="Child1" refType="h" fact="0.255"/>
              <dgm:constr type="r" for="ch" forName="Parent" refType="w" fact="0.8274"/>
              <dgm:constr type="t" for="ch" forName="Parent" refType="h" fact="0.2646"/>
              <dgm:constr type="w" for="ch" forName="Parent" refType="w" fact="0.3347"/>
              <dgm:constr type="h" for="ch" forName="Parent" refType="h" fact="0.4759"/>
              <dgm:constr type="r" for="ch" forName="Image1" refType="w" fact="0.4339"/>
              <dgm:constr type="t" for="ch" forName="Image1" refType="h" fact="0.3744"/>
              <dgm:constr type="w" for="ch" forName="Image1" refType="w" fact="0.1793"/>
              <dgm:constr type="h" for="ch" forName="Image1" refType="h" fact="0.255"/>
            </dgm:constrLst>
          </dgm:if>
          <dgm:if name="Name13" axis="ch ch" ptType="node node" st="1 1" cnt="1 0" func="cnt" op="equ" val="2">
            <dgm:alg type="composite">
              <dgm:param type="ar" val="1.381"/>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 refType="w"/>
              <dgm:constr type="t" for="ch" forName="Accent" refType="h" fact="0"/>
              <dgm:constr type="w" for="ch" forName="Accent" refType="w" fact="0.6946"/>
              <dgm:constr type="h" for="ch" forName="Accent" refType="h"/>
              <dgm:constr type="r" for="ch" forName="Parent" refType="w" fact="0.8223"/>
              <dgm:constr type="t" for="ch" forName="Parent" refType="h" fact="0.2646"/>
              <dgm:constr type="w" for="ch" forName="Parent" refType="w" fact="0.3446"/>
              <dgm:constr type="h" for="ch" forName="Parent" refType="h" fact="0.4759"/>
              <dgm:constr type="r" for="ch" forName="Image1" refType="w" fact="0.4469"/>
              <dgm:constr type="t" for="ch" forName="Image1" refType="h" fact="0.1585"/>
              <dgm:constr type="w" for="ch" forName="Image1" refType="w" fact="0.1846"/>
              <dgm:constr type="h" for="ch" forName="Image1" refType="h" fact="0.255"/>
              <dgm:constr type="r" for="ch" forName="Image2" refType="w" fact="0.4469"/>
              <dgm:constr type="t" for="ch" forName="Image2" refType="h" fact="0.5624"/>
              <dgm:constr type="w" for="ch" forName="Image2" refType="w" fact="0.1846"/>
              <dgm:constr type="h" for="ch" forName="Image2" refType="h" fact="0.255"/>
              <dgm:constr type="r" for="ch" forName="Child1" refType="w" fact="0.2471"/>
              <dgm:constr type="t" for="ch" forName="Child1" refType="h" fact="0.1618"/>
              <dgm:constr type="w" for="ch" forName="Child1" refType="w" fact="0.2471"/>
              <dgm:constr type="h" for="ch" forName="Child1" refType="h" fact="0.2468"/>
              <dgm:constr type="r" for="ch" forName="Child2" refType="w" fact="0.2471"/>
              <dgm:constr type="t" for="ch" forName="Child2" refType="h" fact="0.5657"/>
              <dgm:constr type="w" for="ch" forName="Child2" refType="w" fact="0.2471"/>
              <dgm:constr type="h" for="ch" forName="Child2" refType="h" fact="0.2468"/>
            </dgm:constrLst>
          </dgm:if>
          <dgm:if name="Name14" axis="ch ch" ptType="node node" st="1 1" cnt="1 0" func="cnt" op="equ" val="3">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 refType="w"/>
              <dgm:constr type="t" for="ch" forName="Accent" refType="h" fact="0"/>
              <dgm:constr type="w" for="ch" forName="Accent" refType="w" fact="0.6747"/>
              <dgm:constr type="h" for="ch" forName="Accent" refType="h"/>
              <dgm:constr type="r" for="ch" forName="Parent" refType="w" fact="0.8274"/>
              <dgm:constr type="t" for="ch" forName="Parent" refType="h" fact="0.2646"/>
              <dgm:constr type="w" for="ch" forName="Parent" refType="w" fact="0.3347"/>
              <dgm:constr type="h" for="ch" forName="Parent" refType="h" fact="0.4759"/>
              <dgm:constr type="r" for="ch" forName="Image1" refType="w" fact="0.5032"/>
              <dgm:constr type="t" for="ch" forName="Image1" refType="h" fact="0.0843"/>
              <dgm:constr type="w" for="ch" forName="Image1" refType="w" fact="0.1793"/>
              <dgm:constr type="h" for="ch" forName="Image1" refType="h" fact="0.255"/>
              <dgm:constr type="r" for="ch" forName="Image2" refType="w" fact="0.4339"/>
              <dgm:constr type="t" for="ch" forName="Image2" refType="h" fact="0.3744"/>
              <dgm:constr type="w" for="ch" forName="Image2" refType="w" fact="0.1793"/>
              <dgm:constr type="h" for="ch" forName="Image2" refType="h" fact="0.255"/>
              <dgm:constr type="r" for="ch" forName="Image3" refType="w" fact="0.5032"/>
              <dgm:constr type="t" for="ch" forName="Image3" refType="h" fact="0.6686"/>
              <dgm:constr type="w" for="ch" forName="Image3" refType="w" fact="0.1793"/>
              <dgm:constr type="h" for="ch" forName="Image3" refType="h" fact="0.255"/>
              <dgm:constr type="r" for="ch" forName="Child1" refType="w" fact="0.3103"/>
              <dgm:constr type="t" for="ch" forName="Child1" refType="h" fact="0.0884"/>
              <dgm:constr type="w" for="ch" forName="Child1" refType="w" fact="0.24"/>
              <dgm:constr type="h" for="ch" forName="Child1" refType="h" fact="0.2468"/>
              <dgm:constr type="r" for="ch" forName="Child2" refType="w" fact="0.24"/>
              <dgm:constr type="t" for="ch" forName="Child2" refType="h" fact="0.378"/>
              <dgm:constr type="w" for="ch" forName="Child2" refType="w" fact="0.24"/>
              <dgm:constr type="h" for="ch" forName="Child2" refType="h" fact="0.2468"/>
              <dgm:constr type="r" for="ch" forName="Child3" refType="w" fact="0.3103"/>
              <dgm:constr type="t" for="ch" forName="Child3" refType="h" fact="0.6738"/>
              <dgm:constr type="w" for="ch" forName="Child3" refType="w" fact="0.24"/>
              <dgm:constr type="h" for="ch" forName="Child3" refType="h" fact="0.2468"/>
            </dgm:constrLst>
          </dgm:if>
          <dgm:else name="Name15">
            <dgm:alg type="composite">
              <dgm:param type="ar" val="1.2852"/>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 refType="w"/>
              <dgm:constr type="t" for="ch" forName="Accent" refType="h" fact="0.0361"/>
              <dgm:constr type="w" for="ch" forName="Accent" refType="w" fact="0.6865"/>
              <dgm:constr type="h" for="ch" forName="Accent" refType="h" fact="0.9197"/>
              <dgm:constr type="r" for="ch" forName="Parent" refType="w" fact="0.8244"/>
              <dgm:constr type="t" for="ch" forName="Parent" refType="h" fact="0.2795"/>
              <dgm:constr type="w" for="ch" forName="Parent" refType="w" fact="0.3406"/>
              <dgm:constr type="h" for="ch" forName="Parent" refType="h" fact="0.4377"/>
              <dgm:constr type="r" for="ch" forName="Image1" refType="w" fact="0.575"/>
              <dgm:constr type="t" for="ch" forName="Image1" refType="h" fact="0"/>
              <dgm:constr type="w" for="ch" forName="Image1" refType="w" fact="0.1825"/>
              <dgm:constr type="h" for="ch" forName="Image1" refType="h" fact="0.2345"/>
              <dgm:constr type="r" for="ch" forName="Image2" refType="w" fact="0.4402"/>
              <dgm:constr type="t" for="ch" forName="Image2" refType="h" fact="0.2184"/>
              <dgm:constr type="w" for="ch" forName="Image2" refType="w" fact="0.1825"/>
              <dgm:constr type="h" for="ch" forName="Image2" refType="h" fact="0.2345"/>
              <dgm:constr type="r" for="ch" forName="Image3" refType="w" fact="0.4409"/>
              <dgm:constr type="t" for="ch" forName="Image3" refType="h" fact="0.5395"/>
              <dgm:constr type="w" for="ch" forName="Image3" refType="w" fact="0.1825"/>
              <dgm:constr type="h" for="ch" forName="Image3" refType="h" fact="0.2345"/>
              <dgm:constr type="r" for="ch" forName="Image4" refType="w" fact="0.575"/>
              <dgm:constr type="t" for="ch" forName="Image4" refType="h" fact="0.7655"/>
              <dgm:constr type="w" for="ch" forName="Image4" refType="w" fact="0.1825"/>
              <dgm:constr type="h" for="ch" forName="Image4" refType="h" fact="0.2345"/>
              <dgm:constr type="r" for="ch" forName="Child1" refType="w" fact="0.3786"/>
              <dgm:constr type="t" for="ch" forName="Child1" refType="h" fact="0.003"/>
              <dgm:constr type="w" for="ch" forName="Child1" refType="w" fact="0.2443"/>
              <dgm:constr type="h" for="ch" forName="Child1" refType="h" fact="0.227"/>
              <dgm:constr type="r" for="ch" forName="Child2" refType="w" fact="0.2443"/>
              <dgm:constr type="t" for="ch" forName="Child2" refType="h" fact="0.2225"/>
              <dgm:constr type="w" for="ch" forName="Child2" refType="w" fact="0.2443"/>
              <dgm:constr type="h" for="ch" forName="Child2" refType="h" fact="0.227"/>
              <dgm:constr type="r" for="ch" forName="Child3" refType="w" fact="0.2443"/>
              <dgm:constr type="t" for="ch" forName="Child3" refType="h" fact="0.5433"/>
              <dgm:constr type="w" for="ch" forName="Child3" refType="w" fact="0.2443"/>
              <dgm:constr type="h" for="ch" forName="Child3" refType="h" fact="0.227"/>
              <dgm:constr type="r" for="ch" forName="Child4" refType="w" fact="0.3786"/>
              <dgm:constr type="t" for="ch" forName="Child4" refType="h" fact="0.7703"/>
              <dgm:constr type="w" for="ch" forName="Child4" refType="w" fact="0.2443"/>
              <dgm:constr type="h" for="ch" forName="Child4" refType="h" fact="0.227"/>
            </dgm:constrLst>
          </dgm:else>
        </dgm:choose>
      </dgm:else>
    </dgm:choose>
    <dgm:forEach name="wrapper" axis="self" ptType="parTrans">
      <dgm:forEach name="ImageRepeat" axis="self">
        <dgm:layoutNode name="Image" styleLbl="fgImgPlace1">
          <dgm:alg type="sp"/>
          <dgm:shape xmlns:r="http://schemas.openxmlformats.org/officeDocument/2006/relationships" type="ellipse" r:blip="" blipPhldr="1">
            <dgm:adjLst/>
          </dgm:shape>
          <dgm:presOf/>
        </dgm:layoutNode>
      </dgm:forEach>
    </dgm:forEach>
    <dgm:forEach name="Name16" axis="ch" ptType="node" cnt="1">
      <dgm:layoutNode name="Parent" styleLbl="node1">
        <dgm:varLst>
          <dgm:chMax val="4"/>
          <dgm:chPref val="3"/>
        </dgm:varLst>
        <dgm:alg type="tx"/>
        <dgm:shape xmlns:r="http://schemas.openxmlformats.org/officeDocument/2006/relationships" type="ellipse"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17" axis="ch ch" ptType="node node" st="1 1" cnt="1 1">
      <dgm:layoutNode name="Accent" styleLbl="node1">
        <dgm:alg type="sp"/>
        <dgm:choose name="Name18">
          <dgm:if name="Name19" func="var" arg="dir" op="equ" val="norm">
            <dgm:choose name="Name20">
              <dgm:if name="Name21" axis="followSib" ptType="node" func="cnt" op="equ" val="0">
                <dgm:shape xmlns:r="http://schemas.openxmlformats.org/officeDocument/2006/relationships" type="blockArc" r:blip="">
                  <dgm:adjLst>
                    <dgm:adj idx="1" val="-49.0368"/>
                    <dgm:adj idx="2" val="49.4265"/>
                    <dgm:adj idx="3" val="0.0564"/>
                  </dgm:adjLst>
                </dgm:shape>
              </dgm:if>
              <dgm:if name="Name22" axis="followSib" ptType="node" func="cnt" op="equ" val="1">
                <dgm:shape xmlns:r="http://schemas.openxmlformats.org/officeDocument/2006/relationships" type="blockArc" r:blip="">
                  <dgm:adjLst>
                    <dgm:adj idx="1" val="-64.2028"/>
                    <dgm:adj idx="2" val="64.5456"/>
                    <dgm:adj idx="3" val="0.0558"/>
                  </dgm:adjLst>
                </dgm:shape>
              </dgm:if>
              <dgm:if name="Name23" axis="followSib" ptType="node" func="cnt" op="equ" val="2">
                <dgm:shape xmlns:r="http://schemas.openxmlformats.org/officeDocument/2006/relationships" type="blockArc" r:blip="">
                  <dgm:adjLst>
                    <dgm:adj idx="1" val="-67.8702"/>
                    <dgm:adj idx="2" val="68.6519"/>
                    <dgm:adj idx="3" val="0.0575"/>
                  </dgm:adjLst>
                </dgm:shape>
              </dgm:if>
              <dgm:else name="Name24">
                <dgm:shape xmlns:r="http://schemas.openxmlformats.org/officeDocument/2006/relationships" type="blockArc" r:blip="">
                  <dgm:adjLst>
                    <dgm:adj idx="1" val="-84.8426"/>
                    <dgm:adj idx="2" val="84.8009"/>
                    <dgm:adj idx="3" val="0.0524"/>
                  </dgm:adjLst>
                </dgm:shape>
              </dgm:else>
            </dgm:choose>
          </dgm:if>
          <dgm:else name="Name25">
            <dgm:choose name="Name26">
              <dgm:if name="Name27" axis="followSib" ptType="node" func="cnt" op="equ" val="0">
                <dgm:shape xmlns:r="http://schemas.openxmlformats.org/officeDocument/2006/relationships" rot="180" type="blockArc" r:blip="">
                  <dgm:adjLst>
                    <dgm:adj idx="1" val="-49.0368"/>
                    <dgm:adj idx="2" val="49.4265"/>
                    <dgm:adj idx="3" val="0.0564"/>
                  </dgm:adjLst>
                </dgm:shape>
              </dgm:if>
              <dgm:if name="Name28" axis="followSib" ptType="node" func="cnt" op="equ" val="1">
                <dgm:shape xmlns:r="http://schemas.openxmlformats.org/officeDocument/2006/relationships" rot="180" type="blockArc" r:blip="">
                  <dgm:adjLst>
                    <dgm:adj idx="1" val="-64.2028"/>
                    <dgm:adj idx="2" val="64.5456"/>
                    <dgm:adj idx="3" val="0.0558"/>
                  </dgm:adjLst>
                </dgm:shape>
              </dgm:if>
              <dgm:if name="Name29" axis="followSib" ptType="node" func="cnt" op="equ" val="2">
                <dgm:shape xmlns:r="http://schemas.openxmlformats.org/officeDocument/2006/relationships" rot="180" type="blockArc" r:blip="">
                  <dgm:adjLst>
                    <dgm:adj idx="1" val="-67.8702"/>
                    <dgm:adj idx="2" val="68.6519"/>
                    <dgm:adj idx="3" val="0.0575"/>
                  </dgm:adjLst>
                </dgm:shape>
              </dgm:if>
              <dgm:else name="Name30">
                <dgm:shape xmlns:r="http://schemas.openxmlformats.org/officeDocument/2006/relationships" rot="180" type="blockArc" r:blip="">
                  <dgm:adjLst>
                    <dgm:adj idx="1" val="-84.8426"/>
                    <dgm:adj idx="2" val="84.8009"/>
                    <dgm:adj idx="3" val="0.0524"/>
                  </dgm:adjLst>
                </dgm:shape>
              </dgm:else>
            </dgm:choose>
          </dgm:else>
        </dgm:choose>
        <dgm:presOf/>
      </dgm:layoutNode>
      <dgm:layoutNode name="Image1" styleLbl="fgImgPlace1">
        <dgm:alg type="sp"/>
        <dgm:shape xmlns:r="http://schemas.openxmlformats.org/officeDocument/2006/relationships" type="ellipse" r:blip="" blipPhldr="1">
          <dgm:adjLst/>
        </dgm:shape>
        <dgm:presOf/>
      </dgm:layoutNode>
      <dgm:layoutNode name="Child1" styleLbl="revTx">
        <dgm:varLst>
          <dgm:chMax val="0"/>
          <dgm:chPref val="0"/>
          <dgm:bulletEnabled val="1"/>
        </dgm:varLst>
        <dgm:choose name="Name31">
          <dgm:if name="Name32" func="var" arg="dir" op="equ" val="norm">
            <dgm:alg type="tx">
              <dgm:param type="parTxLTRAlign" val="l"/>
              <dgm:param type="shpTxLTRAlignCh" val="l"/>
              <dgm:param type="parTxRTLAlign" val="l"/>
              <dgm:param type="shpTxRTLAlignCh" val="l"/>
              <dgm:param type="lnSpAfParP" val="10"/>
            </dgm:alg>
          </dgm:if>
          <dgm:else name="Name33">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4" axis="ch ch" ptType="node node" st="1 2" cnt="1 1">
      <dgm:layoutNode name="Image2">
        <dgm:alg type="sp"/>
        <dgm:shape xmlns:r="http://schemas.openxmlformats.org/officeDocument/2006/relationships" r:blip="">
          <dgm:adjLst/>
        </dgm:shape>
        <dgm:presOf/>
        <dgm:constrLst/>
        <dgm:forEach name="Name35" ref="ImageRepeat"/>
      </dgm:layoutNode>
      <dgm:layoutNode name="Child2" styleLbl="revTx">
        <dgm:varLst>
          <dgm:chMax val="0"/>
          <dgm:chPref val="0"/>
          <dgm:bulletEnabled val="1"/>
        </dgm:varLst>
        <dgm:choose name="Name36">
          <dgm:if name="Name37" func="var" arg="dir" op="equ" val="norm">
            <dgm:alg type="tx">
              <dgm:param type="parTxLTRAlign" val="l"/>
              <dgm:param type="shpTxLTRAlignCh" val="l"/>
              <dgm:param type="parTxRTLAlign" val="l"/>
              <dgm:param type="shpTxRTLAlignCh" val="l"/>
              <dgm:param type="lnSpAfParP" val="10"/>
            </dgm:alg>
          </dgm:if>
          <dgm:else name="Name38">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9" axis="ch ch" ptType="node node" st="1 3" cnt="1 1">
      <dgm:layoutNode name="Image3">
        <dgm:alg type="sp"/>
        <dgm:shape xmlns:r="http://schemas.openxmlformats.org/officeDocument/2006/relationships" r:blip="">
          <dgm:adjLst/>
        </dgm:shape>
        <dgm:presOf/>
        <dgm:constrLst/>
        <dgm:forEach name="Name40" ref="ImageRepeat"/>
      </dgm:layoutNode>
      <dgm:layoutNode name="Child3" styleLbl="revTx">
        <dgm:varLst>
          <dgm:chMax val="0"/>
          <dgm:chPref val="0"/>
          <dgm:bulletEnabled val="1"/>
        </dgm:varLst>
        <dgm:choose name="Name41">
          <dgm:if name="Name42" func="var" arg="dir" op="equ" val="norm">
            <dgm:alg type="tx">
              <dgm:param type="parTxLTRAlign" val="l"/>
              <dgm:param type="shpTxLTRAlignCh" val="l"/>
              <dgm:param type="parTxRTLAlign" val="l"/>
              <dgm:param type="shpTxRTLAlignCh" val="l"/>
              <dgm:param type="lnSpAfParP" val="10"/>
            </dgm:alg>
          </dgm:if>
          <dgm:else name="Name43">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4" axis="ch ch" ptType="node node" st="1 4" cnt="1 1">
      <dgm:layoutNode name="Image4">
        <dgm:alg type="sp"/>
        <dgm:shape xmlns:r="http://schemas.openxmlformats.org/officeDocument/2006/relationships" r:blip="">
          <dgm:adjLst/>
        </dgm:shape>
        <dgm:presOf/>
        <dgm:constrLst/>
        <dgm:forEach name="Name45" ref="ImageRepeat"/>
      </dgm:layoutNode>
      <dgm:layoutNode name="Child4" styleLbl="revTx">
        <dgm:varLst>
          <dgm:chMax val="0"/>
          <dgm:chPref val="0"/>
          <dgm:bulletEnabled val="1"/>
        </dgm:varLst>
        <dgm:choose name="Name46">
          <dgm:if name="Name47" func="var" arg="dir" op="equ" val="norm">
            <dgm:alg type="tx">
              <dgm:param type="parTxLTRAlign" val="l"/>
              <dgm:param type="shpTxLTRAlignCh" val="l"/>
              <dgm:param type="parTxRTLAlign" val="l"/>
              <dgm:param type="shpTxRTLAlignCh" val="l"/>
              <dgm:param type="lnSpAfParP" val="10"/>
            </dgm:alg>
          </dgm:if>
          <dgm:else name="Name48">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D777418-8B0B-4F78-AE4B-8AF0FFE69741}" type="datetimeFigureOut">
              <a:rPr lang="en-US" smtClean="0"/>
              <a:t>4/15/2026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507D6E4-757B-4964-9366-B9637A8F692B}" type="slidenum">
              <a:rPr lang="en-US" smtClean="0"/>
              <a:t>‹#›</a:t>
            </a:fld>
            <a:endParaRPr lang="en-US"/>
          </a:p>
        </p:txBody>
      </p:sp>
    </p:spTree>
    <p:extLst>
      <p:ext uri="{BB962C8B-B14F-4D97-AF65-F5344CB8AC3E}">
        <p14:creationId xmlns:p14="http://schemas.microsoft.com/office/powerpoint/2010/main" val="7979438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app.leg.wa.gov/wac/default.aspx?cite=110-300&amp;full=true"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t"/>
            <a:r>
              <a:rPr lang="en-US" sz="1200" b="0" i="1" kern="1200" dirty="0">
                <a:solidFill>
                  <a:schemeClr val="tx1"/>
                </a:solidFill>
                <a:effectLst/>
                <a:latin typeface="+mn-lt"/>
                <a:ea typeface="+mn-ea"/>
                <a:cs typeface="+mn-cs"/>
              </a:rPr>
              <a:t>“Before we get into global examples, I want to briefly ground us in the big picture—what regulatory theory is, and why licensing sits at the center of it.”</a:t>
            </a:r>
            <a:endParaRPr lang="en-US" sz="1200" b="0" i="0" kern="1200" dirty="0">
              <a:solidFill>
                <a:schemeClr val="tx1"/>
              </a:solidFill>
              <a:effectLst/>
              <a:latin typeface="+mn-lt"/>
              <a:ea typeface="+mn-ea"/>
              <a:cs typeface="+mn-cs"/>
            </a:endParaRPr>
          </a:p>
          <a:p>
            <a:pPr fontAlgn="t"/>
            <a:r>
              <a:rPr lang="en-US" sz="1200" b="0" i="0" kern="1200" dirty="0">
                <a:solidFill>
                  <a:schemeClr val="tx1"/>
                </a:solidFill>
                <a:effectLst/>
                <a:latin typeface="+mn-lt"/>
                <a:ea typeface="+mn-ea"/>
                <a:cs typeface="+mn-cs"/>
              </a:rPr>
              <a:t>Regulatory theory helps us understand </a:t>
            </a:r>
            <a:r>
              <a:rPr lang="en-US" sz="1200" b="1" i="0" kern="1200" dirty="0">
                <a:solidFill>
                  <a:schemeClr val="tx1"/>
                </a:solidFill>
                <a:effectLst/>
                <a:latin typeface="+mn-lt"/>
                <a:ea typeface="+mn-ea"/>
                <a:cs typeface="+mn-cs"/>
              </a:rPr>
              <a:t>why governments regulate</a:t>
            </a:r>
            <a:r>
              <a:rPr lang="en-US" sz="1200" b="0" i="0" kern="1200" dirty="0">
                <a:solidFill>
                  <a:schemeClr val="tx1"/>
                </a:solidFill>
                <a:effectLst/>
                <a:latin typeface="+mn-lt"/>
                <a:ea typeface="+mn-ea"/>
                <a:cs typeface="+mn-cs"/>
              </a:rPr>
              <a:t>, how systems are designed, and what they’re actually trying to accomplish. At its core, it asks a few practical questions:</a:t>
            </a:r>
            <a:br>
              <a:rPr lang="en-US" sz="1200" b="0" i="0" kern="1200" dirty="0">
                <a:solidFill>
                  <a:schemeClr val="tx1"/>
                </a:solidFill>
                <a:effectLst/>
                <a:latin typeface="+mn-lt"/>
                <a:ea typeface="+mn-ea"/>
                <a:cs typeface="+mn-cs"/>
              </a:rPr>
            </a:br>
            <a:endParaRPr lang="en-US" sz="1200" b="0" i="0" kern="1200" dirty="0">
              <a:solidFill>
                <a:schemeClr val="tx1"/>
              </a:solidFill>
              <a:effectLst/>
              <a:latin typeface="+mn-lt"/>
              <a:ea typeface="+mn-ea"/>
              <a:cs typeface="+mn-cs"/>
            </a:endParaRPr>
          </a:p>
          <a:p>
            <a:pPr marL="0" indent="0" fontAlgn="t">
              <a:buFont typeface="Arial" panose="020B0604020202020204" pitchFamily="34" charset="0"/>
              <a:buNone/>
            </a:pPr>
            <a:r>
              <a:rPr lang="en-US" sz="1200" b="0" i="0" kern="1200" dirty="0">
                <a:solidFill>
                  <a:schemeClr val="tx1"/>
                </a:solidFill>
                <a:effectLst/>
                <a:latin typeface="+mn-lt"/>
                <a:ea typeface="+mn-ea"/>
                <a:cs typeface="+mn-cs"/>
              </a:rPr>
              <a:t>What risks are we managing?</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Who are we protecting?</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And how much oversight is enough to prevent harm without creating new problems?</a:t>
            </a:r>
          </a:p>
          <a:p>
            <a:pPr fontAlgn="t"/>
            <a:endParaRPr lang="en-US" sz="1200" b="0" i="0" kern="1200" dirty="0">
              <a:solidFill>
                <a:schemeClr val="tx1"/>
              </a:solidFill>
              <a:effectLst/>
              <a:latin typeface="+mn-lt"/>
              <a:ea typeface="+mn-ea"/>
              <a:cs typeface="+mn-cs"/>
            </a:endParaRPr>
          </a:p>
          <a:p>
            <a:pPr fontAlgn="t"/>
            <a:r>
              <a:rPr lang="en-US" sz="1200" b="0" i="0" kern="1200" dirty="0">
                <a:solidFill>
                  <a:schemeClr val="tx1"/>
                </a:solidFill>
                <a:effectLst/>
                <a:latin typeface="+mn-lt"/>
                <a:ea typeface="+mn-ea"/>
                <a:cs typeface="+mn-cs"/>
              </a:rPr>
              <a:t>Licensing is one of the most powerful tools we use to answer those questions. It acts as a </a:t>
            </a:r>
            <a:r>
              <a:rPr lang="en-US" sz="1200" b="1" i="0" kern="1200" dirty="0">
                <a:solidFill>
                  <a:schemeClr val="tx1"/>
                </a:solidFill>
                <a:effectLst/>
                <a:latin typeface="+mn-lt"/>
                <a:ea typeface="+mn-ea"/>
                <a:cs typeface="+mn-cs"/>
              </a:rPr>
              <a:t>gatekeeping mechanism</a:t>
            </a:r>
            <a:r>
              <a:rPr lang="en-US" sz="1200" b="0" i="0" kern="1200" dirty="0">
                <a:solidFill>
                  <a:schemeClr val="tx1"/>
                </a:solidFill>
                <a:effectLst/>
                <a:latin typeface="+mn-lt"/>
                <a:ea typeface="+mn-ea"/>
                <a:cs typeface="+mn-cs"/>
              </a:rPr>
              <a:t>—allowing people or organizations to operate only if they meet defined standards. In human services, those decisions directly affect children, families, and vulnerable populations, which makes licensing both a safety tool and a statement of public values.</a:t>
            </a:r>
          </a:p>
          <a:p>
            <a:pPr fontAlgn="t"/>
            <a:r>
              <a:rPr lang="en-US" sz="1200" b="0" i="0" kern="1200" dirty="0">
                <a:solidFill>
                  <a:schemeClr val="tx1"/>
                </a:solidFill>
                <a:effectLst/>
                <a:latin typeface="+mn-lt"/>
                <a:ea typeface="+mn-ea"/>
                <a:cs typeface="+mn-cs"/>
              </a:rPr>
              <a:t>What’s important to remember is that </a:t>
            </a:r>
            <a:r>
              <a:rPr lang="en-US" sz="1200" b="1" i="0" kern="1200" dirty="0">
                <a:solidFill>
                  <a:schemeClr val="tx1"/>
                </a:solidFill>
                <a:effectLst/>
                <a:latin typeface="+mn-lt"/>
                <a:ea typeface="+mn-ea"/>
                <a:cs typeface="+mn-cs"/>
              </a:rPr>
              <a:t>regulatory theory isn’t abstract</a:t>
            </a:r>
            <a:r>
              <a:rPr lang="en-US" sz="1200" b="0" i="0" kern="1200" dirty="0">
                <a:solidFill>
                  <a:schemeClr val="tx1"/>
                </a:solidFill>
                <a:effectLst/>
                <a:latin typeface="+mn-lt"/>
                <a:ea typeface="+mn-ea"/>
                <a:cs typeface="+mn-cs"/>
              </a:rPr>
              <a:t>. It shapes how inspections are carried out, how discretion is used, how providers experience oversight, and ultimately how effective licensing is at preventing harm.</a:t>
            </a:r>
          </a:p>
          <a:p>
            <a:pPr fontAlgn="t"/>
            <a:endParaRPr lang="en-US" sz="1200" b="0" i="1" kern="1200" dirty="0">
              <a:solidFill>
                <a:schemeClr val="tx1"/>
              </a:solidFill>
              <a:effectLst/>
              <a:latin typeface="+mn-lt"/>
              <a:ea typeface="+mn-ea"/>
              <a:cs typeface="+mn-cs"/>
            </a:endParaRPr>
          </a:p>
          <a:p>
            <a:pPr fontAlgn="t"/>
            <a:r>
              <a:rPr lang="en-US" sz="1200" b="0" i="1" kern="1200" dirty="0">
                <a:solidFill>
                  <a:schemeClr val="tx1"/>
                </a:solidFill>
                <a:effectLst/>
                <a:latin typeface="+mn-lt"/>
                <a:ea typeface="+mn-ea"/>
                <a:cs typeface="+mn-cs"/>
              </a:rPr>
              <a:t>“So as we move forward, I invite you to think like system designers—considering not just what the rules say, but how they actually function in practice.”</a:t>
            </a:r>
            <a:endParaRPr lang="en-US" sz="12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C507D6E4-757B-4964-9366-B9637A8F692B}" type="slidenum">
              <a:rPr lang="en-US" smtClean="0"/>
              <a:t>2</a:t>
            </a:fld>
            <a:endParaRPr lang="en-US"/>
          </a:p>
        </p:txBody>
      </p:sp>
    </p:spTree>
    <p:extLst>
      <p:ext uri="{BB962C8B-B14F-4D97-AF65-F5344CB8AC3E}">
        <p14:creationId xmlns:p14="http://schemas.microsoft.com/office/powerpoint/2010/main" val="10667119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t"/>
            <a:r>
              <a:rPr lang="en-US" sz="1200" b="0" i="1" kern="1200" dirty="0">
                <a:solidFill>
                  <a:schemeClr val="tx1"/>
                </a:solidFill>
                <a:effectLst/>
                <a:latin typeface="+mn-lt"/>
                <a:ea typeface="+mn-ea"/>
                <a:cs typeface="+mn-cs"/>
              </a:rPr>
              <a:t>“This slide introduces Fiene’s Theory of Regulatory Compliance, which represents a major shift in how we think about effective regulation.”</a:t>
            </a:r>
            <a:endParaRPr lang="en-US" sz="1200" b="0" i="0" kern="1200" dirty="0">
              <a:solidFill>
                <a:schemeClr val="tx1"/>
              </a:solidFill>
              <a:effectLst/>
              <a:latin typeface="+mn-lt"/>
              <a:ea typeface="+mn-ea"/>
              <a:cs typeface="+mn-cs"/>
            </a:endParaRPr>
          </a:p>
          <a:p>
            <a:pPr fontAlgn="t"/>
            <a:r>
              <a:rPr lang="en-US" sz="1200" b="0" i="0" kern="1200" dirty="0">
                <a:solidFill>
                  <a:schemeClr val="tx1"/>
                </a:solidFill>
                <a:effectLst/>
                <a:latin typeface="+mn-lt"/>
                <a:ea typeface="+mn-ea"/>
                <a:cs typeface="+mn-cs"/>
              </a:rPr>
              <a:t>Let me start with the </a:t>
            </a:r>
            <a:r>
              <a:rPr lang="en-US" sz="1200" b="1" i="0" kern="1200" dirty="0">
                <a:solidFill>
                  <a:schemeClr val="tx1"/>
                </a:solidFill>
                <a:effectLst/>
                <a:latin typeface="+mn-lt"/>
                <a:ea typeface="+mn-ea"/>
                <a:cs typeface="+mn-cs"/>
              </a:rPr>
              <a:t>core idea</a:t>
            </a:r>
            <a:r>
              <a:rPr lang="en-US" sz="1200" b="0" i="0" kern="1200" dirty="0">
                <a:solidFill>
                  <a:schemeClr val="tx1"/>
                </a:solidFill>
                <a:effectLst/>
                <a:latin typeface="+mn-lt"/>
                <a:ea typeface="+mn-ea"/>
                <a:cs typeface="+mn-cs"/>
              </a:rPr>
              <a:t>: Fiene’s work challenges the traditional assumption that </a:t>
            </a:r>
            <a:r>
              <a:rPr lang="en-US" sz="1200" b="1" i="0" kern="1200" dirty="0">
                <a:solidFill>
                  <a:schemeClr val="tx1"/>
                </a:solidFill>
                <a:effectLst/>
                <a:latin typeface="+mn-lt"/>
                <a:ea typeface="+mn-ea"/>
                <a:cs typeface="+mn-cs"/>
              </a:rPr>
              <a:t>100% compliance is always the goal</a:t>
            </a:r>
            <a:r>
              <a:rPr lang="en-US" sz="1200" b="0" i="0" kern="1200" dirty="0">
                <a:solidFill>
                  <a:schemeClr val="tx1"/>
                </a:solidFill>
                <a:effectLst/>
                <a:latin typeface="+mn-lt"/>
                <a:ea typeface="+mn-ea"/>
                <a:cs typeface="+mn-cs"/>
              </a:rPr>
              <a:t>. Instead, the theory asks a more practical question:</a:t>
            </a:r>
            <a:br>
              <a:rPr lang="en-US" sz="1200" b="0" i="0" kern="1200" dirty="0">
                <a:solidFill>
                  <a:schemeClr val="tx1"/>
                </a:solidFill>
                <a:effectLst/>
                <a:latin typeface="+mn-lt"/>
                <a:ea typeface="+mn-ea"/>
                <a:cs typeface="+mn-cs"/>
              </a:rPr>
            </a:br>
            <a:r>
              <a:rPr lang="en-US" sz="1200" b="0" i="1" kern="1200" dirty="0">
                <a:solidFill>
                  <a:schemeClr val="tx1"/>
                </a:solidFill>
                <a:effectLst/>
                <a:latin typeface="+mn-lt"/>
                <a:ea typeface="+mn-ea"/>
                <a:cs typeface="+mn-cs"/>
              </a:rPr>
              <a:t>How do we maximize safety with the resources we actually have?</a:t>
            </a:r>
            <a:endParaRPr lang="en-US" sz="1200" b="0" i="0" kern="1200" dirty="0">
              <a:solidFill>
                <a:schemeClr val="tx1"/>
              </a:solidFill>
              <a:effectLst/>
              <a:latin typeface="+mn-lt"/>
              <a:ea typeface="+mn-ea"/>
              <a:cs typeface="+mn-cs"/>
            </a:endParaRPr>
          </a:p>
          <a:p>
            <a:pPr fontAlgn="t"/>
            <a:endParaRPr lang="en-US" dirty="0"/>
          </a:p>
          <a:p>
            <a:pPr fontAlgn="t"/>
            <a:r>
              <a:rPr lang="en-US" sz="1200" b="1" i="0" kern="1200" dirty="0">
                <a:solidFill>
                  <a:schemeClr val="tx1"/>
                </a:solidFill>
                <a:effectLst/>
                <a:latin typeface="+mn-lt"/>
                <a:ea typeface="+mn-ea"/>
                <a:cs typeface="+mn-cs"/>
              </a:rPr>
              <a:t>Substantial Compliance</a:t>
            </a:r>
          </a:p>
          <a:p>
            <a:pPr fontAlgn="t"/>
            <a:r>
              <a:rPr lang="en-US" sz="1200" b="0" i="1" kern="1200" dirty="0">
                <a:solidFill>
                  <a:schemeClr val="tx1"/>
                </a:solidFill>
                <a:effectLst/>
                <a:latin typeface="+mn-lt"/>
                <a:ea typeface="+mn-ea"/>
                <a:cs typeface="+mn-cs"/>
              </a:rPr>
              <a:t>(gesture to first node)</a:t>
            </a:r>
            <a:endParaRPr lang="en-US" sz="1200" b="0" i="0" kern="1200" dirty="0">
              <a:solidFill>
                <a:schemeClr val="tx1"/>
              </a:solidFill>
              <a:effectLst/>
              <a:latin typeface="+mn-lt"/>
              <a:ea typeface="+mn-ea"/>
              <a:cs typeface="+mn-cs"/>
            </a:endParaRPr>
          </a:p>
          <a:p>
            <a:pPr fontAlgn="t"/>
            <a:r>
              <a:rPr lang="en-US" sz="1200" b="0" i="0" kern="1200" dirty="0">
                <a:solidFill>
                  <a:schemeClr val="tx1"/>
                </a:solidFill>
                <a:effectLst/>
                <a:latin typeface="+mn-lt"/>
                <a:ea typeface="+mn-ea"/>
                <a:cs typeface="+mn-cs"/>
              </a:rPr>
              <a:t>The model begins with </a:t>
            </a:r>
            <a:r>
              <a:rPr lang="en-US" sz="1200" b="1" i="0" kern="1200" dirty="0">
                <a:solidFill>
                  <a:schemeClr val="tx1"/>
                </a:solidFill>
                <a:effectLst/>
                <a:latin typeface="+mn-lt"/>
                <a:ea typeface="+mn-ea"/>
                <a:cs typeface="+mn-cs"/>
              </a:rPr>
              <a:t>Substantial Compliance</a:t>
            </a:r>
            <a:r>
              <a:rPr lang="en-US" sz="1200" b="0" i="0" kern="1200" dirty="0">
                <a:solidFill>
                  <a:schemeClr val="tx1"/>
                </a:solidFill>
                <a:effectLst/>
                <a:latin typeface="+mn-lt"/>
                <a:ea typeface="+mn-ea"/>
                <a:cs typeface="+mn-cs"/>
              </a:rPr>
              <a:t>.</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Research shows that reaching about </a:t>
            </a:r>
            <a:r>
              <a:rPr lang="en-US" sz="1200" b="1" i="0" kern="1200" dirty="0">
                <a:solidFill>
                  <a:schemeClr val="tx1"/>
                </a:solidFill>
                <a:effectLst/>
                <a:latin typeface="+mn-lt"/>
                <a:ea typeface="+mn-ea"/>
                <a:cs typeface="+mn-cs"/>
              </a:rPr>
              <a:t>97–99% compliance</a:t>
            </a:r>
            <a:r>
              <a:rPr lang="en-US" sz="1200" b="0" i="0" kern="1200" dirty="0">
                <a:solidFill>
                  <a:schemeClr val="tx1"/>
                </a:solidFill>
                <a:effectLst/>
                <a:latin typeface="+mn-lt"/>
                <a:ea typeface="+mn-ea"/>
                <a:cs typeface="+mn-cs"/>
              </a:rPr>
              <a:t> captures nearly all meaningful safety gains. Beyond that, additional enforcement produces </a:t>
            </a:r>
            <a:r>
              <a:rPr lang="en-US" sz="1200" b="1" i="0" kern="1200" dirty="0">
                <a:solidFill>
                  <a:schemeClr val="tx1"/>
                </a:solidFill>
                <a:effectLst/>
                <a:latin typeface="+mn-lt"/>
                <a:ea typeface="+mn-ea"/>
                <a:cs typeface="+mn-cs"/>
              </a:rPr>
              <a:t>diminishing returns</a:t>
            </a:r>
            <a:r>
              <a:rPr lang="en-US" sz="1200" b="0" i="0" kern="1200" dirty="0">
                <a:solidFill>
                  <a:schemeClr val="tx1"/>
                </a:solidFill>
                <a:effectLst/>
                <a:latin typeface="+mn-lt"/>
                <a:ea typeface="+mn-ea"/>
                <a:cs typeface="+mn-cs"/>
              </a:rPr>
              <a:t> while consuming disproportionate regulatory effort. This means there is no gain to health or safety with additional findings.</a:t>
            </a:r>
          </a:p>
          <a:p>
            <a:pPr fontAlgn="t"/>
            <a:r>
              <a:rPr lang="en-US" sz="1200" b="0" i="0" kern="1200" dirty="0">
                <a:solidFill>
                  <a:schemeClr val="tx1"/>
                </a:solidFill>
                <a:effectLst/>
                <a:latin typeface="+mn-lt"/>
                <a:ea typeface="+mn-ea"/>
                <a:cs typeface="+mn-cs"/>
              </a:rPr>
              <a:t>So rather than chasing perfection, this approach focuses on </a:t>
            </a:r>
            <a:r>
              <a:rPr lang="en-US" sz="1200" b="1" i="0" kern="1200" dirty="0">
                <a:solidFill>
                  <a:schemeClr val="tx1"/>
                </a:solidFill>
                <a:effectLst/>
                <a:latin typeface="+mn-lt"/>
                <a:ea typeface="+mn-ea"/>
                <a:cs typeface="+mn-cs"/>
              </a:rPr>
              <a:t>meaningful compliance</a:t>
            </a:r>
            <a:r>
              <a:rPr lang="en-US" sz="1200" b="0" i="0" kern="1200" dirty="0">
                <a:solidFill>
                  <a:schemeClr val="tx1"/>
                </a:solidFill>
                <a:effectLst/>
                <a:latin typeface="+mn-lt"/>
                <a:ea typeface="+mn-ea"/>
                <a:cs typeface="+mn-cs"/>
              </a:rPr>
              <a:t>—the level at which risk is effectively controlled.</a:t>
            </a:r>
          </a:p>
          <a:p>
            <a:pPr fontAlgn="t"/>
            <a:br>
              <a:rPr lang="en-US" sz="1200" b="0" i="0" kern="1200" dirty="0">
                <a:solidFill>
                  <a:schemeClr val="tx1"/>
                </a:solidFill>
                <a:effectLst/>
                <a:latin typeface="+mn-lt"/>
                <a:ea typeface="+mn-ea"/>
                <a:cs typeface="+mn-cs"/>
              </a:rPr>
            </a:br>
            <a:endParaRPr lang="en-US" sz="1200" b="0" i="0" kern="1200" dirty="0">
              <a:solidFill>
                <a:schemeClr val="tx1"/>
              </a:solidFill>
              <a:effectLst/>
              <a:latin typeface="+mn-lt"/>
              <a:ea typeface="+mn-ea"/>
              <a:cs typeface="+mn-cs"/>
            </a:endParaRPr>
          </a:p>
          <a:p>
            <a:pPr fontAlgn="t"/>
            <a:r>
              <a:rPr lang="en-US" sz="1200" b="1" i="0" kern="1200" dirty="0">
                <a:solidFill>
                  <a:schemeClr val="tx1"/>
                </a:solidFill>
                <a:effectLst/>
                <a:latin typeface="+mn-lt"/>
                <a:ea typeface="+mn-ea"/>
                <a:cs typeface="+mn-cs"/>
              </a:rPr>
              <a:t>Evidence‑Based Oversight</a:t>
            </a:r>
          </a:p>
          <a:p>
            <a:pPr fontAlgn="t"/>
            <a:r>
              <a:rPr lang="en-US" sz="1200" b="0" i="1" kern="1200" dirty="0">
                <a:solidFill>
                  <a:schemeClr val="tx1"/>
                </a:solidFill>
                <a:effectLst/>
                <a:latin typeface="+mn-lt"/>
                <a:ea typeface="+mn-ea"/>
                <a:cs typeface="+mn-cs"/>
              </a:rPr>
              <a:t>(move to center node)</a:t>
            </a:r>
            <a:endParaRPr lang="en-US" sz="1200" b="0" i="0" kern="1200" dirty="0">
              <a:solidFill>
                <a:schemeClr val="tx1"/>
              </a:solidFill>
              <a:effectLst/>
              <a:latin typeface="+mn-lt"/>
              <a:ea typeface="+mn-ea"/>
              <a:cs typeface="+mn-cs"/>
            </a:endParaRPr>
          </a:p>
          <a:p>
            <a:pPr fontAlgn="t"/>
            <a:r>
              <a:rPr lang="en-US" sz="1200" b="0" i="0" kern="1200" dirty="0">
                <a:solidFill>
                  <a:schemeClr val="tx1"/>
                </a:solidFill>
                <a:effectLst/>
                <a:latin typeface="+mn-lt"/>
                <a:ea typeface="+mn-ea"/>
                <a:cs typeface="+mn-cs"/>
              </a:rPr>
              <a:t>From there, the model emphasizes </a:t>
            </a:r>
            <a:r>
              <a:rPr lang="en-US" sz="1200" b="1" i="0" kern="1200" dirty="0">
                <a:solidFill>
                  <a:schemeClr val="tx1"/>
                </a:solidFill>
                <a:effectLst/>
                <a:latin typeface="+mn-lt"/>
                <a:ea typeface="+mn-ea"/>
                <a:cs typeface="+mn-cs"/>
              </a:rPr>
              <a:t>Evidence‑Based Oversight</a:t>
            </a:r>
            <a:r>
              <a:rPr lang="en-US" sz="1200" b="0" i="0" kern="1200" dirty="0">
                <a:solidFill>
                  <a:schemeClr val="tx1"/>
                </a:solidFill>
                <a:effectLst/>
                <a:latin typeface="+mn-lt"/>
                <a:ea typeface="+mn-ea"/>
                <a:cs typeface="+mn-cs"/>
              </a:rPr>
              <a:t>.</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This means regulatory decisions are guided by </a:t>
            </a:r>
            <a:r>
              <a:rPr lang="en-US" sz="1200" b="1" i="0" kern="1200" dirty="0">
                <a:solidFill>
                  <a:schemeClr val="tx1"/>
                </a:solidFill>
                <a:effectLst/>
                <a:latin typeface="+mn-lt"/>
                <a:ea typeface="+mn-ea"/>
                <a:cs typeface="+mn-cs"/>
              </a:rPr>
              <a:t>data and research</a:t>
            </a:r>
            <a:r>
              <a:rPr lang="en-US" sz="1200" b="0" i="0" kern="1200" dirty="0">
                <a:solidFill>
                  <a:schemeClr val="tx1"/>
                </a:solidFill>
                <a:effectLst/>
                <a:latin typeface="+mn-lt"/>
                <a:ea typeface="+mn-ea"/>
                <a:cs typeface="+mn-cs"/>
              </a:rPr>
              <a:t>, not intuition or tradition.</a:t>
            </a:r>
          </a:p>
          <a:p>
            <a:pPr fontAlgn="t"/>
            <a:r>
              <a:rPr lang="en-US" sz="1200" b="0" i="0" kern="1200" dirty="0">
                <a:solidFill>
                  <a:schemeClr val="tx1"/>
                </a:solidFill>
                <a:effectLst/>
                <a:latin typeface="+mn-lt"/>
                <a:ea typeface="+mn-ea"/>
                <a:cs typeface="+mn-cs"/>
              </a:rPr>
              <a:t>Oversight becomes smarter by asking: Which rules actually predict harm? Which compliance failures matter most?</a:t>
            </a:r>
          </a:p>
          <a:p>
            <a:pPr fontAlgn="t"/>
            <a:r>
              <a:rPr lang="en-US" sz="1200" b="0" i="0" kern="1200" dirty="0">
                <a:solidFill>
                  <a:schemeClr val="tx1"/>
                </a:solidFill>
                <a:effectLst/>
                <a:latin typeface="+mn-lt"/>
                <a:ea typeface="+mn-ea"/>
                <a:cs typeface="+mn-cs"/>
              </a:rPr>
              <a:t>This is a shift from equal enforcement of all rules to </a:t>
            </a:r>
            <a:r>
              <a:rPr lang="en-US" sz="1200" b="1" i="0" kern="1200" dirty="0">
                <a:solidFill>
                  <a:schemeClr val="tx1"/>
                </a:solidFill>
                <a:effectLst/>
                <a:latin typeface="+mn-lt"/>
                <a:ea typeface="+mn-ea"/>
                <a:cs typeface="+mn-cs"/>
              </a:rPr>
              <a:t>strategic prioritization</a:t>
            </a:r>
            <a:r>
              <a:rPr lang="en-US" sz="1200" b="0" i="0" kern="1200" dirty="0">
                <a:solidFill>
                  <a:schemeClr val="tx1"/>
                </a:solidFill>
                <a:effectLst/>
                <a:latin typeface="+mn-lt"/>
                <a:ea typeface="+mn-ea"/>
                <a:cs typeface="+mn-cs"/>
              </a:rPr>
              <a:t>.</a:t>
            </a:r>
          </a:p>
          <a:p>
            <a:pPr fontAlgn="t"/>
            <a:br>
              <a:rPr lang="en-US" sz="1200" b="0" i="0" kern="1200" dirty="0">
                <a:solidFill>
                  <a:schemeClr val="tx1"/>
                </a:solidFill>
                <a:effectLst/>
                <a:latin typeface="+mn-lt"/>
                <a:ea typeface="+mn-ea"/>
                <a:cs typeface="+mn-cs"/>
              </a:rPr>
            </a:br>
            <a:endParaRPr lang="en-US" sz="1200" b="0" i="0" kern="1200" dirty="0">
              <a:solidFill>
                <a:schemeClr val="tx1"/>
              </a:solidFill>
              <a:effectLst/>
              <a:latin typeface="+mn-lt"/>
              <a:ea typeface="+mn-ea"/>
              <a:cs typeface="+mn-cs"/>
            </a:endParaRPr>
          </a:p>
          <a:p>
            <a:pPr fontAlgn="t"/>
            <a:r>
              <a:rPr lang="en-US" sz="1200" b="1" i="0" kern="1200" dirty="0">
                <a:solidFill>
                  <a:schemeClr val="tx1"/>
                </a:solidFill>
                <a:effectLst/>
                <a:latin typeface="+mn-lt"/>
                <a:ea typeface="+mn-ea"/>
                <a:cs typeface="+mn-cs"/>
              </a:rPr>
              <a:t>Key Indicator Systems</a:t>
            </a:r>
          </a:p>
          <a:p>
            <a:pPr fontAlgn="t"/>
            <a:r>
              <a:rPr lang="en-US" sz="1200" b="0" i="1" kern="1200" dirty="0">
                <a:solidFill>
                  <a:schemeClr val="tx1"/>
                </a:solidFill>
                <a:effectLst/>
                <a:latin typeface="+mn-lt"/>
                <a:ea typeface="+mn-ea"/>
                <a:cs typeface="+mn-cs"/>
              </a:rPr>
              <a:t>(gesture to Key Indicator node)</a:t>
            </a:r>
            <a:endParaRPr lang="en-US" sz="1200" b="0" i="0" kern="1200" dirty="0">
              <a:solidFill>
                <a:schemeClr val="tx1"/>
              </a:solidFill>
              <a:effectLst/>
              <a:latin typeface="+mn-lt"/>
              <a:ea typeface="+mn-ea"/>
              <a:cs typeface="+mn-cs"/>
            </a:endParaRPr>
          </a:p>
          <a:p>
            <a:pPr marL="0" marR="0" lvl="0" indent="0" algn="l" defTabSz="914400" rtl="0" eaLnBrk="1" fontAlgn="t"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That leads directly to </a:t>
            </a:r>
            <a:r>
              <a:rPr lang="en-US" sz="1200" b="1" i="0" kern="1200" dirty="0">
                <a:solidFill>
                  <a:schemeClr val="tx1"/>
                </a:solidFill>
                <a:effectLst/>
                <a:latin typeface="+mn-lt"/>
                <a:ea typeface="+mn-ea"/>
                <a:cs typeface="+mn-cs"/>
              </a:rPr>
              <a:t>Key Indicator Systems</a:t>
            </a:r>
            <a:r>
              <a:rPr lang="en-US" sz="1200" b="0" i="0" kern="1200" dirty="0">
                <a:solidFill>
                  <a:schemeClr val="tx1"/>
                </a:solidFill>
                <a:effectLst/>
                <a:latin typeface="+mn-lt"/>
                <a:ea typeface="+mn-ea"/>
                <a:cs typeface="+mn-cs"/>
              </a:rPr>
              <a:t>, one of the most important aspects of Fiene’s theory. A core feature of Fiene’s theory is the use of Key Indicator Systems—a small subset of rules that statistically predict overall compliance. Research suggests that reaching 97 to 99 percent compliance maximizes safety. Beyond this point, additional enforcement yields minimal benefit while consuming significant resources. Differential monitoring allows regulators to reward high performers with lighter oversight while targeting poor performers more intensively. What this does is focus on the oversight where risk is highest. It responds to the pacing problem when social change outpaces the process of lawmaking and uses common tools often found in risk stratification through data driven inspections. </a:t>
            </a:r>
          </a:p>
          <a:p>
            <a:pPr fontAlgn="t"/>
            <a:endParaRPr lang="en-US" sz="1200" b="0" i="0" kern="1200" dirty="0">
              <a:solidFill>
                <a:schemeClr val="tx1"/>
              </a:solidFill>
              <a:effectLst/>
              <a:latin typeface="+mn-lt"/>
              <a:ea typeface="+mn-ea"/>
              <a:cs typeface="+mn-cs"/>
            </a:endParaRPr>
          </a:p>
          <a:p>
            <a:pPr fontAlgn="t"/>
            <a:r>
              <a:rPr lang="en-US" sz="1200" b="0" i="0" kern="1200" dirty="0">
                <a:solidFill>
                  <a:schemeClr val="tx1"/>
                </a:solidFill>
                <a:effectLst/>
                <a:latin typeface="+mn-lt"/>
                <a:ea typeface="+mn-ea"/>
                <a:cs typeface="+mn-cs"/>
              </a:rPr>
              <a:t>Research consistently shows that </a:t>
            </a:r>
            <a:r>
              <a:rPr lang="en-US" sz="1200" b="1" i="0" kern="1200" dirty="0">
                <a:solidFill>
                  <a:schemeClr val="tx1"/>
                </a:solidFill>
                <a:effectLst/>
                <a:latin typeface="+mn-lt"/>
                <a:ea typeface="+mn-ea"/>
                <a:cs typeface="+mn-cs"/>
              </a:rPr>
              <a:t>10–20% of regulatory rules predict overall compliance</a:t>
            </a:r>
            <a:r>
              <a:rPr lang="en-US" sz="1200" b="0" i="0" kern="1200" dirty="0">
                <a:solidFill>
                  <a:schemeClr val="tx1"/>
                </a:solidFill>
                <a:effectLst/>
                <a:latin typeface="+mn-lt"/>
                <a:ea typeface="+mn-ea"/>
                <a:cs typeface="+mn-cs"/>
              </a:rPr>
              <a:t>.</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These key indicators act as early warning signals—if a provider is compliant in these areas, they are statistically likely to be compliant overall.</a:t>
            </a:r>
          </a:p>
          <a:p>
            <a:pPr fontAlgn="t"/>
            <a:r>
              <a:rPr lang="en-US" sz="1200" b="0" i="0" kern="1200" dirty="0">
                <a:solidFill>
                  <a:schemeClr val="tx1"/>
                </a:solidFill>
                <a:effectLst/>
                <a:latin typeface="+mn-lt"/>
                <a:ea typeface="+mn-ea"/>
                <a:cs typeface="+mn-cs"/>
              </a:rPr>
              <a:t>This allows regulators to </a:t>
            </a:r>
            <a:r>
              <a:rPr lang="en-US" sz="1200" b="1" i="0" kern="1200" dirty="0">
                <a:solidFill>
                  <a:schemeClr val="tx1"/>
                </a:solidFill>
                <a:effectLst/>
                <a:latin typeface="+mn-lt"/>
                <a:ea typeface="+mn-ea"/>
                <a:cs typeface="+mn-cs"/>
              </a:rPr>
              <a:t>focus inspection and monitoring efforts</a:t>
            </a:r>
            <a:r>
              <a:rPr lang="en-US" sz="1200" b="0" i="0" kern="1200" dirty="0">
                <a:solidFill>
                  <a:schemeClr val="tx1"/>
                </a:solidFill>
                <a:effectLst/>
                <a:latin typeface="+mn-lt"/>
                <a:ea typeface="+mn-ea"/>
                <a:cs typeface="+mn-cs"/>
              </a:rPr>
              <a:t> where they matter most.</a:t>
            </a:r>
          </a:p>
          <a:p>
            <a:pPr fontAlgn="t"/>
            <a:br>
              <a:rPr lang="en-US" sz="1200" b="0" i="0" kern="1200" dirty="0">
                <a:solidFill>
                  <a:schemeClr val="tx1"/>
                </a:solidFill>
                <a:effectLst/>
                <a:latin typeface="+mn-lt"/>
                <a:ea typeface="+mn-ea"/>
                <a:cs typeface="+mn-cs"/>
              </a:rPr>
            </a:br>
            <a:endParaRPr lang="en-US" sz="1200" b="0" i="0" kern="1200" dirty="0">
              <a:solidFill>
                <a:schemeClr val="tx1"/>
              </a:solidFill>
              <a:effectLst/>
              <a:latin typeface="+mn-lt"/>
              <a:ea typeface="+mn-ea"/>
              <a:cs typeface="+mn-cs"/>
            </a:endParaRPr>
          </a:p>
          <a:p>
            <a:pPr fontAlgn="t"/>
            <a:r>
              <a:rPr lang="en-US" sz="1200" b="1" i="0" kern="1200" dirty="0">
                <a:solidFill>
                  <a:schemeClr val="tx1"/>
                </a:solidFill>
                <a:effectLst/>
                <a:latin typeface="+mn-lt"/>
                <a:ea typeface="+mn-ea"/>
                <a:cs typeface="+mn-cs"/>
              </a:rPr>
              <a:t>Risk Assessment</a:t>
            </a:r>
          </a:p>
          <a:p>
            <a:pPr fontAlgn="t"/>
            <a:r>
              <a:rPr lang="en-US" sz="1200" b="0" i="1" kern="1200" dirty="0">
                <a:solidFill>
                  <a:schemeClr val="tx1"/>
                </a:solidFill>
                <a:effectLst/>
                <a:latin typeface="+mn-lt"/>
                <a:ea typeface="+mn-ea"/>
                <a:cs typeface="+mn-cs"/>
              </a:rPr>
              <a:t>(move upward to Risk Assessment node)</a:t>
            </a:r>
            <a:endParaRPr lang="en-US" sz="1200" b="0" i="0" kern="1200" dirty="0">
              <a:solidFill>
                <a:schemeClr val="tx1"/>
              </a:solidFill>
              <a:effectLst/>
              <a:latin typeface="+mn-lt"/>
              <a:ea typeface="+mn-ea"/>
              <a:cs typeface="+mn-cs"/>
            </a:endParaRPr>
          </a:p>
          <a:p>
            <a:pPr fontAlgn="t"/>
            <a:r>
              <a:rPr lang="en-US" sz="1200" b="0" i="0" kern="1200" dirty="0">
                <a:solidFill>
                  <a:schemeClr val="tx1"/>
                </a:solidFill>
                <a:effectLst/>
                <a:latin typeface="+mn-lt"/>
                <a:ea typeface="+mn-ea"/>
                <a:cs typeface="+mn-cs"/>
              </a:rPr>
              <a:t>Once key indicators are identified, regulators apply </a:t>
            </a:r>
            <a:r>
              <a:rPr lang="en-US" sz="1200" b="1" i="0" kern="1200" dirty="0">
                <a:solidFill>
                  <a:schemeClr val="tx1"/>
                </a:solidFill>
                <a:effectLst/>
                <a:latin typeface="+mn-lt"/>
                <a:ea typeface="+mn-ea"/>
                <a:cs typeface="+mn-cs"/>
              </a:rPr>
              <a:t>Risk Assessment</a:t>
            </a:r>
            <a:r>
              <a:rPr lang="en-US" sz="1200" b="0" i="0" kern="1200" dirty="0">
                <a:solidFill>
                  <a:schemeClr val="tx1"/>
                </a:solidFill>
                <a:effectLst/>
                <a:latin typeface="+mn-lt"/>
                <a:ea typeface="+mn-ea"/>
                <a:cs typeface="+mn-cs"/>
              </a:rPr>
              <a:t>.</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Here, decisions are based on:</a:t>
            </a:r>
          </a:p>
          <a:p>
            <a:pPr fontAlgn="t"/>
            <a:r>
              <a:rPr lang="en-US" sz="1200" b="0" i="0" kern="1200" dirty="0">
                <a:solidFill>
                  <a:schemeClr val="tx1"/>
                </a:solidFill>
                <a:effectLst/>
                <a:latin typeface="+mn-lt"/>
                <a:ea typeface="+mn-ea"/>
                <a:cs typeface="+mn-cs"/>
              </a:rPr>
              <a:t>Likelihood of harm</a:t>
            </a:r>
          </a:p>
          <a:p>
            <a:pPr fontAlgn="t"/>
            <a:r>
              <a:rPr lang="en-US" sz="1200" b="0" i="0" kern="1200" dirty="0">
                <a:solidFill>
                  <a:schemeClr val="tx1"/>
                </a:solidFill>
                <a:effectLst/>
                <a:latin typeface="+mn-lt"/>
                <a:ea typeface="+mn-ea"/>
                <a:cs typeface="+mn-cs"/>
              </a:rPr>
              <a:t>Severity of harm</a:t>
            </a:r>
          </a:p>
          <a:p>
            <a:pPr fontAlgn="t"/>
            <a:r>
              <a:rPr lang="en-US" sz="1200" b="0" i="0" kern="1200" dirty="0">
                <a:solidFill>
                  <a:schemeClr val="tx1"/>
                </a:solidFill>
                <a:effectLst/>
                <a:latin typeface="+mn-lt"/>
                <a:ea typeface="+mn-ea"/>
                <a:cs typeface="+mn-cs"/>
              </a:rPr>
              <a:t>This ensures oversight intensity is driven by </a:t>
            </a:r>
            <a:r>
              <a:rPr lang="en-US" sz="1200" b="1" i="0" kern="1200" dirty="0">
                <a:solidFill>
                  <a:schemeClr val="tx1"/>
                </a:solidFill>
                <a:effectLst/>
                <a:latin typeface="+mn-lt"/>
                <a:ea typeface="+mn-ea"/>
                <a:cs typeface="+mn-cs"/>
              </a:rPr>
              <a:t>actual risk</a:t>
            </a:r>
            <a:r>
              <a:rPr lang="en-US" sz="1200" b="0" i="0" kern="1200" dirty="0">
                <a:solidFill>
                  <a:schemeClr val="tx1"/>
                </a:solidFill>
                <a:effectLst/>
                <a:latin typeface="+mn-lt"/>
                <a:ea typeface="+mn-ea"/>
                <a:cs typeface="+mn-cs"/>
              </a:rPr>
              <a:t>, not uniformly applied standards or administrative convenience.</a:t>
            </a:r>
          </a:p>
          <a:p>
            <a:pPr fontAlgn="t"/>
            <a:br>
              <a:rPr lang="en-US" sz="1200" b="0" i="0" kern="1200" dirty="0">
                <a:solidFill>
                  <a:schemeClr val="tx1"/>
                </a:solidFill>
                <a:effectLst/>
                <a:latin typeface="+mn-lt"/>
                <a:ea typeface="+mn-ea"/>
                <a:cs typeface="+mn-cs"/>
              </a:rPr>
            </a:br>
            <a:endParaRPr lang="en-US" sz="1200" b="0" i="0" kern="1200" dirty="0">
              <a:solidFill>
                <a:schemeClr val="tx1"/>
              </a:solidFill>
              <a:effectLst/>
              <a:latin typeface="+mn-lt"/>
              <a:ea typeface="+mn-ea"/>
              <a:cs typeface="+mn-cs"/>
            </a:endParaRPr>
          </a:p>
          <a:p>
            <a:pPr fontAlgn="t"/>
            <a:r>
              <a:rPr lang="en-US" sz="1200" b="1" i="0" kern="1200" dirty="0">
                <a:solidFill>
                  <a:schemeClr val="tx1"/>
                </a:solidFill>
                <a:effectLst/>
                <a:latin typeface="+mn-lt"/>
                <a:ea typeface="+mn-ea"/>
                <a:cs typeface="+mn-cs"/>
              </a:rPr>
              <a:t>Differential Monitoring</a:t>
            </a:r>
          </a:p>
          <a:p>
            <a:pPr fontAlgn="t"/>
            <a:r>
              <a:rPr lang="en-US" sz="1200" b="0" i="1" kern="1200" dirty="0">
                <a:solidFill>
                  <a:schemeClr val="tx1"/>
                </a:solidFill>
                <a:effectLst/>
                <a:latin typeface="+mn-lt"/>
                <a:ea typeface="+mn-ea"/>
                <a:cs typeface="+mn-cs"/>
              </a:rPr>
              <a:t>(end at arrow node)</a:t>
            </a:r>
            <a:endParaRPr lang="en-US" sz="1200" b="0" i="0" kern="1200" dirty="0">
              <a:solidFill>
                <a:schemeClr val="tx1"/>
              </a:solidFill>
              <a:effectLst/>
              <a:latin typeface="+mn-lt"/>
              <a:ea typeface="+mn-ea"/>
              <a:cs typeface="+mn-cs"/>
            </a:endParaRPr>
          </a:p>
          <a:p>
            <a:pPr fontAlgn="t"/>
            <a:r>
              <a:rPr lang="en-US" sz="1200" b="0" i="0" kern="1200" dirty="0">
                <a:solidFill>
                  <a:schemeClr val="tx1"/>
                </a:solidFill>
                <a:effectLst/>
                <a:latin typeface="+mn-lt"/>
                <a:ea typeface="+mn-ea"/>
                <a:cs typeface="+mn-cs"/>
              </a:rPr>
              <a:t>Finally, the model results in </a:t>
            </a:r>
            <a:r>
              <a:rPr lang="en-US" sz="1200" b="1" i="0" kern="1200" dirty="0">
                <a:solidFill>
                  <a:schemeClr val="tx1"/>
                </a:solidFill>
                <a:effectLst/>
                <a:latin typeface="+mn-lt"/>
                <a:ea typeface="+mn-ea"/>
                <a:cs typeface="+mn-cs"/>
              </a:rPr>
              <a:t>Differential Monitoring</a:t>
            </a:r>
            <a:r>
              <a:rPr lang="en-US" sz="1200" b="0" i="0" kern="1200" dirty="0">
                <a:solidFill>
                  <a:schemeClr val="tx1"/>
                </a:solidFill>
                <a:effectLst/>
                <a:latin typeface="+mn-lt"/>
                <a:ea typeface="+mn-ea"/>
                <a:cs typeface="+mn-cs"/>
              </a:rPr>
              <a:t>—the operational payoff of the entire system.</a:t>
            </a:r>
          </a:p>
          <a:p>
            <a:pPr fontAlgn="t"/>
            <a:r>
              <a:rPr lang="en-US" sz="1200" b="1" i="0" kern="1200" dirty="0">
                <a:solidFill>
                  <a:schemeClr val="tx1"/>
                </a:solidFill>
                <a:effectLst/>
                <a:latin typeface="+mn-lt"/>
                <a:ea typeface="+mn-ea"/>
                <a:cs typeface="+mn-cs"/>
              </a:rPr>
              <a:t>High‑performing providers</a:t>
            </a:r>
            <a:r>
              <a:rPr lang="en-US" sz="1200" b="0" i="0" kern="1200" dirty="0">
                <a:solidFill>
                  <a:schemeClr val="tx1"/>
                </a:solidFill>
                <a:effectLst/>
                <a:latin typeface="+mn-lt"/>
                <a:ea typeface="+mn-ea"/>
                <a:cs typeface="+mn-cs"/>
              </a:rPr>
              <a:t> receive lighter, abbreviated oversight</a:t>
            </a:r>
          </a:p>
          <a:p>
            <a:pPr fontAlgn="t"/>
            <a:r>
              <a:rPr lang="en-US" sz="1200" b="1" i="0" kern="1200" dirty="0">
                <a:solidFill>
                  <a:schemeClr val="tx1"/>
                </a:solidFill>
                <a:effectLst/>
                <a:latin typeface="+mn-lt"/>
                <a:ea typeface="+mn-ea"/>
                <a:cs typeface="+mn-cs"/>
              </a:rPr>
              <a:t>Lower‑performing or higher‑risk providers</a:t>
            </a:r>
            <a:r>
              <a:rPr lang="en-US" sz="1200" b="0" i="0" kern="1200" dirty="0">
                <a:solidFill>
                  <a:schemeClr val="tx1"/>
                </a:solidFill>
                <a:effectLst/>
                <a:latin typeface="+mn-lt"/>
                <a:ea typeface="+mn-ea"/>
                <a:cs typeface="+mn-cs"/>
              </a:rPr>
              <a:t> receive more intensive monitoring</a:t>
            </a:r>
          </a:p>
          <a:p>
            <a:pPr fontAlgn="t"/>
            <a:r>
              <a:rPr lang="en-US" sz="1200" b="0" i="0" kern="1200" dirty="0">
                <a:solidFill>
                  <a:schemeClr val="tx1"/>
                </a:solidFill>
                <a:effectLst/>
                <a:latin typeface="+mn-lt"/>
                <a:ea typeface="+mn-ea"/>
                <a:cs typeface="+mn-cs"/>
              </a:rPr>
              <a:t>This creates a system that is:</a:t>
            </a:r>
          </a:p>
          <a:p>
            <a:pPr fontAlgn="t"/>
            <a:r>
              <a:rPr lang="en-US" sz="1200" b="0" i="0" kern="1200" dirty="0">
                <a:solidFill>
                  <a:schemeClr val="tx1"/>
                </a:solidFill>
                <a:effectLst/>
                <a:latin typeface="+mn-lt"/>
                <a:ea typeface="+mn-ea"/>
                <a:cs typeface="+mn-cs"/>
              </a:rPr>
              <a:t>Fairer</a:t>
            </a:r>
          </a:p>
          <a:p>
            <a:pPr fontAlgn="t"/>
            <a:r>
              <a:rPr lang="en-US" sz="1200" b="0" i="0" kern="1200" dirty="0">
                <a:solidFill>
                  <a:schemeClr val="tx1"/>
                </a:solidFill>
                <a:effectLst/>
                <a:latin typeface="+mn-lt"/>
                <a:ea typeface="+mn-ea"/>
                <a:cs typeface="+mn-cs"/>
              </a:rPr>
              <a:t>More efficient</a:t>
            </a:r>
          </a:p>
          <a:p>
            <a:pPr fontAlgn="t"/>
            <a:r>
              <a:rPr lang="en-US" sz="1200" b="0" i="0" kern="1200" dirty="0">
                <a:solidFill>
                  <a:schemeClr val="tx1"/>
                </a:solidFill>
                <a:effectLst/>
                <a:latin typeface="+mn-lt"/>
                <a:ea typeface="+mn-ea"/>
                <a:cs typeface="+mn-cs"/>
              </a:rPr>
              <a:t>More effective at preventing harm</a:t>
            </a:r>
          </a:p>
          <a:p>
            <a:pPr fontAlgn="t"/>
            <a:br>
              <a:rPr lang="en-US" sz="1200" b="0" i="0" kern="1200" dirty="0">
                <a:solidFill>
                  <a:schemeClr val="tx1"/>
                </a:solidFill>
                <a:effectLst/>
                <a:latin typeface="+mn-lt"/>
                <a:ea typeface="+mn-ea"/>
                <a:cs typeface="+mn-cs"/>
              </a:rPr>
            </a:br>
            <a:endParaRPr lang="en-US" sz="1200" b="0" i="0" kern="1200" dirty="0">
              <a:solidFill>
                <a:schemeClr val="tx1"/>
              </a:solidFill>
              <a:effectLst/>
              <a:latin typeface="+mn-lt"/>
              <a:ea typeface="+mn-ea"/>
              <a:cs typeface="+mn-cs"/>
            </a:endParaRPr>
          </a:p>
          <a:p>
            <a:pPr fontAlgn="t"/>
            <a:r>
              <a:rPr lang="en-US" sz="1200" b="1" i="0" kern="1200" dirty="0">
                <a:solidFill>
                  <a:schemeClr val="tx1"/>
                </a:solidFill>
                <a:effectLst/>
                <a:latin typeface="+mn-lt"/>
                <a:ea typeface="+mn-ea"/>
                <a:cs typeface="+mn-cs"/>
              </a:rPr>
              <a:t>Closing Line / Transition</a:t>
            </a:r>
          </a:p>
          <a:p>
            <a:pPr fontAlgn="t"/>
            <a:r>
              <a:rPr lang="en-US" sz="1200" b="0" i="1" kern="1200" dirty="0">
                <a:solidFill>
                  <a:schemeClr val="tx1"/>
                </a:solidFill>
                <a:effectLst/>
                <a:latin typeface="+mn-lt"/>
                <a:ea typeface="+mn-ea"/>
                <a:cs typeface="+mn-cs"/>
              </a:rPr>
              <a:t>“In short, Fiene’s theory reframes regulation as a targeted, evidence‑driven system—one that allocates attention where risk is greatest, rather than enforcing uniform compliance for its own sake.”</a:t>
            </a:r>
            <a:endParaRPr lang="en-US" sz="1200" b="0" i="0" kern="1200" dirty="0">
              <a:solidFill>
                <a:schemeClr val="tx1"/>
              </a:solidFill>
              <a:effectLst/>
              <a:latin typeface="+mn-lt"/>
              <a:ea typeface="+mn-ea"/>
              <a:cs typeface="+mn-cs"/>
            </a:endParaRPr>
          </a:p>
          <a:p>
            <a:pPr fontAlgn="t"/>
            <a:r>
              <a:rPr lang="en-US" sz="1200" b="0" i="0" kern="1200" dirty="0">
                <a:solidFill>
                  <a:schemeClr val="tx1"/>
                </a:solidFill>
                <a:effectLst/>
                <a:latin typeface="+mn-lt"/>
                <a:ea typeface="+mn-ea"/>
                <a:cs typeface="+mn-cs"/>
              </a:rPr>
              <a:t>This sets the foundation for understanding </a:t>
            </a:r>
            <a:r>
              <a:rPr lang="en-US" sz="1200" b="1" i="0" kern="1200" dirty="0">
                <a:solidFill>
                  <a:schemeClr val="tx1"/>
                </a:solidFill>
                <a:effectLst/>
                <a:latin typeface="+mn-lt"/>
                <a:ea typeface="+mn-ea"/>
                <a:cs typeface="+mn-cs"/>
              </a:rPr>
              <a:t>risk‑based regulation</a:t>
            </a:r>
            <a:r>
              <a:rPr lang="en-US" sz="1200" b="0" i="0" kern="1200" dirty="0">
                <a:solidFill>
                  <a:schemeClr val="tx1"/>
                </a:solidFill>
                <a:effectLst/>
                <a:latin typeface="+mn-lt"/>
                <a:ea typeface="+mn-ea"/>
                <a:cs typeface="+mn-cs"/>
              </a:rPr>
              <a:t> and </a:t>
            </a:r>
            <a:r>
              <a:rPr lang="en-US" sz="1200" b="1" i="0" kern="1200" dirty="0">
                <a:solidFill>
                  <a:schemeClr val="tx1"/>
                </a:solidFill>
                <a:effectLst/>
                <a:latin typeface="+mn-lt"/>
                <a:ea typeface="+mn-ea"/>
                <a:cs typeface="+mn-cs"/>
              </a:rPr>
              <a:t>regulatory craft</a:t>
            </a:r>
            <a:r>
              <a:rPr lang="en-US" sz="1200" b="0" i="0" kern="1200" dirty="0">
                <a:solidFill>
                  <a:schemeClr val="tx1"/>
                </a:solidFill>
                <a:effectLst/>
                <a:latin typeface="+mn-lt"/>
                <a:ea typeface="+mn-ea"/>
                <a:cs typeface="+mn-cs"/>
              </a:rPr>
              <a:t>, which we’ll explore next.</a:t>
            </a:r>
          </a:p>
          <a:p>
            <a:endParaRPr lang="en-US" dirty="0"/>
          </a:p>
        </p:txBody>
      </p:sp>
      <p:sp>
        <p:nvSpPr>
          <p:cNvPr id="4" name="Slide Number Placeholder 3"/>
          <p:cNvSpPr>
            <a:spLocks noGrp="1"/>
          </p:cNvSpPr>
          <p:nvPr>
            <p:ph type="sldNum" sz="quarter" idx="5"/>
          </p:nvPr>
        </p:nvSpPr>
        <p:spPr/>
        <p:txBody>
          <a:bodyPr/>
          <a:lstStyle/>
          <a:p>
            <a:fld id="{C507D6E4-757B-4964-9366-B9637A8F692B}" type="slidenum">
              <a:rPr lang="en-US" smtClean="0"/>
              <a:t>11</a:t>
            </a:fld>
            <a:endParaRPr lang="en-US"/>
          </a:p>
        </p:txBody>
      </p:sp>
    </p:spTree>
    <p:extLst>
      <p:ext uri="{BB962C8B-B14F-4D97-AF65-F5344CB8AC3E}">
        <p14:creationId xmlns:p14="http://schemas.microsoft.com/office/powerpoint/2010/main" val="13466013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t"/>
            <a:r>
              <a:rPr lang="en-US" sz="1200" b="0" i="1" kern="1200" dirty="0">
                <a:solidFill>
                  <a:schemeClr val="tx1"/>
                </a:solidFill>
                <a:effectLst/>
                <a:latin typeface="+mn-lt"/>
                <a:ea typeface="+mn-ea"/>
                <a:cs typeface="+mn-cs"/>
              </a:rPr>
              <a:t>“Once we understand that regulation is about how systems work in practice, attention naturally shifts to something called regulatory craft.”</a:t>
            </a:r>
            <a:endParaRPr lang="en-US" sz="1200" b="0" i="0" kern="1200" dirty="0">
              <a:solidFill>
                <a:schemeClr val="tx1"/>
              </a:solidFill>
              <a:effectLst/>
              <a:latin typeface="+mn-lt"/>
              <a:ea typeface="+mn-ea"/>
              <a:cs typeface="+mn-cs"/>
            </a:endParaRPr>
          </a:p>
          <a:p>
            <a:pPr fontAlgn="t"/>
            <a:endParaRPr lang="en-US" sz="1200" b="0" i="0" kern="1200" dirty="0">
              <a:solidFill>
                <a:schemeClr val="tx1"/>
              </a:solidFill>
              <a:effectLst/>
              <a:latin typeface="+mn-lt"/>
              <a:ea typeface="+mn-ea"/>
              <a:cs typeface="+mn-cs"/>
            </a:endParaRPr>
          </a:p>
          <a:p>
            <a:pPr fontAlgn="t"/>
            <a:r>
              <a:rPr lang="en-US" sz="1200" b="0" i="0" kern="1200" dirty="0">
                <a:solidFill>
                  <a:schemeClr val="tx1"/>
                </a:solidFill>
                <a:effectLst/>
                <a:latin typeface="+mn-lt"/>
                <a:ea typeface="+mn-ea"/>
                <a:cs typeface="+mn-cs"/>
              </a:rPr>
              <a:t>Regulatory craft refers to </a:t>
            </a:r>
            <a:r>
              <a:rPr lang="en-US" sz="1200" b="1" i="0" kern="1200" dirty="0">
                <a:solidFill>
                  <a:schemeClr val="tx1"/>
                </a:solidFill>
                <a:effectLst/>
                <a:latin typeface="+mn-lt"/>
                <a:ea typeface="+mn-ea"/>
                <a:cs typeface="+mn-cs"/>
              </a:rPr>
              <a:t>how rules are written, applied, interpreted, and enforced on the ground</a:t>
            </a:r>
            <a:r>
              <a:rPr lang="en-US" sz="1200" b="0" i="0" kern="1200" dirty="0">
                <a:solidFill>
                  <a:schemeClr val="tx1"/>
                </a:solidFill>
                <a:effectLst/>
                <a:latin typeface="+mn-lt"/>
                <a:ea typeface="+mn-ea"/>
                <a:cs typeface="+mn-cs"/>
              </a:rPr>
              <a:t>. It recognizes that even well‑designed policies can fail if they are implemented poorly.</a:t>
            </a:r>
          </a:p>
          <a:p>
            <a:pPr fontAlgn="t"/>
            <a:r>
              <a:rPr lang="en-US" sz="1200" b="0" i="0" kern="1200" dirty="0">
                <a:solidFill>
                  <a:schemeClr val="tx1"/>
                </a:solidFill>
                <a:effectLst/>
                <a:latin typeface="+mn-lt"/>
                <a:ea typeface="+mn-ea"/>
                <a:cs typeface="+mn-cs"/>
              </a:rPr>
              <a:t>This is where regulation moves from theory into </a:t>
            </a:r>
            <a:r>
              <a:rPr lang="en-US" sz="1200" b="1" i="0" kern="1200" dirty="0">
                <a:solidFill>
                  <a:schemeClr val="tx1"/>
                </a:solidFill>
                <a:effectLst/>
                <a:latin typeface="+mn-lt"/>
                <a:ea typeface="+mn-ea"/>
                <a:cs typeface="+mn-cs"/>
              </a:rPr>
              <a:t>administrative reality</a:t>
            </a:r>
            <a:r>
              <a:rPr lang="en-US" sz="1200" b="0" i="0" kern="1200" dirty="0">
                <a:solidFill>
                  <a:schemeClr val="tx1"/>
                </a:solidFill>
                <a:effectLst/>
                <a:latin typeface="+mn-lt"/>
                <a:ea typeface="+mn-ea"/>
                <a:cs typeface="+mn-cs"/>
              </a:rPr>
              <a:t>.</a:t>
            </a:r>
          </a:p>
          <a:p>
            <a:pPr fontAlgn="t"/>
            <a:endParaRPr lang="en-US" sz="1200" b="1" i="0" kern="1200" dirty="0">
              <a:solidFill>
                <a:schemeClr val="tx1"/>
              </a:solidFill>
              <a:effectLst/>
              <a:latin typeface="+mn-lt"/>
              <a:ea typeface="+mn-ea"/>
              <a:cs typeface="+mn-cs"/>
            </a:endParaRPr>
          </a:p>
          <a:p>
            <a:pPr fontAlgn="t"/>
            <a:r>
              <a:rPr lang="en-US" sz="1200" b="1" i="0" kern="1200" dirty="0">
                <a:solidFill>
                  <a:schemeClr val="tx1"/>
                </a:solidFill>
                <a:effectLst/>
                <a:latin typeface="+mn-lt"/>
                <a:ea typeface="+mn-ea"/>
                <a:cs typeface="+mn-cs"/>
              </a:rPr>
              <a:t>Rule Clarity and Usability</a:t>
            </a:r>
          </a:p>
          <a:p>
            <a:pPr fontAlgn="t"/>
            <a:r>
              <a:rPr lang="en-US" sz="1200" b="0" i="0" kern="1200" dirty="0">
                <a:solidFill>
                  <a:schemeClr val="tx1"/>
                </a:solidFill>
                <a:effectLst/>
                <a:latin typeface="+mn-lt"/>
                <a:ea typeface="+mn-ea"/>
                <a:cs typeface="+mn-cs"/>
              </a:rPr>
              <a:t>The first element of regulatory craft is </a:t>
            </a:r>
            <a:r>
              <a:rPr lang="en-US" sz="1200" b="1" i="0" kern="1200" dirty="0">
                <a:solidFill>
                  <a:schemeClr val="tx1"/>
                </a:solidFill>
                <a:effectLst/>
                <a:latin typeface="+mn-lt"/>
                <a:ea typeface="+mn-ea"/>
                <a:cs typeface="+mn-cs"/>
              </a:rPr>
              <a:t>clarity</a:t>
            </a:r>
            <a:r>
              <a:rPr lang="en-US" sz="1200" b="0" i="0" kern="1200" dirty="0">
                <a:solidFill>
                  <a:schemeClr val="tx1"/>
                </a:solidFill>
                <a:effectLst/>
                <a:latin typeface="+mn-lt"/>
                <a:ea typeface="+mn-ea"/>
                <a:cs typeface="+mn-cs"/>
              </a:rPr>
              <a:t>. Rules must be understandable not just to lawyers or regulators, but to the providers expected to comply with them.</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Ambiguous or overly complex rules increase:</a:t>
            </a:r>
          </a:p>
          <a:p>
            <a:pPr marL="171450" indent="-171450" fontAlgn="t">
              <a:buFont typeface="Arial" panose="020B0604020202020204" pitchFamily="34" charset="0"/>
              <a:buChar char="•"/>
            </a:pPr>
            <a:r>
              <a:rPr lang="en-US" sz="1200" b="0" i="0" kern="1200" dirty="0">
                <a:solidFill>
                  <a:schemeClr val="tx1"/>
                </a:solidFill>
                <a:effectLst/>
                <a:latin typeface="+mn-lt"/>
                <a:ea typeface="+mn-ea"/>
                <a:cs typeface="+mn-cs"/>
              </a:rPr>
              <a:t>Unintentional non‑compliance</a:t>
            </a:r>
          </a:p>
          <a:p>
            <a:pPr marL="171450" indent="-171450" fontAlgn="t">
              <a:buFont typeface="Arial" panose="020B0604020202020204" pitchFamily="34" charset="0"/>
              <a:buChar char="•"/>
            </a:pPr>
            <a:r>
              <a:rPr lang="en-US" sz="1200" b="0" i="0" kern="1200" dirty="0">
                <a:solidFill>
                  <a:schemeClr val="tx1"/>
                </a:solidFill>
                <a:effectLst/>
                <a:latin typeface="+mn-lt"/>
                <a:ea typeface="+mn-ea"/>
                <a:cs typeface="+mn-cs"/>
              </a:rPr>
              <a:t>Inconsistent enforcement</a:t>
            </a:r>
          </a:p>
          <a:p>
            <a:pPr marL="171450" indent="-171450" fontAlgn="t">
              <a:buFont typeface="Arial" panose="020B0604020202020204" pitchFamily="34" charset="0"/>
              <a:buChar char="•"/>
            </a:pPr>
            <a:r>
              <a:rPr lang="en-US" sz="1200" b="0" i="0" kern="1200" dirty="0">
                <a:solidFill>
                  <a:schemeClr val="tx1"/>
                </a:solidFill>
                <a:effectLst/>
                <a:latin typeface="+mn-lt"/>
                <a:ea typeface="+mn-ea"/>
                <a:cs typeface="+mn-cs"/>
              </a:rPr>
              <a:t>Perceptions of unfairness</a:t>
            </a:r>
          </a:p>
          <a:p>
            <a:pPr fontAlgn="t"/>
            <a:r>
              <a:rPr lang="en-US" sz="1200" b="0" i="0" kern="1200" dirty="0">
                <a:solidFill>
                  <a:schemeClr val="tx1"/>
                </a:solidFill>
                <a:effectLst/>
                <a:latin typeface="+mn-lt"/>
                <a:ea typeface="+mn-ea"/>
                <a:cs typeface="+mn-cs"/>
              </a:rPr>
              <a:t>Clear, usable rules improve compliance </a:t>
            </a:r>
            <a:r>
              <a:rPr lang="en-US" sz="1200" b="1" i="0" kern="1200" dirty="0">
                <a:solidFill>
                  <a:schemeClr val="tx1"/>
                </a:solidFill>
                <a:effectLst/>
                <a:latin typeface="+mn-lt"/>
                <a:ea typeface="+mn-ea"/>
                <a:cs typeface="+mn-cs"/>
              </a:rPr>
              <a:t>without increasing enforcement pressure</a:t>
            </a:r>
            <a:r>
              <a:rPr lang="en-US" sz="1200" b="0" i="0" kern="1200" dirty="0">
                <a:solidFill>
                  <a:schemeClr val="tx1"/>
                </a:solidFill>
                <a:effectLst/>
                <a:latin typeface="+mn-lt"/>
                <a:ea typeface="+mn-ea"/>
                <a:cs typeface="+mn-cs"/>
              </a:rPr>
              <a:t>.</a:t>
            </a:r>
          </a:p>
          <a:p>
            <a:pPr fontAlgn="t"/>
            <a:br>
              <a:rPr lang="en-US" sz="1200" b="0" i="0" kern="1200" dirty="0">
                <a:solidFill>
                  <a:schemeClr val="tx1"/>
                </a:solidFill>
                <a:effectLst/>
                <a:latin typeface="+mn-lt"/>
                <a:ea typeface="+mn-ea"/>
                <a:cs typeface="+mn-cs"/>
              </a:rPr>
            </a:br>
            <a:endParaRPr lang="en-US" sz="1200" b="0" i="0" kern="1200" dirty="0">
              <a:solidFill>
                <a:schemeClr val="tx1"/>
              </a:solidFill>
              <a:effectLst/>
              <a:latin typeface="+mn-lt"/>
              <a:ea typeface="+mn-ea"/>
              <a:cs typeface="+mn-cs"/>
            </a:endParaRPr>
          </a:p>
          <a:p>
            <a:pPr fontAlgn="t"/>
            <a:r>
              <a:rPr lang="en-US" sz="1200" b="1" i="0" kern="1200" dirty="0">
                <a:solidFill>
                  <a:schemeClr val="tx1"/>
                </a:solidFill>
                <a:effectLst/>
                <a:latin typeface="+mn-lt"/>
                <a:ea typeface="+mn-ea"/>
                <a:cs typeface="+mn-cs"/>
              </a:rPr>
              <a:t>Proportional Enforcement</a:t>
            </a:r>
          </a:p>
          <a:p>
            <a:pPr fontAlgn="t"/>
            <a:r>
              <a:rPr lang="en-US" sz="1200" b="0" i="0" kern="1200" dirty="0">
                <a:solidFill>
                  <a:schemeClr val="tx1"/>
                </a:solidFill>
                <a:effectLst/>
                <a:latin typeface="+mn-lt"/>
                <a:ea typeface="+mn-ea"/>
                <a:cs typeface="+mn-cs"/>
              </a:rPr>
              <a:t>Next is </a:t>
            </a:r>
            <a:r>
              <a:rPr lang="en-US" sz="1200" b="1" i="0" kern="1200" dirty="0">
                <a:solidFill>
                  <a:schemeClr val="tx1"/>
                </a:solidFill>
                <a:effectLst/>
                <a:latin typeface="+mn-lt"/>
                <a:ea typeface="+mn-ea"/>
                <a:cs typeface="+mn-cs"/>
              </a:rPr>
              <a:t>proportional enforcement</a:t>
            </a:r>
            <a:r>
              <a:rPr lang="en-US" sz="1200" b="0" i="0" kern="1200" dirty="0">
                <a:solidFill>
                  <a:schemeClr val="tx1"/>
                </a:solidFill>
                <a:effectLst/>
                <a:latin typeface="+mn-lt"/>
                <a:ea typeface="+mn-ea"/>
                <a:cs typeface="+mn-cs"/>
              </a:rPr>
              <a:t>. Not all violations pose the same level of risk, and regulatory responses should reflect that. Regulatory craft asks:</a:t>
            </a:r>
          </a:p>
          <a:p>
            <a:pPr marL="171450" indent="-171450" fontAlgn="t">
              <a:buFont typeface="Arial" panose="020B0604020202020204" pitchFamily="34" charset="0"/>
              <a:buChar char="•"/>
            </a:pPr>
            <a:r>
              <a:rPr lang="en-US" sz="1200" b="0" i="0" kern="1200" dirty="0">
                <a:solidFill>
                  <a:schemeClr val="tx1"/>
                </a:solidFill>
                <a:effectLst/>
                <a:latin typeface="+mn-lt"/>
                <a:ea typeface="+mn-ea"/>
                <a:cs typeface="+mn-cs"/>
              </a:rPr>
              <a:t>Is the response aligned with the severity of harm?</a:t>
            </a:r>
          </a:p>
          <a:p>
            <a:pPr marL="171450" indent="-171450" fontAlgn="t">
              <a:buFont typeface="Arial" panose="020B0604020202020204" pitchFamily="34" charset="0"/>
              <a:buChar char="•"/>
            </a:pPr>
            <a:r>
              <a:rPr lang="en-US" sz="1200" b="0" i="0" kern="1200" dirty="0">
                <a:solidFill>
                  <a:schemeClr val="tx1"/>
                </a:solidFill>
                <a:effectLst/>
                <a:latin typeface="+mn-lt"/>
                <a:ea typeface="+mn-ea"/>
                <a:cs typeface="+mn-cs"/>
              </a:rPr>
              <a:t>Does enforcement distinguish between technical errors and meaningful risk?</a:t>
            </a:r>
          </a:p>
          <a:p>
            <a:pPr fontAlgn="t"/>
            <a:r>
              <a:rPr lang="en-US" sz="1200" b="0" i="0" kern="1200" dirty="0">
                <a:solidFill>
                  <a:schemeClr val="tx1"/>
                </a:solidFill>
                <a:effectLst/>
                <a:latin typeface="+mn-lt"/>
                <a:ea typeface="+mn-ea"/>
                <a:cs typeface="+mn-cs"/>
              </a:rPr>
              <a:t>This aligns closely with risk‑based regulation and avoids “checklist enforcement” that focuses on form rather than safety.</a:t>
            </a:r>
          </a:p>
          <a:p>
            <a:pPr fontAlgn="t"/>
            <a:br>
              <a:rPr lang="en-US" sz="1200" b="0" i="0" kern="1200" dirty="0">
                <a:solidFill>
                  <a:schemeClr val="tx1"/>
                </a:solidFill>
                <a:effectLst/>
                <a:latin typeface="+mn-lt"/>
                <a:ea typeface="+mn-ea"/>
                <a:cs typeface="+mn-cs"/>
              </a:rPr>
            </a:br>
            <a:endParaRPr lang="en-US" sz="1200" b="0" i="0" kern="1200" dirty="0">
              <a:solidFill>
                <a:schemeClr val="tx1"/>
              </a:solidFill>
              <a:effectLst/>
              <a:latin typeface="+mn-lt"/>
              <a:ea typeface="+mn-ea"/>
              <a:cs typeface="+mn-cs"/>
            </a:endParaRPr>
          </a:p>
          <a:p>
            <a:pPr fontAlgn="t"/>
            <a:r>
              <a:rPr lang="en-US" sz="1200" b="1" i="0" kern="1200" dirty="0">
                <a:solidFill>
                  <a:schemeClr val="tx1"/>
                </a:solidFill>
                <a:effectLst/>
                <a:latin typeface="+mn-lt"/>
                <a:ea typeface="+mn-ea"/>
                <a:cs typeface="+mn-cs"/>
              </a:rPr>
              <a:t>Administrative Discretion</a:t>
            </a:r>
          </a:p>
          <a:p>
            <a:pPr fontAlgn="t"/>
            <a:r>
              <a:rPr lang="en-US" sz="1200" b="0" i="0" kern="1200" dirty="0">
                <a:solidFill>
                  <a:schemeClr val="tx1"/>
                </a:solidFill>
                <a:effectLst/>
                <a:latin typeface="+mn-lt"/>
                <a:ea typeface="+mn-ea"/>
                <a:cs typeface="+mn-cs"/>
              </a:rPr>
              <a:t>Another critical component is </a:t>
            </a:r>
            <a:r>
              <a:rPr lang="en-US" sz="1200" b="1" i="0" kern="1200" dirty="0">
                <a:solidFill>
                  <a:schemeClr val="tx1"/>
                </a:solidFill>
                <a:effectLst/>
                <a:latin typeface="+mn-lt"/>
                <a:ea typeface="+mn-ea"/>
                <a:cs typeface="+mn-cs"/>
              </a:rPr>
              <a:t>administrative discretion</a:t>
            </a:r>
            <a:r>
              <a:rPr lang="en-US" sz="1200" b="0" i="0" kern="1200" dirty="0">
                <a:solidFill>
                  <a:schemeClr val="tx1"/>
                </a:solidFill>
                <a:effectLst/>
                <a:latin typeface="+mn-lt"/>
                <a:ea typeface="+mn-ea"/>
                <a:cs typeface="+mn-cs"/>
              </a:rPr>
              <a:t>. Front‑line inspectors and regulators inevitably exercise judgment. Regulatory craft does not eliminate discretion—it </a:t>
            </a:r>
            <a:r>
              <a:rPr lang="en-US" sz="1200" b="1" i="0" kern="1200" dirty="0">
                <a:solidFill>
                  <a:schemeClr val="tx1"/>
                </a:solidFill>
                <a:effectLst/>
                <a:latin typeface="+mn-lt"/>
                <a:ea typeface="+mn-ea"/>
                <a:cs typeface="+mn-cs"/>
              </a:rPr>
              <a:t>guides and structures it</a:t>
            </a:r>
            <a:r>
              <a:rPr lang="en-US" sz="1200" b="0" i="0" kern="1200" dirty="0">
                <a:solidFill>
                  <a:schemeClr val="tx1"/>
                </a:solidFill>
                <a:effectLst/>
                <a:latin typeface="+mn-lt"/>
                <a:ea typeface="+mn-ea"/>
                <a:cs typeface="+mn-cs"/>
              </a:rPr>
              <a:t>. Well‑designed systems:</a:t>
            </a:r>
          </a:p>
          <a:p>
            <a:pPr marL="171450" indent="-171450" fontAlgn="t">
              <a:buFont typeface="Arial" panose="020B0604020202020204" pitchFamily="34" charset="0"/>
              <a:buChar char="•"/>
            </a:pPr>
            <a:r>
              <a:rPr lang="en-US" sz="1200" b="0" i="0" kern="1200" dirty="0">
                <a:solidFill>
                  <a:schemeClr val="tx1"/>
                </a:solidFill>
                <a:effectLst/>
                <a:latin typeface="+mn-lt"/>
                <a:ea typeface="+mn-ea"/>
                <a:cs typeface="+mn-cs"/>
              </a:rPr>
              <a:t>Set clear boundaries for discretion</a:t>
            </a:r>
          </a:p>
          <a:p>
            <a:pPr marL="171450" indent="-171450" fontAlgn="t">
              <a:buFont typeface="Arial" panose="020B0604020202020204" pitchFamily="34" charset="0"/>
              <a:buChar char="•"/>
            </a:pPr>
            <a:r>
              <a:rPr lang="en-US" sz="1200" b="0" i="0" kern="1200" dirty="0">
                <a:solidFill>
                  <a:schemeClr val="tx1"/>
                </a:solidFill>
                <a:effectLst/>
                <a:latin typeface="+mn-lt"/>
                <a:ea typeface="+mn-ea"/>
                <a:cs typeface="+mn-cs"/>
              </a:rPr>
              <a:t>Support decision‑making with data and guidance</a:t>
            </a:r>
          </a:p>
          <a:p>
            <a:pPr marL="171450" indent="-171450" fontAlgn="t">
              <a:buFont typeface="Arial" panose="020B0604020202020204" pitchFamily="34" charset="0"/>
              <a:buChar char="•"/>
            </a:pPr>
            <a:r>
              <a:rPr lang="en-US" sz="1200" b="0" i="0" kern="1200" dirty="0">
                <a:solidFill>
                  <a:schemeClr val="tx1"/>
                </a:solidFill>
                <a:effectLst/>
                <a:latin typeface="+mn-lt"/>
                <a:ea typeface="+mn-ea"/>
                <a:cs typeface="+mn-cs"/>
              </a:rPr>
              <a:t>Reduce variability while allowing flexibility in complex cases</a:t>
            </a:r>
          </a:p>
          <a:p>
            <a:pPr fontAlgn="t"/>
            <a:r>
              <a:rPr lang="en-US" sz="1200" b="0" i="0" kern="1200" dirty="0">
                <a:solidFill>
                  <a:schemeClr val="tx1"/>
                </a:solidFill>
                <a:effectLst/>
                <a:latin typeface="+mn-lt"/>
                <a:ea typeface="+mn-ea"/>
                <a:cs typeface="+mn-cs"/>
              </a:rPr>
              <a:t>Poorly designed systems either over‑constrain staff or leave too much interpretation, leading to inconsistency.</a:t>
            </a:r>
          </a:p>
          <a:p>
            <a:pPr fontAlgn="t"/>
            <a:br>
              <a:rPr lang="en-US" sz="1200" b="0" i="0" kern="1200" dirty="0">
                <a:solidFill>
                  <a:schemeClr val="tx1"/>
                </a:solidFill>
                <a:effectLst/>
                <a:latin typeface="+mn-lt"/>
                <a:ea typeface="+mn-ea"/>
                <a:cs typeface="+mn-cs"/>
              </a:rPr>
            </a:br>
            <a:endParaRPr lang="en-US" sz="1200" b="0" i="0" kern="1200" dirty="0">
              <a:solidFill>
                <a:schemeClr val="tx1"/>
              </a:solidFill>
              <a:effectLst/>
              <a:latin typeface="+mn-lt"/>
              <a:ea typeface="+mn-ea"/>
              <a:cs typeface="+mn-cs"/>
            </a:endParaRPr>
          </a:p>
          <a:p>
            <a:pPr fontAlgn="t"/>
            <a:r>
              <a:rPr lang="en-US" sz="1200" b="1" i="0" kern="1200" dirty="0">
                <a:solidFill>
                  <a:schemeClr val="tx1"/>
                </a:solidFill>
                <a:effectLst/>
                <a:latin typeface="+mn-lt"/>
                <a:ea typeface="+mn-ea"/>
                <a:cs typeface="+mn-cs"/>
              </a:rPr>
              <a:t>Consistency and Fairness in Inspections</a:t>
            </a:r>
          </a:p>
          <a:p>
            <a:pPr fontAlgn="t"/>
            <a:r>
              <a:rPr lang="en-US" sz="1200" b="0" i="0" kern="1200" dirty="0">
                <a:solidFill>
                  <a:schemeClr val="tx1"/>
                </a:solidFill>
                <a:effectLst/>
                <a:latin typeface="+mn-lt"/>
                <a:ea typeface="+mn-ea"/>
                <a:cs typeface="+mn-cs"/>
              </a:rPr>
              <a:t>Consistency is central to legitimacy. When similar providers receive very different outcomes for similar conditions, trust erodes—both among providers and the public. Regulatory craft emphasizes:</a:t>
            </a:r>
          </a:p>
          <a:p>
            <a:pPr marL="171450" indent="-171450" fontAlgn="t">
              <a:buFont typeface="Arial" panose="020B0604020202020204" pitchFamily="34" charset="0"/>
              <a:buChar char="•"/>
            </a:pPr>
            <a:r>
              <a:rPr lang="en-US" sz="1200" b="0" i="0" kern="1200" dirty="0">
                <a:solidFill>
                  <a:schemeClr val="tx1"/>
                </a:solidFill>
                <a:effectLst/>
                <a:latin typeface="+mn-lt"/>
                <a:ea typeface="+mn-ea"/>
                <a:cs typeface="+mn-cs"/>
              </a:rPr>
              <a:t>Shared standards</a:t>
            </a:r>
          </a:p>
          <a:p>
            <a:pPr marL="171450" indent="-171450" fontAlgn="t">
              <a:buFont typeface="Arial" panose="020B0604020202020204" pitchFamily="34" charset="0"/>
              <a:buChar char="•"/>
            </a:pPr>
            <a:r>
              <a:rPr lang="en-US" sz="1200" b="0" i="0" kern="1200" dirty="0">
                <a:solidFill>
                  <a:schemeClr val="tx1"/>
                </a:solidFill>
                <a:effectLst/>
                <a:latin typeface="+mn-lt"/>
                <a:ea typeface="+mn-ea"/>
                <a:cs typeface="+mn-cs"/>
              </a:rPr>
              <a:t>Training and calibration of inspectors</a:t>
            </a:r>
          </a:p>
          <a:p>
            <a:pPr marL="171450" indent="-171450" fontAlgn="t">
              <a:buFont typeface="Arial" panose="020B0604020202020204" pitchFamily="34" charset="0"/>
              <a:buChar char="•"/>
            </a:pPr>
            <a:r>
              <a:rPr lang="en-US" sz="1200" b="0" i="0" kern="1200" dirty="0">
                <a:solidFill>
                  <a:schemeClr val="tx1"/>
                </a:solidFill>
                <a:effectLst/>
                <a:latin typeface="+mn-lt"/>
                <a:ea typeface="+mn-ea"/>
                <a:cs typeface="+mn-cs"/>
              </a:rPr>
              <a:t>Documentation of decision logic</a:t>
            </a:r>
          </a:p>
          <a:p>
            <a:pPr fontAlgn="t"/>
            <a:r>
              <a:rPr lang="en-US" sz="1200" b="0" i="0" kern="1200" dirty="0">
                <a:solidFill>
                  <a:schemeClr val="tx1"/>
                </a:solidFill>
                <a:effectLst/>
                <a:latin typeface="+mn-lt"/>
                <a:ea typeface="+mn-ea"/>
                <a:cs typeface="+mn-cs"/>
              </a:rPr>
              <a:t>This does not mean identical outcomes, but </a:t>
            </a:r>
            <a:r>
              <a:rPr lang="en-US" sz="1200" b="1" i="0" kern="1200" dirty="0">
                <a:solidFill>
                  <a:schemeClr val="tx1"/>
                </a:solidFill>
                <a:effectLst/>
                <a:latin typeface="+mn-lt"/>
                <a:ea typeface="+mn-ea"/>
                <a:cs typeface="+mn-cs"/>
              </a:rPr>
              <a:t>defensible, explainable decisions</a:t>
            </a:r>
            <a:r>
              <a:rPr lang="en-US" sz="1200" b="0" i="0" kern="1200" dirty="0">
                <a:solidFill>
                  <a:schemeClr val="tx1"/>
                </a:solidFill>
                <a:effectLst/>
                <a:latin typeface="+mn-lt"/>
                <a:ea typeface="+mn-ea"/>
                <a:cs typeface="+mn-cs"/>
              </a:rPr>
              <a:t>.</a:t>
            </a:r>
          </a:p>
          <a:p>
            <a:pPr fontAlgn="t"/>
            <a:br>
              <a:rPr lang="en-US" sz="1200" b="0" i="0" kern="1200" dirty="0">
                <a:solidFill>
                  <a:schemeClr val="tx1"/>
                </a:solidFill>
                <a:effectLst/>
                <a:latin typeface="+mn-lt"/>
                <a:ea typeface="+mn-ea"/>
                <a:cs typeface="+mn-cs"/>
              </a:rPr>
            </a:br>
            <a:r>
              <a:rPr lang="en-US" sz="1200" b="1" i="0" kern="1200" dirty="0">
                <a:solidFill>
                  <a:schemeClr val="tx1"/>
                </a:solidFill>
                <a:effectLst/>
                <a:latin typeface="+mn-lt"/>
                <a:ea typeface="+mn-ea"/>
                <a:cs typeface="+mn-cs"/>
              </a:rPr>
              <a:t>Why Regulatory Craft Matters</a:t>
            </a:r>
          </a:p>
          <a:p>
            <a:pPr fontAlgn="t"/>
            <a:r>
              <a:rPr lang="en-US" sz="1200" b="0" i="0" kern="1200" dirty="0">
                <a:solidFill>
                  <a:schemeClr val="tx1"/>
                </a:solidFill>
                <a:effectLst/>
                <a:latin typeface="+mn-lt"/>
                <a:ea typeface="+mn-ea"/>
                <a:cs typeface="+mn-cs"/>
              </a:rPr>
              <a:t>This slide underscores a key insight: Poorly administered rules can undermine even well‑intentioned policy goals. You can have:</a:t>
            </a:r>
          </a:p>
          <a:p>
            <a:pPr marL="171450" indent="-171450" fontAlgn="t">
              <a:buFont typeface="Arial" panose="020B0604020202020204" pitchFamily="34" charset="0"/>
              <a:buChar char="•"/>
            </a:pPr>
            <a:r>
              <a:rPr lang="en-US" sz="1200" b="0" i="0" kern="1200" dirty="0">
                <a:solidFill>
                  <a:schemeClr val="tx1"/>
                </a:solidFill>
                <a:effectLst/>
                <a:latin typeface="+mn-lt"/>
                <a:ea typeface="+mn-ea"/>
                <a:cs typeface="+mn-cs"/>
              </a:rPr>
              <a:t>Strong public interest objectives</a:t>
            </a:r>
          </a:p>
          <a:p>
            <a:pPr marL="171450" indent="-171450" fontAlgn="t">
              <a:buFont typeface="Arial" panose="020B0604020202020204" pitchFamily="34" charset="0"/>
              <a:buChar char="•"/>
            </a:pPr>
            <a:r>
              <a:rPr lang="en-US" sz="1200" b="0" i="0" kern="1200" dirty="0">
                <a:solidFill>
                  <a:schemeClr val="tx1"/>
                </a:solidFill>
                <a:effectLst/>
                <a:latin typeface="+mn-lt"/>
                <a:ea typeface="+mn-ea"/>
                <a:cs typeface="+mn-cs"/>
              </a:rPr>
              <a:t>Evidence‑based standards</a:t>
            </a:r>
          </a:p>
          <a:p>
            <a:pPr marL="171450" indent="-171450" fontAlgn="t">
              <a:buFont typeface="Arial" panose="020B0604020202020204" pitchFamily="34" charset="0"/>
              <a:buChar char="•"/>
            </a:pPr>
            <a:r>
              <a:rPr lang="en-US" sz="1200" b="0" i="0" kern="1200" dirty="0">
                <a:solidFill>
                  <a:schemeClr val="tx1"/>
                </a:solidFill>
                <a:effectLst/>
                <a:latin typeface="+mn-lt"/>
                <a:ea typeface="+mn-ea"/>
                <a:cs typeface="+mn-cs"/>
              </a:rPr>
              <a:t>Sophisticated risk models</a:t>
            </a:r>
          </a:p>
          <a:p>
            <a:pPr fontAlgn="t"/>
            <a:r>
              <a:rPr lang="en-US" sz="1200" b="0" i="0" kern="1200" dirty="0">
                <a:solidFill>
                  <a:schemeClr val="tx1"/>
                </a:solidFill>
                <a:effectLst/>
                <a:latin typeface="+mn-lt"/>
                <a:ea typeface="+mn-ea"/>
                <a:cs typeface="+mn-cs"/>
              </a:rPr>
              <a:t>But if the regulatory system lacks craft—clarity, proportionality, fairness—it will fail to achieve its purpose.</a:t>
            </a:r>
          </a:p>
          <a:p>
            <a:pPr fontAlgn="t"/>
            <a:br>
              <a:rPr lang="en-US" sz="1200" b="0" i="0" kern="1200" dirty="0">
                <a:solidFill>
                  <a:schemeClr val="tx1"/>
                </a:solidFill>
                <a:effectLst/>
                <a:latin typeface="+mn-lt"/>
                <a:ea typeface="+mn-ea"/>
                <a:cs typeface="+mn-cs"/>
              </a:rPr>
            </a:br>
            <a:r>
              <a:rPr lang="en-US" sz="1200" b="1" i="0" kern="1200" dirty="0">
                <a:solidFill>
                  <a:schemeClr val="tx1"/>
                </a:solidFill>
                <a:effectLst/>
                <a:latin typeface="+mn-lt"/>
                <a:ea typeface="+mn-ea"/>
                <a:cs typeface="+mn-cs"/>
              </a:rPr>
              <a:t>Transition to the Next Section</a:t>
            </a:r>
          </a:p>
          <a:p>
            <a:pPr fontAlgn="t"/>
            <a:r>
              <a:rPr lang="en-US" sz="1200" b="0" i="1" kern="1200" dirty="0">
                <a:solidFill>
                  <a:schemeClr val="tx1"/>
                </a:solidFill>
                <a:effectLst/>
                <a:latin typeface="+mn-lt"/>
                <a:ea typeface="+mn-ea"/>
                <a:cs typeface="+mn-cs"/>
              </a:rPr>
              <a:t>“Regulatory craft is where policy effectiveness is either realized or lost.”</a:t>
            </a:r>
            <a:endParaRPr lang="en-US" sz="1200" b="0" i="0" kern="1200" dirty="0">
              <a:solidFill>
                <a:schemeClr val="tx1"/>
              </a:solidFill>
              <a:effectLst/>
              <a:latin typeface="+mn-lt"/>
              <a:ea typeface="+mn-ea"/>
              <a:cs typeface="+mn-cs"/>
            </a:endParaRPr>
          </a:p>
          <a:p>
            <a:pPr fontAlgn="t"/>
            <a:r>
              <a:rPr lang="en-US" sz="1200" b="0" i="0" kern="1200" dirty="0">
                <a:solidFill>
                  <a:schemeClr val="tx1"/>
                </a:solidFill>
                <a:effectLst/>
                <a:latin typeface="+mn-lt"/>
                <a:ea typeface="+mn-ea"/>
                <a:cs typeface="+mn-cs"/>
              </a:rPr>
              <a:t>This emphasis on craft sets up the next discussion on </a:t>
            </a:r>
            <a:r>
              <a:rPr lang="en-US" sz="1200" b="1" i="0" kern="1200" dirty="0">
                <a:solidFill>
                  <a:schemeClr val="tx1"/>
                </a:solidFill>
                <a:effectLst/>
                <a:latin typeface="+mn-lt"/>
                <a:ea typeface="+mn-ea"/>
                <a:cs typeface="+mn-cs"/>
              </a:rPr>
              <a:t>risk‑based regulation in practice</a:t>
            </a:r>
            <a:r>
              <a:rPr lang="en-US" sz="1200" b="0" i="0" kern="1200" dirty="0">
                <a:solidFill>
                  <a:schemeClr val="tx1"/>
                </a:solidFill>
                <a:effectLst/>
                <a:latin typeface="+mn-lt"/>
                <a:ea typeface="+mn-ea"/>
                <a:cs typeface="+mn-cs"/>
              </a:rPr>
              <a:t>, where we see how these principles are operationalized in real systems.</a:t>
            </a:r>
          </a:p>
          <a:p>
            <a:pPr fontAlgn="t"/>
            <a:endParaRPr lang="en-US" sz="1200" b="0" i="0" kern="1200" dirty="0">
              <a:solidFill>
                <a:schemeClr val="tx1"/>
              </a:solidFill>
              <a:effectLst/>
              <a:latin typeface="+mn-lt"/>
              <a:ea typeface="+mn-ea"/>
              <a:cs typeface="+mn-cs"/>
            </a:endParaRPr>
          </a:p>
          <a:p>
            <a:pPr fontAlgn="t"/>
            <a:r>
              <a:rPr lang="en-US" sz="1200" b="1" i="0" kern="1200" dirty="0">
                <a:solidFill>
                  <a:schemeClr val="tx1"/>
                </a:solidFill>
                <a:effectLst/>
                <a:latin typeface="+mn-lt"/>
                <a:ea typeface="+mn-ea"/>
                <a:cs typeface="+mn-cs"/>
              </a:rPr>
              <a:t>Rule Clarity and Usability</a:t>
            </a:r>
            <a:endParaRPr lang="en-US" sz="1200" b="0" i="0" kern="1200" dirty="0">
              <a:solidFill>
                <a:schemeClr val="tx1"/>
              </a:solidFill>
              <a:effectLst/>
              <a:latin typeface="+mn-lt"/>
              <a:ea typeface="+mn-ea"/>
              <a:cs typeface="+mn-cs"/>
            </a:endParaRPr>
          </a:p>
          <a:p>
            <a:pPr fontAlgn="t"/>
            <a:r>
              <a:rPr lang="en-US" sz="1200" b="0" i="0" kern="1200" dirty="0">
                <a:solidFill>
                  <a:schemeClr val="tx1"/>
                </a:solidFill>
                <a:effectLst/>
                <a:latin typeface="+mn-lt"/>
                <a:ea typeface="+mn-ea"/>
                <a:cs typeface="+mn-cs"/>
              </a:rPr>
              <a:t>Clear, understandable rules improve compliance</a:t>
            </a:r>
          </a:p>
          <a:p>
            <a:pPr fontAlgn="t"/>
            <a:r>
              <a:rPr lang="en-US" sz="1200" b="0" i="0" kern="1200" dirty="0">
                <a:solidFill>
                  <a:schemeClr val="tx1"/>
                </a:solidFill>
                <a:effectLst/>
                <a:latin typeface="+mn-lt"/>
                <a:ea typeface="+mn-ea"/>
                <a:cs typeface="+mn-cs"/>
              </a:rPr>
              <a:t>Reduces unintentional violations and confusion</a:t>
            </a:r>
          </a:p>
          <a:p>
            <a:pPr fontAlgn="t"/>
            <a:r>
              <a:rPr lang="en-US" sz="1200" b="1" i="0" kern="1200" dirty="0">
                <a:solidFill>
                  <a:schemeClr val="tx1"/>
                </a:solidFill>
                <a:effectLst/>
                <a:latin typeface="+mn-lt"/>
                <a:ea typeface="+mn-ea"/>
                <a:cs typeface="+mn-cs"/>
              </a:rPr>
              <a:t>Proportional Enforcement</a:t>
            </a:r>
            <a:endParaRPr lang="en-US" sz="1200" b="0" i="0" kern="1200" dirty="0">
              <a:solidFill>
                <a:schemeClr val="tx1"/>
              </a:solidFill>
              <a:effectLst/>
              <a:latin typeface="+mn-lt"/>
              <a:ea typeface="+mn-ea"/>
              <a:cs typeface="+mn-cs"/>
            </a:endParaRPr>
          </a:p>
          <a:p>
            <a:pPr fontAlgn="t"/>
            <a:r>
              <a:rPr lang="en-US" sz="1200" b="0" i="0" kern="1200" dirty="0">
                <a:solidFill>
                  <a:schemeClr val="tx1"/>
                </a:solidFill>
                <a:effectLst/>
                <a:latin typeface="+mn-lt"/>
                <a:ea typeface="+mn-ea"/>
                <a:cs typeface="+mn-cs"/>
              </a:rPr>
              <a:t>Regulatory responses align with severity of risk</a:t>
            </a:r>
          </a:p>
          <a:p>
            <a:pPr fontAlgn="t"/>
            <a:r>
              <a:rPr lang="en-US" sz="1200" b="0" i="0" kern="1200" dirty="0">
                <a:solidFill>
                  <a:schemeClr val="tx1"/>
                </a:solidFill>
                <a:effectLst/>
                <a:latin typeface="+mn-lt"/>
                <a:ea typeface="+mn-ea"/>
                <a:cs typeface="+mn-cs"/>
              </a:rPr>
              <a:t>Distinguishes technical errors from meaningful harm</a:t>
            </a:r>
          </a:p>
          <a:p>
            <a:pPr fontAlgn="t"/>
            <a:r>
              <a:rPr lang="en-US" sz="1200" b="1" i="0" kern="1200" dirty="0">
                <a:solidFill>
                  <a:schemeClr val="tx1"/>
                </a:solidFill>
                <a:effectLst/>
                <a:latin typeface="+mn-lt"/>
                <a:ea typeface="+mn-ea"/>
                <a:cs typeface="+mn-cs"/>
              </a:rPr>
              <a:t>Administrative Discretion</a:t>
            </a:r>
            <a:endParaRPr lang="en-US" sz="1200" b="0" i="0" kern="1200" dirty="0">
              <a:solidFill>
                <a:schemeClr val="tx1"/>
              </a:solidFill>
              <a:effectLst/>
              <a:latin typeface="+mn-lt"/>
              <a:ea typeface="+mn-ea"/>
              <a:cs typeface="+mn-cs"/>
            </a:endParaRPr>
          </a:p>
          <a:p>
            <a:pPr fontAlgn="t"/>
            <a:r>
              <a:rPr lang="en-US" sz="1200" b="0" i="0" kern="1200" dirty="0">
                <a:solidFill>
                  <a:schemeClr val="tx1"/>
                </a:solidFill>
                <a:effectLst/>
                <a:latin typeface="+mn-lt"/>
                <a:ea typeface="+mn-ea"/>
                <a:cs typeface="+mn-cs"/>
              </a:rPr>
              <a:t>Judgment is guided within structured boundaries</a:t>
            </a:r>
          </a:p>
          <a:p>
            <a:pPr fontAlgn="t"/>
            <a:r>
              <a:rPr lang="en-US" sz="1200" b="0" i="0" kern="1200" dirty="0">
                <a:solidFill>
                  <a:schemeClr val="tx1"/>
                </a:solidFill>
                <a:effectLst/>
                <a:latin typeface="+mn-lt"/>
                <a:ea typeface="+mn-ea"/>
                <a:cs typeface="+mn-cs"/>
              </a:rPr>
              <a:t>Balances flexibility with accountability</a:t>
            </a:r>
          </a:p>
          <a:p>
            <a:pPr fontAlgn="t"/>
            <a:r>
              <a:rPr lang="en-US" sz="1200" b="1" i="0" kern="1200" dirty="0">
                <a:solidFill>
                  <a:schemeClr val="tx1"/>
                </a:solidFill>
                <a:effectLst/>
                <a:latin typeface="+mn-lt"/>
                <a:ea typeface="+mn-ea"/>
                <a:cs typeface="+mn-cs"/>
              </a:rPr>
              <a:t>Consistency and Fairness in Inspections</a:t>
            </a:r>
            <a:endParaRPr lang="en-US" sz="1200" b="0" i="0" kern="1200" dirty="0">
              <a:solidFill>
                <a:schemeClr val="tx1"/>
              </a:solidFill>
              <a:effectLst/>
              <a:latin typeface="+mn-lt"/>
              <a:ea typeface="+mn-ea"/>
              <a:cs typeface="+mn-cs"/>
            </a:endParaRPr>
          </a:p>
          <a:p>
            <a:pPr fontAlgn="t"/>
            <a:r>
              <a:rPr lang="en-US" sz="1200" b="0" i="0" kern="1200" dirty="0">
                <a:solidFill>
                  <a:schemeClr val="tx1"/>
                </a:solidFill>
                <a:effectLst/>
                <a:latin typeface="+mn-lt"/>
                <a:ea typeface="+mn-ea"/>
                <a:cs typeface="+mn-cs"/>
              </a:rPr>
              <a:t>Shared standards and calibrated inspectors</a:t>
            </a:r>
          </a:p>
          <a:p>
            <a:pPr fontAlgn="t"/>
            <a:r>
              <a:rPr lang="en-US" sz="1200" b="0" i="0" kern="1200" dirty="0">
                <a:solidFill>
                  <a:schemeClr val="tx1"/>
                </a:solidFill>
                <a:effectLst/>
                <a:latin typeface="+mn-lt"/>
                <a:ea typeface="+mn-ea"/>
                <a:cs typeface="+mn-cs"/>
              </a:rPr>
              <a:t>Builds legitimacy and trust in the system</a:t>
            </a:r>
          </a:p>
          <a:p>
            <a:pPr fontAlgn="t"/>
            <a:r>
              <a:rPr lang="en-US" sz="1200" b="0" i="1" kern="1200" dirty="0">
                <a:solidFill>
                  <a:schemeClr val="tx1"/>
                </a:solidFill>
                <a:effectLst/>
                <a:latin typeface="+mn-lt"/>
                <a:ea typeface="+mn-ea"/>
                <a:cs typeface="+mn-cs"/>
              </a:rPr>
              <a:t>Well‑designed policies succeed or fail based on how they are administered.</a:t>
            </a:r>
            <a:endParaRPr lang="en-US" sz="1200" b="0" i="0" kern="1200" dirty="0">
              <a:solidFill>
                <a:schemeClr val="tx1"/>
              </a:solidFill>
              <a:effectLst/>
              <a:latin typeface="+mn-lt"/>
              <a:ea typeface="+mn-ea"/>
              <a:cs typeface="+mn-cs"/>
            </a:endParaRPr>
          </a:p>
          <a:p>
            <a:pPr fontAlgn="t"/>
            <a:endParaRPr lang="en-US" sz="1200" b="0" i="0" kern="1200" dirty="0">
              <a:solidFill>
                <a:schemeClr val="tx1"/>
              </a:solidFill>
              <a:effectLst/>
              <a:latin typeface="+mn-lt"/>
              <a:ea typeface="+mn-ea"/>
              <a:cs typeface="+mn-cs"/>
            </a:endParaRPr>
          </a:p>
          <a:p>
            <a:pPr fontAlgn="t"/>
            <a:r>
              <a:rPr lang="en-US" sz="1200" b="1" i="0" kern="1200" dirty="0">
                <a:solidFill>
                  <a:schemeClr val="tx1"/>
                </a:solidFill>
                <a:effectLst/>
                <a:latin typeface="+mn-lt"/>
                <a:ea typeface="+mn-ea"/>
                <a:cs typeface="+mn-cs"/>
              </a:rPr>
              <a:t>Closing Line / Transition</a:t>
            </a:r>
          </a:p>
          <a:p>
            <a:pPr fontAlgn="t"/>
            <a:r>
              <a:rPr lang="en-US" sz="1200" b="0" i="1" kern="1200" dirty="0">
                <a:solidFill>
                  <a:schemeClr val="tx1"/>
                </a:solidFill>
                <a:effectLst/>
                <a:latin typeface="+mn-lt"/>
                <a:ea typeface="+mn-ea"/>
                <a:cs typeface="+mn-cs"/>
              </a:rPr>
              <a:t>“In short, Fiene’s theory reframes regulation as a targeted, evidence‑driven system—one that allocates attention where risk is greatest, rather than enforcing uniform compliance for its own sake.”</a:t>
            </a:r>
            <a:endParaRPr lang="en-US" sz="1200" b="0" i="0" kern="1200" dirty="0">
              <a:solidFill>
                <a:schemeClr val="tx1"/>
              </a:solidFill>
              <a:effectLst/>
              <a:latin typeface="+mn-lt"/>
              <a:ea typeface="+mn-ea"/>
              <a:cs typeface="+mn-cs"/>
            </a:endParaRPr>
          </a:p>
          <a:p>
            <a:pPr fontAlgn="t"/>
            <a:r>
              <a:rPr lang="en-US" sz="1200" b="0" i="0" kern="1200" dirty="0">
                <a:solidFill>
                  <a:schemeClr val="tx1"/>
                </a:solidFill>
                <a:effectLst/>
                <a:latin typeface="+mn-lt"/>
                <a:ea typeface="+mn-ea"/>
                <a:cs typeface="+mn-cs"/>
              </a:rPr>
              <a:t>This sets the foundation for understanding </a:t>
            </a:r>
            <a:r>
              <a:rPr lang="en-US" sz="1200" b="1" i="0" kern="1200" dirty="0">
                <a:solidFill>
                  <a:schemeClr val="tx1"/>
                </a:solidFill>
                <a:effectLst/>
                <a:latin typeface="+mn-lt"/>
                <a:ea typeface="+mn-ea"/>
                <a:cs typeface="+mn-cs"/>
              </a:rPr>
              <a:t>risk‑based regulation</a:t>
            </a:r>
            <a:r>
              <a:rPr lang="en-US" sz="1200" b="0" i="0" kern="1200" dirty="0">
                <a:solidFill>
                  <a:schemeClr val="tx1"/>
                </a:solidFill>
                <a:effectLst/>
                <a:latin typeface="+mn-lt"/>
                <a:ea typeface="+mn-ea"/>
                <a:cs typeface="+mn-cs"/>
              </a:rPr>
              <a:t> and </a:t>
            </a:r>
            <a:r>
              <a:rPr lang="en-US" sz="1200" b="1" i="0" kern="1200" dirty="0">
                <a:solidFill>
                  <a:schemeClr val="tx1"/>
                </a:solidFill>
                <a:effectLst/>
                <a:latin typeface="+mn-lt"/>
                <a:ea typeface="+mn-ea"/>
                <a:cs typeface="+mn-cs"/>
              </a:rPr>
              <a:t>regulatory craft</a:t>
            </a:r>
            <a:r>
              <a:rPr lang="en-US" sz="1200" b="0" i="0" kern="1200" dirty="0">
                <a:solidFill>
                  <a:schemeClr val="tx1"/>
                </a:solidFill>
                <a:effectLst/>
                <a:latin typeface="+mn-lt"/>
                <a:ea typeface="+mn-ea"/>
                <a:cs typeface="+mn-cs"/>
              </a:rPr>
              <a:t>, which we’ll explore next.</a:t>
            </a:r>
          </a:p>
          <a:p>
            <a:endParaRPr lang="en-US" dirty="0"/>
          </a:p>
        </p:txBody>
      </p:sp>
      <p:sp>
        <p:nvSpPr>
          <p:cNvPr id="4" name="Slide Number Placeholder 3"/>
          <p:cNvSpPr>
            <a:spLocks noGrp="1"/>
          </p:cNvSpPr>
          <p:nvPr>
            <p:ph type="sldNum" sz="quarter" idx="5"/>
          </p:nvPr>
        </p:nvSpPr>
        <p:spPr/>
        <p:txBody>
          <a:bodyPr/>
          <a:lstStyle/>
          <a:p>
            <a:fld id="{C507D6E4-757B-4964-9366-B9637A8F692B}" type="slidenum">
              <a:rPr lang="en-US" smtClean="0"/>
              <a:t>12</a:t>
            </a:fld>
            <a:endParaRPr lang="en-US"/>
          </a:p>
        </p:txBody>
      </p:sp>
    </p:spTree>
    <p:extLst>
      <p:ext uri="{BB962C8B-B14F-4D97-AF65-F5344CB8AC3E}">
        <p14:creationId xmlns:p14="http://schemas.microsoft.com/office/powerpoint/2010/main" val="8310949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t"/>
            <a:r>
              <a:rPr lang="en-US" sz="1200" b="0" i="1" kern="1200" dirty="0">
                <a:solidFill>
                  <a:schemeClr val="tx1"/>
                </a:solidFill>
                <a:effectLst/>
                <a:latin typeface="+mn-lt"/>
                <a:ea typeface="+mn-ea"/>
                <a:cs typeface="+mn-cs"/>
              </a:rPr>
              <a:t>“Now that we’ve talked about regulatory craft—how rules are designed and applied—we can see how those principles come together in something called risk‑based regulation.”</a:t>
            </a:r>
            <a:endParaRPr lang="en-US" sz="1200" b="0" i="0" kern="1200" dirty="0">
              <a:solidFill>
                <a:schemeClr val="tx1"/>
              </a:solidFill>
              <a:effectLst/>
              <a:latin typeface="+mn-lt"/>
              <a:ea typeface="+mn-ea"/>
              <a:cs typeface="+mn-cs"/>
            </a:endParaRPr>
          </a:p>
          <a:p>
            <a:pPr fontAlgn="t"/>
            <a:r>
              <a:rPr lang="en-US" sz="1200" b="0" i="0" kern="1200" dirty="0">
                <a:solidFill>
                  <a:schemeClr val="tx1"/>
                </a:solidFill>
                <a:effectLst/>
                <a:latin typeface="+mn-lt"/>
                <a:ea typeface="+mn-ea"/>
                <a:cs typeface="+mn-cs"/>
              </a:rPr>
              <a:t>Risk‑based regulation shifts oversight away from treating all providers the same and instead focuses attention </a:t>
            </a:r>
            <a:r>
              <a:rPr lang="en-US" sz="1200" b="1" i="0" kern="1200" dirty="0">
                <a:solidFill>
                  <a:schemeClr val="tx1"/>
                </a:solidFill>
                <a:effectLst/>
                <a:latin typeface="+mn-lt"/>
                <a:ea typeface="+mn-ea"/>
                <a:cs typeface="+mn-cs"/>
              </a:rPr>
              <a:t>where harm is most likely and most severe</a:t>
            </a:r>
            <a:r>
              <a:rPr lang="en-US" sz="1200" b="0" i="0" kern="1200" dirty="0">
                <a:solidFill>
                  <a:schemeClr val="tx1"/>
                </a:solidFill>
                <a:effectLst/>
                <a:latin typeface="+mn-lt"/>
                <a:ea typeface="+mn-ea"/>
                <a:cs typeface="+mn-cs"/>
              </a:rPr>
              <a:t>.</a:t>
            </a:r>
          </a:p>
          <a:p>
            <a:pPr fontAlgn="t"/>
            <a:r>
              <a:rPr lang="en-US" sz="1200" b="0" i="0" kern="1200" dirty="0">
                <a:solidFill>
                  <a:schemeClr val="tx1"/>
                </a:solidFill>
                <a:effectLst/>
                <a:latin typeface="+mn-lt"/>
                <a:ea typeface="+mn-ea"/>
                <a:cs typeface="+mn-cs"/>
              </a:rPr>
              <a:t>The central idea is simple:</a:t>
            </a:r>
            <a:br>
              <a:rPr lang="en-US" sz="1200" b="0" i="0" kern="1200" dirty="0">
                <a:solidFill>
                  <a:schemeClr val="tx1"/>
                </a:solidFill>
                <a:effectLst/>
                <a:latin typeface="+mn-lt"/>
                <a:ea typeface="+mn-ea"/>
                <a:cs typeface="+mn-cs"/>
              </a:rPr>
            </a:br>
            <a:r>
              <a:rPr lang="en-US" sz="1200" b="1" i="0" kern="1200" dirty="0">
                <a:solidFill>
                  <a:schemeClr val="tx1"/>
                </a:solidFill>
                <a:effectLst/>
                <a:latin typeface="+mn-lt"/>
                <a:ea typeface="+mn-ea"/>
                <a:cs typeface="+mn-cs"/>
              </a:rPr>
              <a:t>Regulatory resources are limited, so they should be used where they make the greatest difference.</a:t>
            </a:r>
            <a:endParaRPr lang="en-US" sz="1200" b="0" i="0" kern="1200" dirty="0">
              <a:solidFill>
                <a:schemeClr val="tx1"/>
              </a:solidFill>
              <a:effectLst/>
              <a:latin typeface="+mn-lt"/>
              <a:ea typeface="+mn-ea"/>
              <a:cs typeface="+mn-cs"/>
            </a:endParaRPr>
          </a:p>
          <a:p>
            <a:pPr fontAlgn="t"/>
            <a:br>
              <a:rPr lang="en-US" sz="1200" b="0" i="0" kern="1200" dirty="0">
                <a:solidFill>
                  <a:schemeClr val="tx1"/>
                </a:solidFill>
                <a:effectLst/>
                <a:latin typeface="+mn-lt"/>
                <a:ea typeface="+mn-ea"/>
                <a:cs typeface="+mn-cs"/>
              </a:rPr>
            </a:br>
            <a:endParaRPr lang="en-US" sz="1200" b="0" i="0" kern="1200" dirty="0">
              <a:solidFill>
                <a:schemeClr val="tx1"/>
              </a:solidFill>
              <a:effectLst/>
              <a:latin typeface="+mn-lt"/>
              <a:ea typeface="+mn-ea"/>
              <a:cs typeface="+mn-cs"/>
            </a:endParaRPr>
          </a:p>
          <a:p>
            <a:pPr fontAlgn="t"/>
            <a:r>
              <a:rPr lang="en-US" sz="1200" b="1" i="0" kern="1200" dirty="0">
                <a:solidFill>
                  <a:schemeClr val="tx1"/>
                </a:solidFill>
                <a:effectLst/>
                <a:latin typeface="+mn-lt"/>
                <a:ea typeface="+mn-ea"/>
                <a:cs typeface="+mn-cs"/>
              </a:rPr>
              <a:t>Focuses Oversight Where Risk Is Highest</a:t>
            </a:r>
          </a:p>
          <a:p>
            <a:pPr fontAlgn="t"/>
            <a:r>
              <a:rPr lang="en-US" sz="1200" b="0" i="0" kern="1200" dirty="0">
                <a:solidFill>
                  <a:schemeClr val="tx1"/>
                </a:solidFill>
                <a:effectLst/>
                <a:latin typeface="+mn-lt"/>
                <a:ea typeface="+mn-ea"/>
                <a:cs typeface="+mn-cs"/>
              </a:rPr>
              <a:t>In traditional regulatory systems, enforcement often aims for uniform coverage—everyone receives the same inspection intensity, the same timelines, and the same scrutiny.</a:t>
            </a:r>
          </a:p>
          <a:p>
            <a:pPr fontAlgn="t"/>
            <a:r>
              <a:rPr lang="en-US" sz="1200" b="0" i="0" kern="1200" dirty="0">
                <a:solidFill>
                  <a:schemeClr val="tx1"/>
                </a:solidFill>
                <a:effectLst/>
                <a:latin typeface="+mn-lt"/>
                <a:ea typeface="+mn-ea"/>
                <a:cs typeface="+mn-cs"/>
              </a:rPr>
              <a:t>Risk‑based regulation challenges that approach.</a:t>
            </a:r>
          </a:p>
          <a:p>
            <a:pPr fontAlgn="t"/>
            <a:r>
              <a:rPr lang="en-US" sz="1200" b="0" i="0" kern="1200" dirty="0">
                <a:solidFill>
                  <a:schemeClr val="tx1"/>
                </a:solidFill>
                <a:effectLst/>
                <a:latin typeface="+mn-lt"/>
                <a:ea typeface="+mn-ea"/>
                <a:cs typeface="+mn-cs"/>
              </a:rPr>
              <a:t>Instead of asking, </a:t>
            </a:r>
            <a:r>
              <a:rPr lang="en-US" sz="1200" b="0" i="1" kern="1200" dirty="0">
                <a:solidFill>
                  <a:schemeClr val="tx1"/>
                </a:solidFill>
                <a:effectLst/>
                <a:latin typeface="+mn-lt"/>
                <a:ea typeface="+mn-ea"/>
                <a:cs typeface="+mn-cs"/>
              </a:rPr>
              <a:t>“Are we enforcing every rule equally?”</a:t>
            </a:r>
            <a:r>
              <a:rPr lang="en-US" sz="1200" b="0" i="0" kern="1200" dirty="0">
                <a:solidFill>
                  <a:schemeClr val="tx1"/>
                </a:solidFill>
                <a:effectLst/>
                <a:latin typeface="+mn-lt"/>
                <a:ea typeface="+mn-ea"/>
                <a:cs typeface="+mn-cs"/>
              </a:rPr>
              <a:t>, it asks:</a:t>
            </a:r>
            <a:br>
              <a:rPr lang="en-US" sz="1200" b="0" i="0" kern="1200" dirty="0">
                <a:solidFill>
                  <a:schemeClr val="tx1"/>
                </a:solidFill>
                <a:effectLst/>
                <a:latin typeface="+mn-lt"/>
                <a:ea typeface="+mn-ea"/>
                <a:cs typeface="+mn-cs"/>
              </a:rPr>
            </a:br>
            <a:r>
              <a:rPr lang="en-US" sz="1200" b="0" i="1" kern="1200" dirty="0">
                <a:solidFill>
                  <a:schemeClr val="tx1"/>
                </a:solidFill>
                <a:effectLst/>
                <a:latin typeface="+mn-lt"/>
                <a:ea typeface="+mn-ea"/>
                <a:cs typeface="+mn-cs"/>
              </a:rPr>
              <a:t>“Where is the real risk?”</a:t>
            </a:r>
            <a:endParaRPr lang="en-US" sz="1200" b="0" i="0" kern="1200" dirty="0">
              <a:solidFill>
                <a:schemeClr val="tx1"/>
              </a:solidFill>
              <a:effectLst/>
              <a:latin typeface="+mn-lt"/>
              <a:ea typeface="+mn-ea"/>
              <a:cs typeface="+mn-cs"/>
            </a:endParaRPr>
          </a:p>
          <a:p>
            <a:pPr fontAlgn="t"/>
            <a:r>
              <a:rPr lang="en-US" sz="1200" b="0" i="0" kern="1200" dirty="0">
                <a:solidFill>
                  <a:schemeClr val="tx1"/>
                </a:solidFill>
                <a:effectLst/>
                <a:latin typeface="+mn-lt"/>
                <a:ea typeface="+mn-ea"/>
                <a:cs typeface="+mn-cs"/>
              </a:rPr>
              <a:t>This allows regulators to:</a:t>
            </a:r>
          </a:p>
          <a:p>
            <a:pPr fontAlgn="t"/>
            <a:r>
              <a:rPr lang="en-US" sz="1200" b="0" i="0" kern="1200" dirty="0">
                <a:solidFill>
                  <a:schemeClr val="tx1"/>
                </a:solidFill>
                <a:effectLst/>
                <a:latin typeface="+mn-lt"/>
                <a:ea typeface="+mn-ea"/>
                <a:cs typeface="+mn-cs"/>
              </a:rPr>
              <a:t>Spend more time on high‑risk providers</a:t>
            </a:r>
          </a:p>
          <a:p>
            <a:pPr fontAlgn="t"/>
            <a:r>
              <a:rPr lang="en-US" sz="1200" b="0" i="0" kern="1200" dirty="0">
                <a:solidFill>
                  <a:schemeClr val="tx1"/>
                </a:solidFill>
                <a:effectLst/>
                <a:latin typeface="+mn-lt"/>
                <a:ea typeface="+mn-ea"/>
                <a:cs typeface="+mn-cs"/>
              </a:rPr>
              <a:t>Reduce unnecessary oversight for consistently strong performers</a:t>
            </a:r>
          </a:p>
          <a:p>
            <a:pPr fontAlgn="t"/>
            <a:r>
              <a:rPr lang="en-US" sz="1200" b="0" i="0" kern="1200" dirty="0">
                <a:solidFill>
                  <a:schemeClr val="tx1"/>
                </a:solidFill>
                <a:effectLst/>
                <a:latin typeface="+mn-lt"/>
                <a:ea typeface="+mn-ea"/>
                <a:cs typeface="+mn-cs"/>
              </a:rPr>
              <a:t>Allocate limited staff and funding more strategically</a:t>
            </a:r>
          </a:p>
          <a:p>
            <a:pPr fontAlgn="t"/>
            <a:r>
              <a:rPr lang="en-US" sz="1200" b="0" i="0" kern="1200" dirty="0">
                <a:solidFill>
                  <a:schemeClr val="tx1"/>
                </a:solidFill>
                <a:effectLst/>
                <a:latin typeface="+mn-lt"/>
                <a:ea typeface="+mn-ea"/>
                <a:cs typeface="+mn-cs"/>
              </a:rPr>
              <a:t>The goal is </a:t>
            </a:r>
            <a:r>
              <a:rPr lang="en-US" sz="1200" b="1" i="0" kern="1200" dirty="0">
                <a:solidFill>
                  <a:schemeClr val="tx1"/>
                </a:solidFill>
                <a:effectLst/>
                <a:latin typeface="+mn-lt"/>
                <a:ea typeface="+mn-ea"/>
                <a:cs typeface="+mn-cs"/>
              </a:rPr>
              <a:t>harm prevention</a:t>
            </a:r>
            <a:r>
              <a:rPr lang="en-US" sz="1200" b="0" i="0" kern="1200" dirty="0">
                <a:solidFill>
                  <a:schemeClr val="tx1"/>
                </a:solidFill>
                <a:effectLst/>
                <a:latin typeface="+mn-lt"/>
                <a:ea typeface="+mn-ea"/>
                <a:cs typeface="+mn-cs"/>
              </a:rPr>
              <a:t>, not rule accumulation.</a:t>
            </a:r>
          </a:p>
          <a:p>
            <a:pPr fontAlgn="t"/>
            <a:br>
              <a:rPr lang="en-US" sz="1200" b="0" i="0" kern="1200" dirty="0">
                <a:solidFill>
                  <a:schemeClr val="tx1"/>
                </a:solidFill>
                <a:effectLst/>
                <a:latin typeface="+mn-lt"/>
                <a:ea typeface="+mn-ea"/>
                <a:cs typeface="+mn-cs"/>
              </a:rPr>
            </a:br>
            <a:endParaRPr lang="en-US" sz="1200" b="0" i="0" kern="1200" dirty="0">
              <a:solidFill>
                <a:schemeClr val="tx1"/>
              </a:solidFill>
              <a:effectLst/>
              <a:latin typeface="+mn-lt"/>
              <a:ea typeface="+mn-ea"/>
              <a:cs typeface="+mn-cs"/>
            </a:endParaRPr>
          </a:p>
          <a:p>
            <a:pPr fontAlgn="t"/>
            <a:r>
              <a:rPr lang="en-US" sz="1200" b="1" i="0" kern="1200" dirty="0">
                <a:solidFill>
                  <a:schemeClr val="tx1"/>
                </a:solidFill>
                <a:effectLst/>
                <a:latin typeface="+mn-lt"/>
                <a:ea typeface="+mn-ea"/>
                <a:cs typeface="+mn-cs"/>
              </a:rPr>
              <a:t>Responds to the Pacing Problem</a:t>
            </a:r>
          </a:p>
          <a:p>
            <a:pPr fontAlgn="t"/>
            <a:r>
              <a:rPr lang="en-US" sz="1200" b="0" i="0" kern="1200" dirty="0">
                <a:solidFill>
                  <a:schemeClr val="tx1"/>
                </a:solidFill>
                <a:effectLst/>
                <a:latin typeface="+mn-lt"/>
                <a:ea typeface="+mn-ea"/>
                <a:cs typeface="+mn-cs"/>
              </a:rPr>
              <a:t>Risk‑based regulation also responds to what scholars call the </a:t>
            </a:r>
            <a:r>
              <a:rPr lang="en-US" sz="1200" b="1" i="0" kern="1200" dirty="0">
                <a:solidFill>
                  <a:schemeClr val="tx1"/>
                </a:solidFill>
                <a:effectLst/>
                <a:latin typeface="+mn-lt"/>
                <a:ea typeface="+mn-ea"/>
                <a:cs typeface="+mn-cs"/>
              </a:rPr>
              <a:t>pacing problem</a:t>
            </a:r>
            <a:r>
              <a:rPr lang="en-US" sz="1200" b="0" i="0" kern="1200" dirty="0">
                <a:solidFill>
                  <a:schemeClr val="tx1"/>
                </a:solidFill>
                <a:effectLst/>
                <a:latin typeface="+mn-lt"/>
                <a:ea typeface="+mn-ea"/>
                <a:cs typeface="+mn-cs"/>
              </a:rPr>
              <a:t>—the reality that social, technological, and service delivery changes often happen faster than laws can be updated.</a:t>
            </a:r>
          </a:p>
          <a:p>
            <a:pPr fontAlgn="t"/>
            <a:r>
              <a:rPr lang="en-US" sz="1200" b="0" i="0" kern="1200" dirty="0">
                <a:solidFill>
                  <a:schemeClr val="tx1"/>
                </a:solidFill>
                <a:effectLst/>
                <a:latin typeface="+mn-lt"/>
                <a:ea typeface="+mn-ea"/>
                <a:cs typeface="+mn-cs"/>
              </a:rPr>
              <a:t>Licensing rules are often static, but:</a:t>
            </a:r>
          </a:p>
          <a:p>
            <a:pPr fontAlgn="t"/>
            <a:r>
              <a:rPr lang="en-US" sz="1200" b="0" i="0" kern="1200" dirty="0">
                <a:solidFill>
                  <a:schemeClr val="tx1"/>
                </a:solidFill>
                <a:effectLst/>
                <a:latin typeface="+mn-lt"/>
                <a:ea typeface="+mn-ea"/>
                <a:cs typeface="+mn-cs"/>
              </a:rPr>
              <a:t>Service models evolve</a:t>
            </a:r>
          </a:p>
          <a:p>
            <a:pPr fontAlgn="t"/>
            <a:r>
              <a:rPr lang="en-US" sz="1200" b="0" i="0" kern="1200" dirty="0">
                <a:solidFill>
                  <a:schemeClr val="tx1"/>
                </a:solidFill>
                <a:effectLst/>
                <a:latin typeface="+mn-lt"/>
                <a:ea typeface="+mn-ea"/>
                <a:cs typeface="+mn-cs"/>
              </a:rPr>
              <a:t>Risks shift</a:t>
            </a:r>
          </a:p>
          <a:p>
            <a:pPr fontAlgn="t"/>
            <a:r>
              <a:rPr lang="en-US" sz="1200" b="0" i="0" kern="1200" dirty="0">
                <a:solidFill>
                  <a:schemeClr val="tx1"/>
                </a:solidFill>
                <a:effectLst/>
                <a:latin typeface="+mn-lt"/>
                <a:ea typeface="+mn-ea"/>
                <a:cs typeface="+mn-cs"/>
              </a:rPr>
              <a:t>New forms of harm emerge</a:t>
            </a:r>
          </a:p>
          <a:p>
            <a:pPr fontAlgn="t"/>
            <a:r>
              <a:rPr lang="en-US" sz="1200" b="0" i="0" kern="1200" dirty="0">
                <a:solidFill>
                  <a:schemeClr val="tx1"/>
                </a:solidFill>
                <a:effectLst/>
                <a:latin typeface="+mn-lt"/>
                <a:ea typeface="+mn-ea"/>
                <a:cs typeface="+mn-cs"/>
              </a:rPr>
              <a:t>Risk‑based systems allow regulators to adapt </a:t>
            </a:r>
            <a:r>
              <a:rPr lang="en-US" sz="1200" b="1" i="0" kern="1200" dirty="0">
                <a:solidFill>
                  <a:schemeClr val="tx1"/>
                </a:solidFill>
                <a:effectLst/>
                <a:latin typeface="+mn-lt"/>
                <a:ea typeface="+mn-ea"/>
                <a:cs typeface="+mn-cs"/>
              </a:rPr>
              <a:t>without rewriting the entire rulebook</a:t>
            </a:r>
            <a:r>
              <a:rPr lang="en-US" sz="1200" b="0" i="0" kern="1200" dirty="0">
                <a:solidFill>
                  <a:schemeClr val="tx1"/>
                </a:solidFill>
                <a:effectLst/>
                <a:latin typeface="+mn-lt"/>
                <a:ea typeface="+mn-ea"/>
                <a:cs typeface="+mn-cs"/>
              </a:rPr>
              <a:t> by adjusting oversight intensity based on emerging risk signals.</a:t>
            </a:r>
          </a:p>
          <a:p>
            <a:pPr fontAlgn="t"/>
            <a:br>
              <a:rPr lang="en-US" sz="1200" b="0" i="0" kern="1200" dirty="0">
                <a:solidFill>
                  <a:schemeClr val="tx1"/>
                </a:solidFill>
                <a:effectLst/>
                <a:latin typeface="+mn-lt"/>
                <a:ea typeface="+mn-ea"/>
                <a:cs typeface="+mn-cs"/>
              </a:rPr>
            </a:br>
            <a:endParaRPr lang="en-US" sz="1200" b="0" i="0" kern="1200" dirty="0">
              <a:solidFill>
                <a:schemeClr val="tx1"/>
              </a:solidFill>
              <a:effectLst/>
              <a:latin typeface="+mn-lt"/>
              <a:ea typeface="+mn-ea"/>
              <a:cs typeface="+mn-cs"/>
            </a:endParaRPr>
          </a:p>
          <a:p>
            <a:pPr fontAlgn="t"/>
            <a:r>
              <a:rPr lang="en-US" sz="1200" b="1" i="0" kern="1200" dirty="0">
                <a:solidFill>
                  <a:schemeClr val="tx1"/>
                </a:solidFill>
                <a:effectLst/>
                <a:latin typeface="+mn-lt"/>
                <a:ea typeface="+mn-ea"/>
                <a:cs typeface="+mn-cs"/>
              </a:rPr>
              <a:t>Common Tools Used in Risk‑Based Regulation</a:t>
            </a:r>
          </a:p>
          <a:p>
            <a:pPr fontAlgn="t"/>
            <a:r>
              <a:rPr lang="en-US" sz="1200" b="0" i="0" kern="1200" dirty="0">
                <a:solidFill>
                  <a:schemeClr val="tx1"/>
                </a:solidFill>
                <a:effectLst/>
                <a:latin typeface="+mn-lt"/>
                <a:ea typeface="+mn-ea"/>
                <a:cs typeface="+mn-cs"/>
              </a:rPr>
              <a:t>In practice, risk‑based regulation relies on several operational tools:</a:t>
            </a:r>
          </a:p>
          <a:p>
            <a:pPr fontAlgn="t"/>
            <a:r>
              <a:rPr lang="en-US" sz="1200" b="0" i="0" kern="1200" dirty="0">
                <a:solidFill>
                  <a:schemeClr val="tx1"/>
                </a:solidFill>
                <a:effectLst/>
                <a:latin typeface="+mn-lt"/>
                <a:ea typeface="+mn-ea"/>
                <a:cs typeface="+mn-cs"/>
              </a:rPr>
              <a:t>First, </a:t>
            </a:r>
            <a:r>
              <a:rPr lang="en-US" sz="1200" b="1" i="0" kern="1200" dirty="0">
                <a:solidFill>
                  <a:schemeClr val="tx1"/>
                </a:solidFill>
                <a:effectLst/>
                <a:latin typeface="+mn-lt"/>
                <a:ea typeface="+mn-ea"/>
                <a:cs typeface="+mn-cs"/>
              </a:rPr>
              <a:t>risk stratification</a:t>
            </a:r>
            <a:r>
              <a:rPr lang="en-US" sz="1200" b="0" i="0" kern="1200" dirty="0">
                <a:solidFill>
                  <a:schemeClr val="tx1"/>
                </a:solidFill>
                <a:effectLst/>
                <a:latin typeface="+mn-lt"/>
                <a:ea typeface="+mn-ea"/>
                <a:cs typeface="+mn-cs"/>
              </a:rPr>
              <a:t>.</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Providers are grouped by risk level based on factors such as compliance history, complaints, incidents, or key indicator performance.</a:t>
            </a:r>
          </a:p>
          <a:p>
            <a:pPr fontAlgn="t"/>
            <a:r>
              <a:rPr lang="en-US" sz="1200" b="0" i="0" kern="1200" dirty="0">
                <a:solidFill>
                  <a:schemeClr val="tx1"/>
                </a:solidFill>
                <a:effectLst/>
                <a:latin typeface="+mn-lt"/>
                <a:ea typeface="+mn-ea"/>
                <a:cs typeface="+mn-cs"/>
              </a:rPr>
              <a:t>Second, </a:t>
            </a:r>
            <a:r>
              <a:rPr lang="en-US" sz="1200" b="1" i="0" kern="1200" dirty="0">
                <a:solidFill>
                  <a:schemeClr val="tx1"/>
                </a:solidFill>
                <a:effectLst/>
                <a:latin typeface="+mn-lt"/>
                <a:ea typeface="+mn-ea"/>
                <a:cs typeface="+mn-cs"/>
              </a:rPr>
              <a:t>data‑driven inspections</a:t>
            </a:r>
            <a:r>
              <a:rPr lang="en-US" sz="1200" b="0" i="0" kern="1200" dirty="0">
                <a:solidFill>
                  <a:schemeClr val="tx1"/>
                </a:solidFill>
                <a:effectLst/>
                <a:latin typeface="+mn-lt"/>
                <a:ea typeface="+mn-ea"/>
                <a:cs typeface="+mn-cs"/>
              </a:rPr>
              <a:t>.</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Inspection timing, scope, and depth are informed by evidence—rather than fixed schedules alone.</a:t>
            </a:r>
          </a:p>
          <a:p>
            <a:pPr fontAlgn="t"/>
            <a:r>
              <a:rPr lang="en-US" sz="1200" b="0" i="0" kern="1200" dirty="0">
                <a:solidFill>
                  <a:schemeClr val="tx1"/>
                </a:solidFill>
                <a:effectLst/>
                <a:latin typeface="+mn-lt"/>
                <a:ea typeface="+mn-ea"/>
                <a:cs typeface="+mn-cs"/>
              </a:rPr>
              <a:t>This creates a feedback loop where:</a:t>
            </a:r>
          </a:p>
          <a:p>
            <a:pPr fontAlgn="t"/>
            <a:r>
              <a:rPr lang="en-US" sz="1200" b="0" i="0" kern="1200" dirty="0">
                <a:solidFill>
                  <a:schemeClr val="tx1"/>
                </a:solidFill>
                <a:effectLst/>
                <a:latin typeface="+mn-lt"/>
                <a:ea typeface="+mn-ea"/>
                <a:cs typeface="+mn-cs"/>
              </a:rPr>
              <a:t>Data informs oversight</a:t>
            </a:r>
          </a:p>
          <a:p>
            <a:pPr fontAlgn="t"/>
            <a:r>
              <a:rPr lang="en-US" sz="1200" b="0" i="0" kern="1200" dirty="0">
                <a:solidFill>
                  <a:schemeClr val="tx1"/>
                </a:solidFill>
                <a:effectLst/>
                <a:latin typeface="+mn-lt"/>
                <a:ea typeface="+mn-ea"/>
                <a:cs typeface="+mn-cs"/>
              </a:rPr>
              <a:t>Oversight generates better data</a:t>
            </a:r>
          </a:p>
          <a:p>
            <a:pPr fontAlgn="t"/>
            <a:r>
              <a:rPr lang="en-US" sz="1200" b="0" i="0" kern="1200" dirty="0">
                <a:solidFill>
                  <a:schemeClr val="tx1"/>
                </a:solidFill>
                <a:effectLst/>
                <a:latin typeface="+mn-lt"/>
                <a:ea typeface="+mn-ea"/>
                <a:cs typeface="+mn-cs"/>
              </a:rPr>
              <a:t>Regulation becomes progressively smarter over time</a:t>
            </a:r>
          </a:p>
          <a:p>
            <a:pPr fontAlgn="t"/>
            <a:br>
              <a:rPr lang="en-US" sz="1200" b="0" i="0" kern="1200" dirty="0">
                <a:solidFill>
                  <a:schemeClr val="tx1"/>
                </a:solidFill>
                <a:effectLst/>
                <a:latin typeface="+mn-lt"/>
                <a:ea typeface="+mn-ea"/>
                <a:cs typeface="+mn-cs"/>
              </a:rPr>
            </a:br>
            <a:endParaRPr lang="en-US" sz="1200" b="0" i="0" kern="1200" dirty="0">
              <a:solidFill>
                <a:schemeClr val="tx1"/>
              </a:solidFill>
              <a:effectLst/>
              <a:latin typeface="+mn-lt"/>
              <a:ea typeface="+mn-ea"/>
              <a:cs typeface="+mn-cs"/>
            </a:endParaRPr>
          </a:p>
          <a:p>
            <a:pPr fontAlgn="t"/>
            <a:r>
              <a:rPr lang="en-US" sz="1200" b="1" i="0" kern="1200" dirty="0">
                <a:solidFill>
                  <a:schemeClr val="tx1"/>
                </a:solidFill>
                <a:effectLst/>
                <a:latin typeface="+mn-lt"/>
                <a:ea typeface="+mn-ea"/>
                <a:cs typeface="+mn-cs"/>
              </a:rPr>
              <a:t>Why This Matters</a:t>
            </a:r>
          </a:p>
          <a:p>
            <a:pPr fontAlgn="t"/>
            <a:r>
              <a:rPr lang="en-US" sz="1200" b="0" i="0" kern="1200" dirty="0">
                <a:solidFill>
                  <a:schemeClr val="tx1"/>
                </a:solidFill>
                <a:effectLst/>
                <a:latin typeface="+mn-lt"/>
                <a:ea typeface="+mn-ea"/>
                <a:cs typeface="+mn-cs"/>
              </a:rPr>
              <a:t>Risk‑based regulation represents a major cultural shift for regulators.</a:t>
            </a:r>
          </a:p>
          <a:p>
            <a:pPr fontAlgn="t"/>
            <a:r>
              <a:rPr lang="en-US" sz="1200" b="0" i="0" kern="1200" dirty="0">
                <a:solidFill>
                  <a:schemeClr val="tx1"/>
                </a:solidFill>
                <a:effectLst/>
                <a:latin typeface="+mn-lt"/>
                <a:ea typeface="+mn-ea"/>
                <a:cs typeface="+mn-cs"/>
              </a:rPr>
              <a:t>It moves the system:</a:t>
            </a:r>
          </a:p>
          <a:p>
            <a:pPr fontAlgn="t"/>
            <a:r>
              <a:rPr lang="en-US" sz="1200" b="0" i="0" kern="1200" dirty="0">
                <a:solidFill>
                  <a:schemeClr val="tx1"/>
                </a:solidFill>
                <a:effectLst/>
                <a:latin typeface="+mn-lt"/>
                <a:ea typeface="+mn-ea"/>
                <a:cs typeface="+mn-cs"/>
              </a:rPr>
              <a:t>From equal treatment → to </a:t>
            </a:r>
            <a:r>
              <a:rPr lang="en-US" sz="1200" b="1" i="0" kern="1200" dirty="0">
                <a:solidFill>
                  <a:schemeClr val="tx1"/>
                </a:solidFill>
                <a:effectLst/>
                <a:latin typeface="+mn-lt"/>
                <a:ea typeface="+mn-ea"/>
                <a:cs typeface="+mn-cs"/>
              </a:rPr>
              <a:t>equitable attention</a:t>
            </a:r>
            <a:endParaRPr lang="en-US" sz="1200" b="0" i="0" kern="1200" dirty="0">
              <a:solidFill>
                <a:schemeClr val="tx1"/>
              </a:solidFill>
              <a:effectLst/>
              <a:latin typeface="+mn-lt"/>
              <a:ea typeface="+mn-ea"/>
              <a:cs typeface="+mn-cs"/>
            </a:endParaRPr>
          </a:p>
          <a:p>
            <a:pPr fontAlgn="t"/>
            <a:r>
              <a:rPr lang="en-US" sz="1200" b="0" i="0" kern="1200" dirty="0">
                <a:solidFill>
                  <a:schemeClr val="tx1"/>
                </a:solidFill>
                <a:effectLst/>
                <a:latin typeface="+mn-lt"/>
                <a:ea typeface="+mn-ea"/>
                <a:cs typeface="+mn-cs"/>
              </a:rPr>
              <a:t>From checklist enforcement → to </a:t>
            </a:r>
            <a:r>
              <a:rPr lang="en-US" sz="1200" b="1" i="0" kern="1200" dirty="0">
                <a:solidFill>
                  <a:schemeClr val="tx1"/>
                </a:solidFill>
                <a:effectLst/>
                <a:latin typeface="+mn-lt"/>
                <a:ea typeface="+mn-ea"/>
                <a:cs typeface="+mn-cs"/>
              </a:rPr>
              <a:t>risk relevance</a:t>
            </a:r>
            <a:endParaRPr lang="en-US" sz="1200" b="0" i="0" kern="1200" dirty="0">
              <a:solidFill>
                <a:schemeClr val="tx1"/>
              </a:solidFill>
              <a:effectLst/>
              <a:latin typeface="+mn-lt"/>
              <a:ea typeface="+mn-ea"/>
              <a:cs typeface="+mn-cs"/>
            </a:endParaRPr>
          </a:p>
          <a:p>
            <a:pPr fontAlgn="t"/>
            <a:r>
              <a:rPr lang="en-US" sz="1200" b="0" i="0" kern="1200" dirty="0">
                <a:solidFill>
                  <a:schemeClr val="tx1"/>
                </a:solidFill>
                <a:effectLst/>
                <a:latin typeface="+mn-lt"/>
                <a:ea typeface="+mn-ea"/>
                <a:cs typeface="+mn-cs"/>
              </a:rPr>
              <a:t>From inspection as punishment → to </a:t>
            </a:r>
            <a:r>
              <a:rPr lang="en-US" sz="1200" b="1" i="0" kern="1200" dirty="0">
                <a:solidFill>
                  <a:schemeClr val="tx1"/>
                </a:solidFill>
                <a:effectLst/>
                <a:latin typeface="+mn-lt"/>
                <a:ea typeface="+mn-ea"/>
                <a:cs typeface="+mn-cs"/>
              </a:rPr>
              <a:t>inspection as prevention</a:t>
            </a:r>
            <a:endParaRPr lang="en-US" sz="1200" b="0" i="0" kern="1200" dirty="0">
              <a:solidFill>
                <a:schemeClr val="tx1"/>
              </a:solidFill>
              <a:effectLst/>
              <a:latin typeface="+mn-lt"/>
              <a:ea typeface="+mn-ea"/>
              <a:cs typeface="+mn-cs"/>
            </a:endParaRPr>
          </a:p>
          <a:p>
            <a:pPr fontAlgn="t"/>
            <a:r>
              <a:rPr lang="en-US" sz="1200" b="0" i="0" kern="1200" dirty="0">
                <a:solidFill>
                  <a:schemeClr val="tx1"/>
                </a:solidFill>
                <a:effectLst/>
                <a:latin typeface="+mn-lt"/>
                <a:ea typeface="+mn-ea"/>
                <a:cs typeface="+mn-cs"/>
              </a:rPr>
              <a:t>Importantly, it does </a:t>
            </a:r>
            <a:r>
              <a:rPr lang="en-US" sz="1200" b="1" i="0" kern="1200" dirty="0">
                <a:solidFill>
                  <a:schemeClr val="tx1"/>
                </a:solidFill>
                <a:effectLst/>
                <a:latin typeface="+mn-lt"/>
                <a:ea typeface="+mn-ea"/>
                <a:cs typeface="+mn-cs"/>
              </a:rPr>
              <a:t>not</a:t>
            </a:r>
            <a:r>
              <a:rPr lang="en-US" sz="1200" b="0" i="0" kern="1200" dirty="0">
                <a:solidFill>
                  <a:schemeClr val="tx1"/>
                </a:solidFill>
                <a:effectLst/>
                <a:latin typeface="+mn-lt"/>
                <a:ea typeface="+mn-ea"/>
                <a:cs typeface="+mn-cs"/>
              </a:rPr>
              <a:t> mean deregulation.</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It means </a:t>
            </a:r>
            <a:r>
              <a:rPr lang="en-US" sz="1200" b="1" i="0" kern="1200" dirty="0">
                <a:solidFill>
                  <a:schemeClr val="tx1"/>
                </a:solidFill>
                <a:effectLst/>
                <a:latin typeface="+mn-lt"/>
                <a:ea typeface="+mn-ea"/>
                <a:cs typeface="+mn-cs"/>
              </a:rPr>
              <a:t>intelligent regulation</a:t>
            </a:r>
            <a:r>
              <a:rPr lang="en-US" sz="1200" b="0" i="0" kern="1200" dirty="0">
                <a:solidFill>
                  <a:schemeClr val="tx1"/>
                </a:solidFill>
                <a:effectLst/>
                <a:latin typeface="+mn-lt"/>
                <a:ea typeface="+mn-ea"/>
                <a:cs typeface="+mn-cs"/>
              </a:rPr>
              <a:t>—maintaining safety while reducing unnecessary burden.</a:t>
            </a:r>
          </a:p>
          <a:p>
            <a:endParaRPr lang="en-US" dirty="0"/>
          </a:p>
        </p:txBody>
      </p:sp>
      <p:sp>
        <p:nvSpPr>
          <p:cNvPr id="4" name="Slide Number Placeholder 3"/>
          <p:cNvSpPr>
            <a:spLocks noGrp="1"/>
          </p:cNvSpPr>
          <p:nvPr>
            <p:ph type="sldNum" sz="quarter" idx="5"/>
          </p:nvPr>
        </p:nvSpPr>
        <p:spPr/>
        <p:txBody>
          <a:bodyPr/>
          <a:lstStyle/>
          <a:p>
            <a:fld id="{C507D6E4-757B-4964-9366-B9637A8F692B}" type="slidenum">
              <a:rPr lang="en-US" smtClean="0"/>
              <a:t>13</a:t>
            </a:fld>
            <a:endParaRPr lang="en-US"/>
          </a:p>
        </p:txBody>
      </p:sp>
    </p:spTree>
    <p:extLst>
      <p:ext uri="{BB962C8B-B14F-4D97-AF65-F5344CB8AC3E}">
        <p14:creationId xmlns:p14="http://schemas.microsoft.com/office/powerpoint/2010/main" val="10690999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t"/>
            <a:r>
              <a:rPr lang="en-US" sz="1200" b="0" i="1" kern="1200" dirty="0">
                <a:solidFill>
                  <a:schemeClr val="tx1"/>
                </a:solidFill>
                <a:effectLst/>
                <a:latin typeface="+mn-lt"/>
                <a:ea typeface="+mn-ea"/>
                <a:cs typeface="+mn-cs"/>
              </a:rPr>
              <a:t>At this point, we move from theory and design into action—how regulatory systems actually evolve in the real world.”</a:t>
            </a:r>
            <a:endParaRPr lang="en-US" sz="1200" b="0" i="0" kern="1200" dirty="0">
              <a:solidFill>
                <a:schemeClr val="tx1"/>
              </a:solidFill>
              <a:effectLst/>
              <a:latin typeface="+mn-lt"/>
              <a:ea typeface="+mn-ea"/>
              <a:cs typeface="+mn-cs"/>
            </a:endParaRPr>
          </a:p>
          <a:p>
            <a:pPr fontAlgn="t"/>
            <a:r>
              <a:rPr lang="en-US" sz="1200" b="0" i="0" kern="1200" dirty="0">
                <a:solidFill>
                  <a:schemeClr val="tx1"/>
                </a:solidFill>
                <a:effectLst/>
                <a:latin typeface="+mn-lt"/>
                <a:ea typeface="+mn-ea"/>
                <a:cs typeface="+mn-cs"/>
              </a:rPr>
              <a:t>This slide is about </a:t>
            </a:r>
            <a:r>
              <a:rPr lang="en-US" sz="1200" b="1" i="0" kern="1200" dirty="0">
                <a:solidFill>
                  <a:schemeClr val="tx1"/>
                </a:solidFill>
                <a:effectLst/>
                <a:latin typeface="+mn-lt"/>
                <a:ea typeface="+mn-ea"/>
                <a:cs typeface="+mn-cs"/>
              </a:rPr>
              <a:t>practical reform</a:t>
            </a:r>
            <a:r>
              <a:rPr lang="en-US" sz="1200" b="0" i="0" kern="1200" dirty="0">
                <a:solidFill>
                  <a:schemeClr val="tx1"/>
                </a:solidFill>
                <a:effectLst/>
                <a:latin typeface="+mn-lt"/>
                <a:ea typeface="+mn-ea"/>
                <a:cs typeface="+mn-cs"/>
              </a:rPr>
              <a:t>. Not sweeping deregulation, and not rigid expansion—but </a:t>
            </a:r>
            <a:r>
              <a:rPr lang="en-US" sz="1200" b="1" i="0" kern="1200" dirty="0">
                <a:solidFill>
                  <a:schemeClr val="tx1"/>
                </a:solidFill>
                <a:effectLst/>
                <a:latin typeface="+mn-lt"/>
                <a:ea typeface="+mn-ea"/>
                <a:cs typeface="+mn-cs"/>
              </a:rPr>
              <a:t>deliberate, evidence‑guided adjustment</a:t>
            </a:r>
            <a:r>
              <a:rPr lang="en-US" sz="1200" b="0" i="0" kern="1200" dirty="0">
                <a:solidFill>
                  <a:schemeClr val="tx1"/>
                </a:solidFill>
                <a:effectLst/>
                <a:latin typeface="+mn-lt"/>
                <a:ea typeface="+mn-ea"/>
                <a:cs typeface="+mn-cs"/>
              </a:rPr>
              <a:t> over time.</a:t>
            </a:r>
          </a:p>
          <a:p>
            <a:pPr fontAlgn="t"/>
            <a:r>
              <a:rPr lang="en-US" sz="1200" b="0" i="0" kern="1200" dirty="0">
                <a:solidFill>
                  <a:schemeClr val="tx1"/>
                </a:solidFill>
                <a:effectLst/>
                <a:latin typeface="+mn-lt"/>
                <a:ea typeface="+mn-ea"/>
                <a:cs typeface="+mn-cs"/>
              </a:rPr>
              <a:t>Practical reform starts with an important recognition:</a:t>
            </a:r>
            <a:br>
              <a:rPr lang="en-US" sz="1200" b="0" i="0" kern="1200" dirty="0">
                <a:solidFill>
                  <a:schemeClr val="tx1"/>
                </a:solidFill>
                <a:effectLst/>
                <a:latin typeface="+mn-lt"/>
                <a:ea typeface="+mn-ea"/>
                <a:cs typeface="+mn-cs"/>
              </a:rPr>
            </a:br>
            <a:endParaRPr lang="en-US" sz="1200" b="0" i="0" kern="1200" dirty="0">
              <a:solidFill>
                <a:schemeClr val="tx1"/>
              </a:solidFill>
              <a:effectLst/>
              <a:latin typeface="+mn-lt"/>
              <a:ea typeface="+mn-ea"/>
              <a:cs typeface="+mn-cs"/>
            </a:endParaRPr>
          </a:p>
          <a:p>
            <a:pPr fontAlgn="t"/>
            <a:r>
              <a:rPr lang="en-US" sz="1200" b="1" i="0" kern="1200" dirty="0">
                <a:solidFill>
                  <a:schemeClr val="tx1"/>
                </a:solidFill>
                <a:effectLst/>
                <a:latin typeface="+mn-lt"/>
                <a:ea typeface="+mn-ea"/>
                <a:cs typeface="+mn-cs"/>
              </a:rPr>
              <a:t>Most regulatory systems already exist. </a:t>
            </a:r>
            <a:r>
              <a:rPr lang="en-US" sz="1200" b="0" i="0" kern="1200" dirty="0">
                <a:solidFill>
                  <a:schemeClr val="tx1"/>
                </a:solidFill>
                <a:effectLst/>
                <a:latin typeface="+mn-lt"/>
                <a:ea typeface="+mn-ea"/>
                <a:cs typeface="+mn-cs"/>
              </a:rPr>
              <a:t>The real question is not whether to regulate, but </a:t>
            </a:r>
            <a:r>
              <a:rPr lang="en-US" sz="1200" b="1" i="0" kern="1200" dirty="0">
                <a:solidFill>
                  <a:schemeClr val="tx1"/>
                </a:solidFill>
                <a:effectLst/>
                <a:latin typeface="+mn-lt"/>
                <a:ea typeface="+mn-ea"/>
                <a:cs typeface="+mn-cs"/>
              </a:rPr>
              <a:t>how to improve what’s already in place</a:t>
            </a:r>
            <a:r>
              <a:rPr lang="en-US" sz="1200" b="0" i="0" kern="1200" dirty="0">
                <a:solidFill>
                  <a:schemeClr val="tx1"/>
                </a:solidFill>
                <a:effectLst/>
                <a:latin typeface="+mn-lt"/>
                <a:ea typeface="+mn-ea"/>
                <a:cs typeface="+mn-cs"/>
              </a:rPr>
              <a:t>. Instead of large‑scale overhauls, practical reform emphasizes:</a:t>
            </a:r>
          </a:p>
          <a:p>
            <a:pPr marL="171450" indent="-171450" fontAlgn="t">
              <a:buFont typeface="Arial" panose="020B0604020202020204" pitchFamily="34" charset="0"/>
              <a:buChar char="•"/>
            </a:pPr>
            <a:r>
              <a:rPr lang="en-US" sz="1200" b="0" i="0" kern="1200" dirty="0">
                <a:solidFill>
                  <a:schemeClr val="tx1"/>
                </a:solidFill>
                <a:effectLst/>
                <a:latin typeface="+mn-lt"/>
                <a:ea typeface="+mn-ea"/>
                <a:cs typeface="+mn-cs"/>
              </a:rPr>
              <a:t>Testing</a:t>
            </a:r>
          </a:p>
          <a:p>
            <a:pPr marL="171450" indent="-171450" fontAlgn="t">
              <a:buFont typeface="Arial" panose="020B0604020202020204" pitchFamily="34" charset="0"/>
              <a:buChar char="•"/>
            </a:pPr>
            <a:r>
              <a:rPr lang="en-US" sz="1200" b="0" i="0" kern="1200" dirty="0">
                <a:solidFill>
                  <a:schemeClr val="tx1"/>
                </a:solidFill>
                <a:effectLst/>
                <a:latin typeface="+mn-lt"/>
                <a:ea typeface="+mn-ea"/>
                <a:cs typeface="+mn-cs"/>
              </a:rPr>
              <a:t>Learning</a:t>
            </a:r>
          </a:p>
          <a:p>
            <a:pPr marL="171450" indent="-171450" fontAlgn="t">
              <a:buFont typeface="Arial" panose="020B0604020202020204" pitchFamily="34" charset="0"/>
              <a:buChar char="•"/>
            </a:pPr>
            <a:r>
              <a:rPr lang="en-US" sz="1200" b="0" i="0" kern="1200" dirty="0">
                <a:solidFill>
                  <a:schemeClr val="tx1"/>
                </a:solidFill>
                <a:effectLst/>
                <a:latin typeface="+mn-lt"/>
                <a:ea typeface="+mn-ea"/>
                <a:cs typeface="+mn-cs"/>
              </a:rPr>
              <a:t>Adjusting</a:t>
            </a:r>
          </a:p>
          <a:p>
            <a:pPr marL="171450" indent="-171450" fontAlgn="t">
              <a:buFont typeface="Arial" panose="020B0604020202020204" pitchFamily="34" charset="0"/>
              <a:buChar char="•"/>
            </a:pPr>
            <a:r>
              <a:rPr lang="en-US" sz="1200" b="0" i="0" kern="1200" dirty="0">
                <a:solidFill>
                  <a:schemeClr val="tx1"/>
                </a:solidFill>
                <a:effectLst/>
                <a:latin typeface="+mn-lt"/>
                <a:ea typeface="+mn-ea"/>
                <a:cs typeface="+mn-cs"/>
              </a:rPr>
              <a:t>Refining</a:t>
            </a:r>
          </a:p>
          <a:p>
            <a:pPr fontAlgn="t"/>
            <a:r>
              <a:rPr lang="en-US" sz="1200" b="0" i="0" kern="1200" dirty="0">
                <a:solidFill>
                  <a:schemeClr val="tx1"/>
                </a:solidFill>
                <a:effectLst/>
                <a:latin typeface="+mn-lt"/>
                <a:ea typeface="+mn-ea"/>
                <a:cs typeface="+mn-cs"/>
              </a:rPr>
              <a:t>This mirrors how complex systems actually change.</a:t>
            </a:r>
          </a:p>
          <a:p>
            <a:pPr fontAlgn="t"/>
            <a:endParaRPr lang="en-US" sz="1200" b="0" i="0" kern="1200" dirty="0">
              <a:solidFill>
                <a:schemeClr val="tx1"/>
              </a:solidFill>
              <a:effectLst/>
              <a:latin typeface="+mn-lt"/>
              <a:ea typeface="+mn-ea"/>
              <a:cs typeface="+mn-cs"/>
            </a:endParaRPr>
          </a:p>
          <a:p>
            <a:pPr fontAlgn="t"/>
            <a:r>
              <a:rPr lang="en-US" sz="1200" b="0" i="0" kern="1200" dirty="0">
                <a:solidFill>
                  <a:schemeClr val="tx1"/>
                </a:solidFill>
                <a:effectLst/>
                <a:latin typeface="+mn-lt"/>
                <a:ea typeface="+mn-ea"/>
                <a:cs typeface="+mn-cs"/>
              </a:rPr>
              <a:t>Practical reform encourages a move toward systems that emphasize four key features.</a:t>
            </a:r>
          </a:p>
          <a:p>
            <a:pPr marL="171450" indent="-171450" fontAlgn="t">
              <a:buFont typeface="Arial" panose="020B0604020202020204" pitchFamily="34" charset="0"/>
              <a:buChar char="•"/>
            </a:pPr>
            <a:r>
              <a:rPr lang="en-US" sz="1200" b="0" i="0" kern="1200" dirty="0">
                <a:solidFill>
                  <a:schemeClr val="tx1"/>
                </a:solidFill>
                <a:effectLst/>
                <a:latin typeface="+mn-lt"/>
                <a:ea typeface="+mn-ea"/>
                <a:cs typeface="+mn-cs"/>
              </a:rPr>
              <a:t>First, </a:t>
            </a:r>
            <a:r>
              <a:rPr lang="en-US" sz="1200" b="1" i="0" kern="1200" dirty="0">
                <a:solidFill>
                  <a:schemeClr val="tx1"/>
                </a:solidFill>
                <a:effectLst/>
                <a:latin typeface="+mn-lt"/>
                <a:ea typeface="+mn-ea"/>
                <a:cs typeface="+mn-cs"/>
              </a:rPr>
              <a:t>risk‑based oversight</a:t>
            </a:r>
            <a:r>
              <a:rPr lang="en-US" sz="1200" b="0" i="0" kern="1200" dirty="0">
                <a:solidFill>
                  <a:schemeClr val="tx1"/>
                </a:solidFill>
                <a:effectLst/>
                <a:latin typeface="+mn-lt"/>
                <a:ea typeface="+mn-ea"/>
                <a:cs typeface="+mn-cs"/>
              </a:rPr>
              <a:t>. Oversight intensity is aligned with the level of harm—not applied uniformly for its own sake. This builds directly on Fiene’s work and risk‑based regulation.</a:t>
            </a:r>
          </a:p>
          <a:p>
            <a:pPr marL="171450" indent="-171450" fontAlgn="t">
              <a:buFont typeface="Arial" panose="020B0604020202020204" pitchFamily="34" charset="0"/>
              <a:buChar char="•"/>
            </a:pPr>
            <a:r>
              <a:rPr lang="en-US" sz="1200" b="0" i="0" kern="1200" dirty="0">
                <a:solidFill>
                  <a:schemeClr val="tx1"/>
                </a:solidFill>
                <a:effectLst/>
                <a:latin typeface="+mn-lt"/>
                <a:ea typeface="+mn-ea"/>
                <a:cs typeface="+mn-cs"/>
              </a:rPr>
              <a:t>Second, </a:t>
            </a:r>
            <a:r>
              <a:rPr lang="en-US" sz="1200" b="1" i="0" kern="1200" dirty="0">
                <a:solidFill>
                  <a:schemeClr val="tx1"/>
                </a:solidFill>
                <a:effectLst/>
                <a:latin typeface="+mn-lt"/>
                <a:ea typeface="+mn-ea"/>
                <a:cs typeface="+mn-cs"/>
              </a:rPr>
              <a:t>targeted enforcement</a:t>
            </a:r>
            <a:r>
              <a:rPr lang="en-US" sz="1200" b="0" i="0" kern="1200" dirty="0">
                <a:solidFill>
                  <a:schemeClr val="tx1"/>
                </a:solidFill>
                <a:effectLst/>
                <a:latin typeface="+mn-lt"/>
                <a:ea typeface="+mn-ea"/>
                <a:cs typeface="+mn-cs"/>
              </a:rPr>
              <a:t>. Rather than enforcing every rule evenly, regulators focus attention on the areas that actually matter for safety and outcomes.</a:t>
            </a:r>
          </a:p>
          <a:p>
            <a:pPr marL="171450" indent="-171450" fontAlgn="t">
              <a:buFont typeface="Arial" panose="020B0604020202020204" pitchFamily="34" charset="0"/>
              <a:buChar char="•"/>
            </a:pPr>
            <a:r>
              <a:rPr lang="en-US" sz="1200" b="0" i="0" kern="1200" dirty="0">
                <a:solidFill>
                  <a:schemeClr val="tx1"/>
                </a:solidFill>
                <a:effectLst/>
                <a:latin typeface="+mn-lt"/>
                <a:ea typeface="+mn-ea"/>
                <a:cs typeface="+mn-cs"/>
              </a:rPr>
              <a:t>Third, </a:t>
            </a:r>
            <a:r>
              <a:rPr lang="en-US" sz="1200" b="1" i="0" kern="1200" dirty="0">
                <a:solidFill>
                  <a:schemeClr val="tx1"/>
                </a:solidFill>
                <a:effectLst/>
                <a:latin typeface="+mn-lt"/>
                <a:ea typeface="+mn-ea"/>
                <a:cs typeface="+mn-cs"/>
              </a:rPr>
              <a:t>outcome‑focused standards</a:t>
            </a:r>
            <a:r>
              <a:rPr lang="en-US" sz="1200" b="0" i="0" kern="1200" dirty="0">
                <a:solidFill>
                  <a:schemeClr val="tx1"/>
                </a:solidFill>
                <a:effectLst/>
                <a:latin typeface="+mn-lt"/>
                <a:ea typeface="+mn-ea"/>
                <a:cs typeface="+mn-cs"/>
              </a:rPr>
              <a:t>. The emphasis shifts away from whether a box was checked and toward whether the </a:t>
            </a:r>
            <a:r>
              <a:rPr lang="en-US" sz="1200" b="1" i="0" kern="1200" dirty="0">
                <a:solidFill>
                  <a:schemeClr val="tx1"/>
                </a:solidFill>
                <a:effectLst/>
                <a:latin typeface="+mn-lt"/>
                <a:ea typeface="+mn-ea"/>
                <a:cs typeface="+mn-cs"/>
              </a:rPr>
              <a:t>regulated outcome</a:t>
            </a:r>
            <a:r>
              <a:rPr lang="en-US" sz="1200" b="0" i="0" kern="1200" dirty="0">
                <a:solidFill>
                  <a:schemeClr val="tx1"/>
                </a:solidFill>
                <a:effectLst/>
                <a:latin typeface="+mn-lt"/>
                <a:ea typeface="+mn-ea"/>
                <a:cs typeface="+mn-cs"/>
              </a:rPr>
              <a:t>—such as safety, quality, or equity—was achieved.</a:t>
            </a:r>
          </a:p>
          <a:p>
            <a:pPr marL="171450" indent="-171450" fontAlgn="t">
              <a:buFont typeface="Arial" panose="020B0604020202020204" pitchFamily="34" charset="0"/>
              <a:buChar char="•"/>
            </a:pPr>
            <a:r>
              <a:rPr lang="en-US" sz="1200" b="0" i="0" kern="1200" dirty="0">
                <a:solidFill>
                  <a:schemeClr val="tx1"/>
                </a:solidFill>
                <a:effectLst/>
                <a:latin typeface="+mn-lt"/>
                <a:ea typeface="+mn-ea"/>
                <a:cs typeface="+mn-cs"/>
              </a:rPr>
              <a:t>Fourth, </a:t>
            </a:r>
            <a:r>
              <a:rPr lang="en-US" sz="1200" b="1" i="0" kern="1200" dirty="0">
                <a:solidFill>
                  <a:schemeClr val="tx1"/>
                </a:solidFill>
                <a:effectLst/>
                <a:latin typeface="+mn-lt"/>
                <a:ea typeface="+mn-ea"/>
                <a:cs typeface="+mn-cs"/>
              </a:rPr>
              <a:t>continuous regulatory learning</a:t>
            </a:r>
            <a:r>
              <a:rPr lang="en-US" sz="1200" b="0" i="0" kern="1200" dirty="0">
                <a:solidFill>
                  <a:schemeClr val="tx1"/>
                </a:solidFill>
                <a:effectLst/>
                <a:latin typeface="+mn-lt"/>
                <a:ea typeface="+mn-ea"/>
                <a:cs typeface="+mn-cs"/>
              </a:rPr>
              <a:t>. Regulatory systems are treated as adaptive:</a:t>
            </a:r>
          </a:p>
          <a:p>
            <a:pPr fontAlgn="t"/>
            <a:r>
              <a:rPr lang="en-US" sz="1200" b="0" i="0" kern="1200" dirty="0">
                <a:solidFill>
                  <a:schemeClr val="tx1"/>
                </a:solidFill>
                <a:effectLst/>
                <a:latin typeface="+mn-lt"/>
                <a:ea typeface="+mn-ea"/>
                <a:cs typeface="+mn-cs"/>
              </a:rPr>
              <a:t>Data informs oversight - Oversight generates feedback n- Rules and practices are adjusted over time</a:t>
            </a:r>
          </a:p>
          <a:p>
            <a:pPr fontAlgn="t"/>
            <a:br>
              <a:rPr lang="en-US" sz="1200" b="0" i="0" kern="1200" dirty="0">
                <a:solidFill>
                  <a:schemeClr val="tx1"/>
                </a:solidFill>
                <a:effectLst/>
                <a:latin typeface="+mn-lt"/>
                <a:ea typeface="+mn-ea"/>
                <a:cs typeface="+mn-cs"/>
              </a:rPr>
            </a:br>
            <a:r>
              <a:rPr lang="en-US" sz="1200" b="1" i="0" kern="1200" dirty="0">
                <a:solidFill>
                  <a:schemeClr val="tx1"/>
                </a:solidFill>
                <a:effectLst/>
                <a:latin typeface="+mn-lt"/>
                <a:ea typeface="+mn-ea"/>
                <a:cs typeface="+mn-cs"/>
              </a:rPr>
              <a:t>Why Incremental Reform Matters</a:t>
            </a:r>
          </a:p>
          <a:p>
            <a:pPr fontAlgn="t"/>
            <a:r>
              <a:rPr lang="en-US" sz="1200" b="0" i="0" kern="1200" dirty="0">
                <a:solidFill>
                  <a:schemeClr val="tx1"/>
                </a:solidFill>
                <a:effectLst/>
                <a:latin typeface="+mn-lt"/>
                <a:ea typeface="+mn-ea"/>
                <a:cs typeface="+mn-cs"/>
              </a:rPr>
              <a:t>A defining feature of practical reform is that it favors </a:t>
            </a:r>
            <a:r>
              <a:rPr lang="en-US" sz="1200" b="1" i="0" kern="1200" dirty="0">
                <a:solidFill>
                  <a:schemeClr val="tx1"/>
                </a:solidFill>
                <a:effectLst/>
                <a:latin typeface="+mn-lt"/>
                <a:ea typeface="+mn-ea"/>
                <a:cs typeface="+mn-cs"/>
              </a:rPr>
              <a:t>incremental change</a:t>
            </a:r>
            <a:r>
              <a:rPr lang="en-US" sz="1200" b="0" i="0" kern="1200" dirty="0">
                <a:solidFill>
                  <a:schemeClr val="tx1"/>
                </a:solidFill>
                <a:effectLst/>
                <a:latin typeface="+mn-lt"/>
                <a:ea typeface="+mn-ea"/>
                <a:cs typeface="+mn-cs"/>
              </a:rPr>
              <a:t>, not dramatic swings. Large‑scale deregulation or expansion often:</a:t>
            </a:r>
          </a:p>
          <a:p>
            <a:pPr marL="171450" indent="-171450" fontAlgn="t">
              <a:buFont typeface="Arial" panose="020B0604020202020204" pitchFamily="34" charset="0"/>
              <a:buChar char="•"/>
            </a:pPr>
            <a:r>
              <a:rPr lang="en-US" sz="1200" b="0" i="0" kern="1200" dirty="0">
                <a:solidFill>
                  <a:schemeClr val="tx1"/>
                </a:solidFill>
                <a:effectLst/>
                <a:latin typeface="+mn-lt"/>
                <a:ea typeface="+mn-ea"/>
                <a:cs typeface="+mn-cs"/>
              </a:rPr>
              <a:t>Triggers resistance</a:t>
            </a:r>
          </a:p>
          <a:p>
            <a:pPr marL="171450" indent="-171450" fontAlgn="t">
              <a:buFont typeface="Arial" panose="020B0604020202020204" pitchFamily="34" charset="0"/>
              <a:buChar char="•"/>
            </a:pPr>
            <a:r>
              <a:rPr lang="en-US" sz="1200" b="0" i="0" kern="1200" dirty="0">
                <a:solidFill>
                  <a:schemeClr val="tx1"/>
                </a:solidFill>
                <a:effectLst/>
                <a:latin typeface="+mn-lt"/>
                <a:ea typeface="+mn-ea"/>
                <a:cs typeface="+mn-cs"/>
              </a:rPr>
              <a:t>Creates implementation gaps</a:t>
            </a:r>
          </a:p>
          <a:p>
            <a:pPr marL="171450" indent="-171450" fontAlgn="t">
              <a:buFont typeface="Arial" panose="020B0604020202020204" pitchFamily="34" charset="0"/>
              <a:buChar char="•"/>
            </a:pPr>
            <a:r>
              <a:rPr lang="en-US" sz="1200" b="0" i="0" kern="1200" dirty="0">
                <a:solidFill>
                  <a:schemeClr val="tx1"/>
                </a:solidFill>
                <a:effectLst/>
                <a:latin typeface="+mn-lt"/>
                <a:ea typeface="+mn-ea"/>
                <a:cs typeface="+mn-cs"/>
              </a:rPr>
              <a:t>Undermines legitimacy</a:t>
            </a:r>
          </a:p>
          <a:p>
            <a:pPr fontAlgn="t"/>
            <a:r>
              <a:rPr lang="en-US" sz="1200" b="0" i="0" kern="1200" dirty="0">
                <a:solidFill>
                  <a:schemeClr val="tx1"/>
                </a:solidFill>
                <a:effectLst/>
                <a:latin typeface="+mn-lt"/>
                <a:ea typeface="+mn-ea"/>
                <a:cs typeface="+mn-cs"/>
              </a:rPr>
              <a:t>Incremental reform, by contrast:</a:t>
            </a:r>
          </a:p>
          <a:p>
            <a:pPr marL="171450" indent="-171450" fontAlgn="t">
              <a:buFont typeface="Arial" panose="020B0604020202020204" pitchFamily="34" charset="0"/>
              <a:buChar char="•"/>
            </a:pPr>
            <a:r>
              <a:rPr lang="en-US" sz="1200" b="0" i="0" kern="1200" dirty="0">
                <a:solidFill>
                  <a:schemeClr val="tx1"/>
                </a:solidFill>
                <a:effectLst/>
                <a:latin typeface="+mn-lt"/>
                <a:ea typeface="+mn-ea"/>
                <a:cs typeface="+mn-cs"/>
              </a:rPr>
              <a:t>Preserves institutional knowledge</a:t>
            </a:r>
          </a:p>
          <a:p>
            <a:pPr marL="171450" indent="-171450" fontAlgn="t">
              <a:buFont typeface="Arial" panose="020B0604020202020204" pitchFamily="34" charset="0"/>
              <a:buChar char="•"/>
            </a:pPr>
            <a:r>
              <a:rPr lang="en-US" sz="1200" b="0" i="0" kern="1200" dirty="0">
                <a:solidFill>
                  <a:schemeClr val="tx1"/>
                </a:solidFill>
                <a:effectLst/>
                <a:latin typeface="+mn-lt"/>
                <a:ea typeface="+mn-ea"/>
                <a:cs typeface="+mn-cs"/>
              </a:rPr>
              <a:t>Allows for course correction</a:t>
            </a:r>
          </a:p>
          <a:p>
            <a:pPr marL="171450" indent="-171450" fontAlgn="t">
              <a:buFont typeface="Arial" panose="020B0604020202020204" pitchFamily="34" charset="0"/>
              <a:buChar char="•"/>
            </a:pPr>
            <a:r>
              <a:rPr lang="en-US" sz="1200" b="0" i="0" kern="1200" dirty="0">
                <a:solidFill>
                  <a:schemeClr val="tx1"/>
                </a:solidFill>
                <a:effectLst/>
                <a:latin typeface="+mn-lt"/>
                <a:ea typeface="+mn-ea"/>
                <a:cs typeface="+mn-cs"/>
              </a:rPr>
              <a:t>Builds trust among providers and the public</a:t>
            </a:r>
          </a:p>
          <a:p>
            <a:pPr fontAlgn="t"/>
            <a:r>
              <a:rPr lang="en-US" sz="1200" b="0" i="0" kern="1200" dirty="0">
                <a:solidFill>
                  <a:schemeClr val="tx1"/>
                </a:solidFill>
                <a:effectLst/>
                <a:latin typeface="+mn-lt"/>
                <a:ea typeface="+mn-ea"/>
                <a:cs typeface="+mn-cs"/>
              </a:rPr>
              <a:t>This approach accepts that regulation operates under political, administrative, and human constraints.</a:t>
            </a:r>
          </a:p>
          <a:p>
            <a:pPr fontAlgn="t"/>
            <a:br>
              <a:rPr lang="en-US" sz="1200" b="0" i="0" kern="1200" dirty="0">
                <a:solidFill>
                  <a:schemeClr val="tx1"/>
                </a:solidFill>
                <a:effectLst/>
                <a:latin typeface="+mn-lt"/>
                <a:ea typeface="+mn-ea"/>
                <a:cs typeface="+mn-cs"/>
              </a:rPr>
            </a:br>
            <a:r>
              <a:rPr lang="en-US" sz="1200" b="1" i="0" kern="1200" dirty="0">
                <a:solidFill>
                  <a:schemeClr val="tx1"/>
                </a:solidFill>
                <a:effectLst/>
                <a:latin typeface="+mn-lt"/>
                <a:ea typeface="+mn-ea"/>
                <a:cs typeface="+mn-cs"/>
              </a:rPr>
              <a:t>Key Takeaway for the Audience</a:t>
            </a:r>
          </a:p>
          <a:p>
            <a:pPr fontAlgn="t"/>
            <a:r>
              <a:rPr lang="en-US" sz="1200" b="0" i="1" kern="1200" dirty="0">
                <a:solidFill>
                  <a:schemeClr val="tx1"/>
                </a:solidFill>
                <a:effectLst/>
                <a:latin typeface="+mn-lt"/>
                <a:ea typeface="+mn-ea"/>
                <a:cs typeface="+mn-cs"/>
              </a:rPr>
              <a:t>“Practical reform treats regulation as a living system—one that must be continuously calibrated rather than periodically dismantled or rebuilt.” </a:t>
            </a:r>
            <a:r>
              <a:rPr lang="en-US" sz="1200" b="0" i="0" kern="1200" dirty="0">
                <a:solidFill>
                  <a:schemeClr val="tx1"/>
                </a:solidFill>
                <a:effectLst/>
                <a:latin typeface="+mn-lt"/>
                <a:ea typeface="+mn-ea"/>
                <a:cs typeface="+mn-cs"/>
              </a:rPr>
              <a:t>In other words, the goal is not perfect regulation, but </a:t>
            </a:r>
            <a:r>
              <a:rPr lang="en-US" sz="1200" b="1" i="0" kern="1200" dirty="0">
                <a:solidFill>
                  <a:schemeClr val="tx1"/>
                </a:solidFill>
                <a:effectLst/>
                <a:latin typeface="+mn-lt"/>
                <a:ea typeface="+mn-ea"/>
                <a:cs typeface="+mn-cs"/>
              </a:rPr>
              <a:t>better regulation over time</a:t>
            </a:r>
            <a:r>
              <a:rPr lang="en-US" sz="1200" b="0" i="0" kern="1200" dirty="0">
                <a:solidFill>
                  <a:schemeClr val="tx1"/>
                </a:solidFill>
                <a:effectLst/>
                <a:latin typeface="+mn-lt"/>
                <a:ea typeface="+mn-ea"/>
                <a:cs typeface="+mn-cs"/>
              </a:rPr>
              <a:t>.</a:t>
            </a:r>
          </a:p>
          <a:p>
            <a:pPr fontAlgn="t"/>
            <a:endParaRPr lang="en-US" sz="1200" b="0" i="0" kern="1200" dirty="0">
              <a:solidFill>
                <a:schemeClr val="tx1"/>
              </a:solidFill>
              <a:effectLst/>
              <a:latin typeface="+mn-lt"/>
              <a:ea typeface="+mn-ea"/>
              <a:cs typeface="+mn-cs"/>
            </a:endParaRPr>
          </a:p>
          <a:p>
            <a:pPr fontAlgn="t"/>
            <a:r>
              <a:rPr lang="en-US" sz="1200" b="1" i="0" kern="1200" dirty="0">
                <a:solidFill>
                  <a:schemeClr val="tx1"/>
                </a:solidFill>
                <a:effectLst/>
                <a:latin typeface="+mn-lt"/>
                <a:ea typeface="+mn-ea"/>
                <a:cs typeface="+mn-cs"/>
              </a:rPr>
              <a:t>Facilitation Cue (Optional Pause)</a:t>
            </a:r>
          </a:p>
          <a:p>
            <a:pPr fontAlgn="t"/>
            <a:r>
              <a:rPr lang="en-US" sz="1200" b="0" i="0" kern="1200" dirty="0">
                <a:solidFill>
                  <a:schemeClr val="tx1"/>
                </a:solidFill>
                <a:effectLst/>
                <a:latin typeface="+mn-lt"/>
                <a:ea typeface="+mn-ea"/>
                <a:cs typeface="+mn-cs"/>
              </a:rPr>
              <a:t>At this point, you may want to pause briefly and ask:</a:t>
            </a:r>
          </a:p>
          <a:p>
            <a:pPr fontAlgn="t"/>
            <a:r>
              <a:rPr lang="en-US" sz="1200" b="0" i="1" kern="1200" dirty="0">
                <a:solidFill>
                  <a:schemeClr val="tx1"/>
                </a:solidFill>
                <a:effectLst/>
                <a:latin typeface="+mn-lt"/>
                <a:ea typeface="+mn-ea"/>
                <a:cs typeface="+mn-cs"/>
              </a:rPr>
              <a:t>Where have you seen incremental changes succeed more than large reforms?</a:t>
            </a:r>
            <a:endParaRPr lang="en-US" sz="1200" b="0" i="0" kern="1200" dirty="0">
              <a:solidFill>
                <a:schemeClr val="tx1"/>
              </a:solidFill>
              <a:effectLst/>
              <a:latin typeface="+mn-lt"/>
              <a:ea typeface="+mn-ea"/>
              <a:cs typeface="+mn-cs"/>
            </a:endParaRPr>
          </a:p>
          <a:p>
            <a:pPr fontAlgn="t"/>
            <a:r>
              <a:rPr lang="en-US" sz="1200" b="0" i="1" kern="1200" dirty="0">
                <a:solidFill>
                  <a:schemeClr val="tx1"/>
                </a:solidFill>
                <a:effectLst/>
                <a:latin typeface="+mn-lt"/>
                <a:ea typeface="+mn-ea"/>
                <a:cs typeface="+mn-cs"/>
              </a:rPr>
              <a:t>What makes regulatory learning possible—or difficult—in your context?</a:t>
            </a:r>
            <a:endParaRPr lang="en-US" sz="1200" b="0" i="0" kern="1200" dirty="0">
              <a:solidFill>
                <a:schemeClr val="tx1"/>
              </a:solidFill>
              <a:effectLst/>
              <a:latin typeface="+mn-lt"/>
              <a:ea typeface="+mn-ea"/>
              <a:cs typeface="+mn-cs"/>
            </a:endParaRPr>
          </a:p>
          <a:p>
            <a:pPr fontAlgn="t"/>
            <a:br>
              <a:rPr lang="en-US" sz="1200" b="0" i="0" kern="1200" dirty="0">
                <a:solidFill>
                  <a:schemeClr val="tx1"/>
                </a:solidFill>
                <a:effectLst/>
                <a:latin typeface="+mn-lt"/>
                <a:ea typeface="+mn-ea"/>
                <a:cs typeface="+mn-cs"/>
              </a:rPr>
            </a:br>
            <a:r>
              <a:rPr lang="en-US" sz="1200" b="1" i="0" kern="1200" dirty="0">
                <a:solidFill>
                  <a:schemeClr val="tx1"/>
                </a:solidFill>
                <a:effectLst/>
                <a:latin typeface="+mn-lt"/>
                <a:ea typeface="+mn-ea"/>
                <a:cs typeface="+mn-cs"/>
              </a:rPr>
              <a:t>Transition to the Next Section</a:t>
            </a:r>
          </a:p>
          <a:p>
            <a:pPr fontAlgn="t"/>
            <a:r>
              <a:rPr lang="en-US" sz="1200" b="0" i="1" kern="1200" dirty="0">
                <a:solidFill>
                  <a:schemeClr val="tx1"/>
                </a:solidFill>
                <a:effectLst/>
                <a:latin typeface="+mn-lt"/>
                <a:ea typeface="+mn-ea"/>
                <a:cs typeface="+mn-cs"/>
              </a:rPr>
              <a:t>“Once we understand how practical reform works, we can see its impact globally—across countries, sectors, and regulatory systems.”</a:t>
            </a:r>
            <a:endParaRPr lang="en-US" sz="12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C507D6E4-757B-4964-9366-B9637A8F692B}" type="slidenum">
              <a:rPr lang="en-US" smtClean="0"/>
              <a:t>14</a:t>
            </a:fld>
            <a:endParaRPr lang="en-US"/>
          </a:p>
        </p:txBody>
      </p:sp>
    </p:spTree>
    <p:extLst>
      <p:ext uri="{BB962C8B-B14F-4D97-AF65-F5344CB8AC3E}">
        <p14:creationId xmlns:p14="http://schemas.microsoft.com/office/powerpoint/2010/main" val="10978107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t"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“So far, we’ve talked about risk‑based regulation as a concept. What’s important to understand is that this approach is not theoretical—it’s being actively applied across different regulatory systems around the world.”</a:t>
            </a:r>
          </a:p>
          <a:p>
            <a:pPr fontAlgn="t"/>
            <a:endParaRPr lang="en-US" dirty="0"/>
          </a:p>
          <a:p>
            <a:pPr fontAlgn="t"/>
            <a:br>
              <a:rPr lang="en-US" sz="1200" b="0" i="0" kern="1200" dirty="0">
                <a:solidFill>
                  <a:schemeClr val="tx1"/>
                </a:solidFill>
                <a:effectLst/>
                <a:latin typeface="+mn-lt"/>
                <a:ea typeface="+mn-ea"/>
                <a:cs typeface="+mn-cs"/>
              </a:rPr>
            </a:br>
            <a:endParaRPr lang="en-US" sz="1200" b="0" i="0" kern="1200" dirty="0">
              <a:solidFill>
                <a:schemeClr val="tx1"/>
              </a:solidFill>
              <a:effectLst/>
              <a:latin typeface="+mn-lt"/>
              <a:ea typeface="+mn-ea"/>
              <a:cs typeface="+mn-cs"/>
            </a:endParaRPr>
          </a:p>
          <a:p>
            <a:pPr fontAlgn="t"/>
            <a:br>
              <a:rPr lang="en-US" sz="1200" b="0" i="0" kern="1200" dirty="0">
                <a:solidFill>
                  <a:schemeClr val="tx1"/>
                </a:solidFill>
                <a:effectLst/>
                <a:latin typeface="+mn-lt"/>
                <a:ea typeface="+mn-ea"/>
                <a:cs typeface="+mn-cs"/>
              </a:rPr>
            </a:br>
            <a:br>
              <a:rPr lang="en-US" sz="1200" b="0" i="0" kern="1200" dirty="0">
                <a:solidFill>
                  <a:schemeClr val="tx1"/>
                </a:solidFill>
                <a:effectLst/>
                <a:latin typeface="+mn-lt"/>
                <a:ea typeface="+mn-ea"/>
                <a:cs typeface="+mn-cs"/>
              </a:rPr>
            </a:br>
            <a:br>
              <a:rPr lang="en-US" sz="1200" b="0" i="0" kern="1200" dirty="0">
                <a:solidFill>
                  <a:schemeClr val="tx1"/>
                </a:solidFill>
                <a:effectLst/>
                <a:latin typeface="+mn-lt"/>
                <a:ea typeface="+mn-ea"/>
                <a:cs typeface="+mn-cs"/>
              </a:rPr>
            </a:br>
            <a:endParaRPr lang="en-US" sz="1200" b="0" i="0" kern="1200" dirty="0">
              <a:solidFill>
                <a:schemeClr val="tx1"/>
              </a:solidFill>
              <a:effectLst/>
              <a:latin typeface="+mn-lt"/>
              <a:ea typeface="+mn-ea"/>
              <a:cs typeface="+mn-cs"/>
            </a:endParaRPr>
          </a:p>
          <a:p>
            <a:pPr fontAlgn="t"/>
            <a:br>
              <a:rPr lang="en-US" sz="1200" b="0" i="0" kern="1200" dirty="0">
                <a:solidFill>
                  <a:schemeClr val="tx1"/>
                </a:solidFill>
                <a:effectLst/>
                <a:latin typeface="+mn-lt"/>
                <a:ea typeface="+mn-ea"/>
                <a:cs typeface="+mn-cs"/>
              </a:rPr>
            </a:br>
            <a:endParaRPr lang="en-US" dirty="0"/>
          </a:p>
          <a:p>
            <a:pPr fontAlgn="t"/>
            <a:endParaRPr lang="en-US" dirty="0"/>
          </a:p>
          <a:p>
            <a:endParaRPr lang="en-US" dirty="0"/>
          </a:p>
        </p:txBody>
      </p:sp>
      <p:sp>
        <p:nvSpPr>
          <p:cNvPr id="4" name="Slide Number Placeholder 3"/>
          <p:cNvSpPr>
            <a:spLocks noGrp="1"/>
          </p:cNvSpPr>
          <p:nvPr>
            <p:ph type="sldNum" sz="quarter" idx="5"/>
          </p:nvPr>
        </p:nvSpPr>
        <p:spPr/>
        <p:txBody>
          <a:bodyPr/>
          <a:lstStyle/>
          <a:p>
            <a:fld id="{C507D6E4-757B-4964-9366-B9637A8F692B}" type="slidenum">
              <a:rPr lang="en-US" smtClean="0"/>
              <a:t>16</a:t>
            </a:fld>
            <a:endParaRPr lang="en-US"/>
          </a:p>
        </p:txBody>
      </p:sp>
    </p:spTree>
    <p:extLst>
      <p:ext uri="{BB962C8B-B14F-4D97-AF65-F5344CB8AC3E}">
        <p14:creationId xmlns:p14="http://schemas.microsoft.com/office/powerpoint/2010/main" val="1844000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t"/>
            <a:r>
              <a:rPr lang="en-US" sz="1200" b="0" i="0" kern="1200" dirty="0">
                <a:solidFill>
                  <a:schemeClr val="tx1"/>
                </a:solidFill>
                <a:effectLst/>
                <a:latin typeface="+mn-lt"/>
                <a:ea typeface="+mn-ea"/>
                <a:cs typeface="+mn-cs"/>
              </a:rPr>
              <a:t>Let’s start with the United Kingdom, through the work of the Care Quality Commission, or CQC. The UK uses a risk‑responsive inspection model.</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Rather than inspecting all providers with the same intensity, the CQC targets oversight where risk appears highest—using data such as:</a:t>
            </a:r>
          </a:p>
          <a:p>
            <a:pPr marL="171450" indent="-171450" fontAlgn="t">
              <a:buFont typeface="Arial" panose="020B0604020202020204" pitchFamily="34" charset="0"/>
              <a:buChar char="•"/>
            </a:pPr>
            <a:r>
              <a:rPr lang="en-US" sz="1200" b="0" i="0" kern="1200" dirty="0">
                <a:solidFill>
                  <a:schemeClr val="tx1"/>
                </a:solidFill>
                <a:effectLst/>
                <a:latin typeface="+mn-lt"/>
                <a:ea typeface="+mn-ea"/>
                <a:cs typeface="+mn-cs"/>
              </a:rPr>
              <a:t>Complaints</a:t>
            </a:r>
          </a:p>
          <a:p>
            <a:pPr marL="171450" indent="-171450" fontAlgn="t">
              <a:buFont typeface="Arial" panose="020B0604020202020204" pitchFamily="34" charset="0"/>
              <a:buChar char="•"/>
            </a:pPr>
            <a:r>
              <a:rPr lang="en-US" sz="1200" b="0" i="0" kern="1200" dirty="0">
                <a:solidFill>
                  <a:schemeClr val="tx1"/>
                </a:solidFill>
                <a:effectLst/>
                <a:latin typeface="+mn-lt"/>
                <a:ea typeface="+mn-ea"/>
                <a:cs typeface="+mn-cs"/>
              </a:rPr>
              <a:t>Incident reports</a:t>
            </a:r>
          </a:p>
          <a:p>
            <a:pPr marL="171450" indent="-171450" fontAlgn="t">
              <a:buFont typeface="Arial" panose="020B0604020202020204" pitchFamily="34" charset="0"/>
              <a:buChar char="•"/>
            </a:pPr>
            <a:r>
              <a:rPr lang="en-US" sz="1200" b="0" i="0" kern="1200" dirty="0">
                <a:solidFill>
                  <a:schemeClr val="tx1"/>
                </a:solidFill>
                <a:effectLst/>
                <a:latin typeface="+mn-lt"/>
                <a:ea typeface="+mn-ea"/>
                <a:cs typeface="+mn-cs"/>
              </a:rPr>
              <a:t>Performance indicators</a:t>
            </a:r>
          </a:p>
          <a:p>
            <a:pPr fontAlgn="t"/>
            <a:endParaRPr lang="en-US" sz="1200" b="0" i="0" kern="1200" dirty="0">
              <a:solidFill>
                <a:schemeClr val="tx1"/>
              </a:solidFill>
              <a:effectLst/>
              <a:latin typeface="+mn-lt"/>
              <a:ea typeface="+mn-ea"/>
              <a:cs typeface="+mn-cs"/>
            </a:endParaRPr>
          </a:p>
          <a:p>
            <a:pPr fontAlgn="t"/>
            <a:r>
              <a:rPr lang="en-US" sz="1200" b="0" i="0" kern="1200" dirty="0">
                <a:solidFill>
                  <a:schemeClr val="tx1"/>
                </a:solidFill>
                <a:effectLst/>
                <a:latin typeface="+mn-lt"/>
                <a:ea typeface="+mn-ea"/>
                <a:cs typeface="+mn-cs"/>
              </a:rPr>
              <a:t>Providers with strong performance may receive reduced inspection frequency, while providers showing risk signals receive earlier or deeper scrutiny. This is a clear example of risk‑based regulation paired with regulatory craft—inspection effort is aligned with harm potential rather than applied uniformly.</a:t>
            </a:r>
          </a:p>
          <a:p>
            <a:endParaRPr lang="en-US" dirty="0"/>
          </a:p>
        </p:txBody>
      </p:sp>
      <p:sp>
        <p:nvSpPr>
          <p:cNvPr id="4" name="Slide Number Placeholder 3"/>
          <p:cNvSpPr>
            <a:spLocks noGrp="1"/>
          </p:cNvSpPr>
          <p:nvPr>
            <p:ph type="sldNum" sz="quarter" idx="5"/>
          </p:nvPr>
        </p:nvSpPr>
        <p:spPr/>
        <p:txBody>
          <a:bodyPr/>
          <a:lstStyle/>
          <a:p>
            <a:fld id="{C507D6E4-757B-4964-9366-B9637A8F692B}" type="slidenum">
              <a:rPr lang="en-US" smtClean="0"/>
              <a:t>17</a:t>
            </a:fld>
            <a:endParaRPr lang="en-US"/>
          </a:p>
        </p:txBody>
      </p:sp>
    </p:spTree>
    <p:extLst>
      <p:ext uri="{BB962C8B-B14F-4D97-AF65-F5344CB8AC3E}">
        <p14:creationId xmlns:p14="http://schemas.microsoft.com/office/powerpoint/2010/main" val="24280598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t"/>
            <a:r>
              <a:rPr lang="en-US" sz="1200" b="0" i="0" kern="1200" dirty="0">
                <a:solidFill>
                  <a:schemeClr val="tx1"/>
                </a:solidFill>
                <a:effectLst/>
                <a:latin typeface="+mn-lt"/>
                <a:ea typeface="+mn-ea"/>
                <a:cs typeface="+mn-cs"/>
              </a:rPr>
              <a:t>Across the European Union, risk‑based regulation is now a foundational principle, especially in sectors such as food safety, environmental regulation, financial supervision, and healthcare.</a:t>
            </a:r>
          </a:p>
          <a:p>
            <a:pPr fontAlgn="t"/>
            <a:r>
              <a:rPr lang="en-US" sz="1200" b="0" i="0" kern="1200" dirty="0">
                <a:solidFill>
                  <a:schemeClr val="tx1"/>
                </a:solidFill>
                <a:effectLst/>
                <a:latin typeface="+mn-lt"/>
                <a:ea typeface="+mn-ea"/>
                <a:cs typeface="+mn-cs"/>
              </a:rPr>
              <a:t>EU regulatory frameworks commonly:</a:t>
            </a:r>
          </a:p>
          <a:p>
            <a:pPr marL="171450" indent="-171450" fontAlgn="t">
              <a:buFont typeface="Arial" panose="020B0604020202020204" pitchFamily="34" charset="0"/>
              <a:buChar char="•"/>
            </a:pPr>
            <a:r>
              <a:rPr lang="en-US" sz="1200" b="0" i="0" kern="1200" dirty="0">
                <a:solidFill>
                  <a:schemeClr val="tx1"/>
                </a:solidFill>
                <a:effectLst/>
                <a:latin typeface="+mn-lt"/>
                <a:ea typeface="+mn-ea"/>
                <a:cs typeface="+mn-cs"/>
              </a:rPr>
              <a:t>Require risk categorization of regulated entities</a:t>
            </a:r>
          </a:p>
          <a:p>
            <a:pPr marL="171450" indent="-171450" fontAlgn="t">
              <a:buFont typeface="Arial" panose="020B0604020202020204" pitchFamily="34" charset="0"/>
              <a:buChar char="•"/>
            </a:pPr>
            <a:r>
              <a:rPr lang="en-US" sz="1200" b="0" i="0" kern="1200" dirty="0">
                <a:solidFill>
                  <a:schemeClr val="tx1"/>
                </a:solidFill>
                <a:effectLst/>
                <a:latin typeface="+mn-lt"/>
                <a:ea typeface="+mn-ea"/>
                <a:cs typeface="+mn-cs"/>
              </a:rPr>
              <a:t>Use inspection prioritization based on compliance history and harm potential</a:t>
            </a:r>
          </a:p>
          <a:p>
            <a:pPr marL="171450" indent="-171450" fontAlgn="t">
              <a:buFont typeface="Arial" panose="020B0604020202020204" pitchFamily="34" charset="0"/>
              <a:buChar char="•"/>
            </a:pPr>
            <a:r>
              <a:rPr lang="en-US" sz="1200" b="0" i="0" kern="1200" dirty="0">
                <a:solidFill>
                  <a:schemeClr val="tx1"/>
                </a:solidFill>
                <a:effectLst/>
                <a:latin typeface="+mn-lt"/>
                <a:ea typeface="+mn-ea"/>
                <a:cs typeface="+mn-cs"/>
              </a:rPr>
              <a:t>Apply differentiated oversight across member states</a:t>
            </a:r>
          </a:p>
          <a:p>
            <a:pPr fontAlgn="t"/>
            <a:endParaRPr lang="en-US" sz="1200" b="0" i="0" kern="1200" dirty="0">
              <a:solidFill>
                <a:schemeClr val="tx1"/>
              </a:solidFill>
              <a:effectLst/>
              <a:latin typeface="+mn-lt"/>
              <a:ea typeface="+mn-ea"/>
              <a:cs typeface="+mn-cs"/>
            </a:endParaRPr>
          </a:p>
          <a:p>
            <a:pPr fontAlgn="t"/>
            <a:r>
              <a:rPr lang="en-US" sz="1200" b="0" i="0" kern="1200" dirty="0">
                <a:solidFill>
                  <a:schemeClr val="tx1"/>
                </a:solidFill>
                <a:effectLst/>
                <a:latin typeface="+mn-lt"/>
                <a:ea typeface="+mn-ea"/>
                <a:cs typeface="+mn-cs"/>
              </a:rPr>
              <a:t>Importantly, while the rules are harmonized at the EU level, implementation discretion is delegated to national regulators, making regulatory craft essential for consistency and legitimacy.</a:t>
            </a:r>
          </a:p>
          <a:p>
            <a:pPr fontAlgn="t"/>
            <a:r>
              <a:rPr lang="en-US" sz="1200" b="0" i="0" kern="1200" dirty="0">
                <a:solidFill>
                  <a:schemeClr val="tx1"/>
                </a:solidFill>
                <a:effectLst/>
                <a:latin typeface="+mn-lt"/>
                <a:ea typeface="+mn-ea"/>
                <a:cs typeface="+mn-cs"/>
              </a:rPr>
              <a:t>This reflects a hybrid system:</a:t>
            </a:r>
          </a:p>
          <a:p>
            <a:pPr marL="171450" indent="-171450" fontAlgn="t">
              <a:buFont typeface="Arial" panose="020B0604020202020204" pitchFamily="34" charset="0"/>
              <a:buChar char="•"/>
            </a:pPr>
            <a:r>
              <a:rPr lang="en-US" sz="1200" b="0" i="0" kern="1200" dirty="0">
                <a:solidFill>
                  <a:schemeClr val="tx1"/>
                </a:solidFill>
                <a:effectLst/>
                <a:latin typeface="+mn-lt"/>
                <a:ea typeface="+mn-ea"/>
                <a:cs typeface="+mn-cs"/>
              </a:rPr>
              <a:t>Centralized standards</a:t>
            </a:r>
          </a:p>
          <a:p>
            <a:pPr marL="171450" indent="-171450" fontAlgn="t">
              <a:buFont typeface="Arial" panose="020B0604020202020204" pitchFamily="34" charset="0"/>
              <a:buChar char="•"/>
            </a:pPr>
            <a:r>
              <a:rPr lang="en-US" sz="1200" b="0" i="0" kern="1200" dirty="0">
                <a:solidFill>
                  <a:schemeClr val="tx1"/>
                </a:solidFill>
                <a:effectLst/>
                <a:latin typeface="+mn-lt"/>
                <a:ea typeface="+mn-ea"/>
                <a:cs typeface="+mn-cs"/>
              </a:rPr>
              <a:t>Risk‑based, differentiated enforcement at the national level</a:t>
            </a:r>
          </a:p>
          <a:p>
            <a:endParaRPr lang="en-US" dirty="0"/>
          </a:p>
        </p:txBody>
      </p:sp>
      <p:sp>
        <p:nvSpPr>
          <p:cNvPr id="4" name="Slide Number Placeholder 3"/>
          <p:cNvSpPr>
            <a:spLocks noGrp="1"/>
          </p:cNvSpPr>
          <p:nvPr>
            <p:ph type="sldNum" sz="quarter" idx="5"/>
          </p:nvPr>
        </p:nvSpPr>
        <p:spPr/>
        <p:txBody>
          <a:bodyPr/>
          <a:lstStyle/>
          <a:p>
            <a:fld id="{C507D6E4-757B-4964-9366-B9637A8F692B}" type="slidenum">
              <a:rPr lang="en-US" smtClean="0"/>
              <a:t>18</a:t>
            </a:fld>
            <a:endParaRPr lang="en-US"/>
          </a:p>
        </p:txBody>
      </p:sp>
    </p:spTree>
    <p:extLst>
      <p:ext uri="{BB962C8B-B14F-4D97-AF65-F5344CB8AC3E}">
        <p14:creationId xmlns:p14="http://schemas.microsoft.com/office/powerpoint/2010/main" val="9338855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t"/>
            <a:r>
              <a:rPr lang="en-US" sz="1200" b="0" i="0" kern="1200" dirty="0">
                <a:solidFill>
                  <a:schemeClr val="tx1"/>
                </a:solidFill>
                <a:effectLst/>
                <a:latin typeface="+mn-lt"/>
                <a:ea typeface="+mn-ea"/>
                <a:cs typeface="+mn-cs"/>
              </a:rPr>
              <a:t>In Russia, risk‑based regulation has been formally adopted across many inspection regimes over the past decade. The Russian approach includes:</a:t>
            </a:r>
          </a:p>
          <a:p>
            <a:pPr marL="171450" indent="-171450" fontAlgn="t">
              <a:buFont typeface="Arial" panose="020B0604020202020204" pitchFamily="34" charset="0"/>
              <a:buChar char="•"/>
            </a:pPr>
            <a:r>
              <a:rPr lang="en-US" sz="1200" b="0" i="0" kern="1200" dirty="0">
                <a:solidFill>
                  <a:schemeClr val="tx1"/>
                </a:solidFill>
                <a:effectLst/>
                <a:latin typeface="+mn-lt"/>
                <a:ea typeface="+mn-ea"/>
                <a:cs typeface="+mn-cs"/>
              </a:rPr>
              <a:t>Assigning regulated entities to risk categories</a:t>
            </a:r>
          </a:p>
          <a:p>
            <a:pPr marL="171450" indent="-171450" fontAlgn="t">
              <a:buFont typeface="Arial" panose="020B0604020202020204" pitchFamily="34" charset="0"/>
              <a:buChar char="•"/>
            </a:pPr>
            <a:r>
              <a:rPr lang="en-US" sz="1200" b="0" i="0" kern="1200" dirty="0">
                <a:solidFill>
                  <a:schemeClr val="tx1"/>
                </a:solidFill>
                <a:effectLst/>
                <a:latin typeface="+mn-lt"/>
                <a:ea typeface="+mn-ea"/>
                <a:cs typeface="+mn-cs"/>
              </a:rPr>
              <a:t>Linking inspection frequency directly to risk classification</a:t>
            </a:r>
          </a:p>
          <a:p>
            <a:pPr marL="171450" indent="-171450" fontAlgn="t">
              <a:buFont typeface="Arial" panose="020B0604020202020204" pitchFamily="34" charset="0"/>
              <a:buChar char="•"/>
            </a:pPr>
            <a:r>
              <a:rPr lang="en-US" sz="1200" b="0" i="0" kern="1200" dirty="0">
                <a:solidFill>
                  <a:schemeClr val="tx1"/>
                </a:solidFill>
                <a:effectLst/>
                <a:latin typeface="+mn-lt"/>
                <a:ea typeface="+mn-ea"/>
                <a:cs typeface="+mn-cs"/>
              </a:rPr>
              <a:t>Reducing inspections for low‑risk entities</a:t>
            </a:r>
          </a:p>
          <a:p>
            <a:pPr marL="171450" indent="-171450" fontAlgn="t">
              <a:buFont typeface="Arial" panose="020B0604020202020204" pitchFamily="34" charset="0"/>
              <a:buChar char="•"/>
            </a:pPr>
            <a:r>
              <a:rPr lang="en-US" sz="1200" b="0" i="0" kern="1200" dirty="0">
                <a:solidFill>
                  <a:schemeClr val="tx1"/>
                </a:solidFill>
                <a:effectLst/>
                <a:latin typeface="+mn-lt"/>
                <a:ea typeface="+mn-ea"/>
                <a:cs typeface="+mn-cs"/>
              </a:rPr>
              <a:t>Concentrating enforcement on sectors with higher harm potential</a:t>
            </a:r>
          </a:p>
          <a:p>
            <a:pPr fontAlgn="t"/>
            <a:endParaRPr lang="en-US" sz="1200" b="0" i="0" kern="1200" dirty="0">
              <a:solidFill>
                <a:schemeClr val="tx1"/>
              </a:solidFill>
              <a:effectLst/>
              <a:latin typeface="+mn-lt"/>
              <a:ea typeface="+mn-ea"/>
              <a:cs typeface="+mn-cs"/>
            </a:endParaRPr>
          </a:p>
          <a:p>
            <a:pPr fontAlgn="t"/>
            <a:r>
              <a:rPr lang="en-US" sz="1200" b="0" i="0" kern="1200" dirty="0">
                <a:solidFill>
                  <a:schemeClr val="tx1"/>
                </a:solidFill>
                <a:effectLst/>
                <a:latin typeface="+mn-lt"/>
                <a:ea typeface="+mn-ea"/>
                <a:cs typeface="+mn-cs"/>
              </a:rPr>
              <a:t>While the system is more centralized and compliance‑driven, the underlying mechanism mirrors global trends: oversight intensity is adjusted based on assessed risk rather than applied uniformly.</a:t>
            </a:r>
          </a:p>
          <a:p>
            <a:endParaRPr lang="en-US" dirty="0"/>
          </a:p>
        </p:txBody>
      </p:sp>
      <p:sp>
        <p:nvSpPr>
          <p:cNvPr id="4" name="Slide Number Placeholder 3"/>
          <p:cNvSpPr>
            <a:spLocks noGrp="1"/>
          </p:cNvSpPr>
          <p:nvPr>
            <p:ph type="sldNum" sz="quarter" idx="5"/>
          </p:nvPr>
        </p:nvSpPr>
        <p:spPr/>
        <p:txBody>
          <a:bodyPr/>
          <a:lstStyle/>
          <a:p>
            <a:fld id="{C507D6E4-757B-4964-9366-B9637A8F692B}" type="slidenum">
              <a:rPr lang="en-US" smtClean="0"/>
              <a:t>19</a:t>
            </a:fld>
            <a:endParaRPr lang="en-US"/>
          </a:p>
        </p:txBody>
      </p:sp>
    </p:spTree>
    <p:extLst>
      <p:ext uri="{BB962C8B-B14F-4D97-AF65-F5344CB8AC3E}">
        <p14:creationId xmlns:p14="http://schemas.microsoft.com/office/powerpoint/2010/main" val="35304321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t"/>
            <a:r>
              <a:rPr lang="en-US" sz="1200" b="0" i="0" kern="1200" dirty="0">
                <a:solidFill>
                  <a:schemeClr val="tx1"/>
                </a:solidFill>
                <a:effectLst/>
                <a:latin typeface="+mn-lt"/>
                <a:ea typeface="+mn-ea"/>
                <a:cs typeface="+mn-cs"/>
              </a:rPr>
              <a:t>Across Africa, risk‑based regulation is often applied through sector‑specific or development‑driven frameworks, rather than comprehensive national systems.</a:t>
            </a:r>
          </a:p>
          <a:p>
            <a:pPr fontAlgn="t"/>
            <a:r>
              <a:rPr lang="en-US" sz="1200" b="0" i="0" kern="1200" dirty="0">
                <a:solidFill>
                  <a:schemeClr val="tx1"/>
                </a:solidFill>
                <a:effectLst/>
                <a:latin typeface="+mn-lt"/>
                <a:ea typeface="+mn-ea"/>
                <a:cs typeface="+mn-cs"/>
              </a:rPr>
              <a:t>Examples include:</a:t>
            </a:r>
          </a:p>
          <a:p>
            <a:pPr marL="171450" indent="-171450" fontAlgn="t">
              <a:buFont typeface="Arial" panose="020B0604020202020204" pitchFamily="34" charset="0"/>
              <a:buChar char="•"/>
            </a:pPr>
            <a:r>
              <a:rPr lang="en-US" sz="1200" b="0" i="0" kern="1200" dirty="0">
                <a:solidFill>
                  <a:schemeClr val="tx1"/>
                </a:solidFill>
                <a:effectLst/>
                <a:latin typeface="+mn-lt"/>
                <a:ea typeface="+mn-ea"/>
                <a:cs typeface="+mn-cs"/>
              </a:rPr>
              <a:t>Health and humanitarian licensing using risk prioritization</a:t>
            </a:r>
          </a:p>
          <a:p>
            <a:pPr marL="171450" indent="-171450" fontAlgn="t">
              <a:buFont typeface="Arial" panose="020B0604020202020204" pitchFamily="34" charset="0"/>
              <a:buChar char="•"/>
            </a:pPr>
            <a:r>
              <a:rPr lang="en-US" sz="1200" b="0" i="0" kern="1200" dirty="0">
                <a:solidFill>
                  <a:schemeClr val="tx1"/>
                </a:solidFill>
                <a:effectLst/>
                <a:latin typeface="+mn-lt"/>
                <a:ea typeface="+mn-ea"/>
                <a:cs typeface="+mn-cs"/>
              </a:rPr>
              <a:t>Financial and micro‑enterprise regulation using graduated oversight</a:t>
            </a:r>
          </a:p>
          <a:p>
            <a:pPr marL="171450" indent="-171450" fontAlgn="t">
              <a:buFont typeface="Arial" panose="020B0604020202020204" pitchFamily="34" charset="0"/>
              <a:buChar char="•"/>
            </a:pPr>
            <a:r>
              <a:rPr lang="en-US" sz="1200" b="0" i="0" kern="1200" dirty="0">
                <a:solidFill>
                  <a:schemeClr val="tx1"/>
                </a:solidFill>
                <a:effectLst/>
                <a:latin typeface="+mn-lt"/>
                <a:ea typeface="+mn-ea"/>
                <a:cs typeface="+mn-cs"/>
              </a:rPr>
              <a:t>NGO and service‑provider systems relying on performance‑based monitoring</a:t>
            </a:r>
          </a:p>
          <a:p>
            <a:pPr fontAlgn="t"/>
            <a:r>
              <a:rPr lang="en-US" sz="1200" b="0" i="0" kern="1200" dirty="0">
                <a:solidFill>
                  <a:schemeClr val="tx1"/>
                </a:solidFill>
                <a:effectLst/>
                <a:latin typeface="+mn-lt"/>
                <a:ea typeface="+mn-ea"/>
                <a:cs typeface="+mn-cs"/>
              </a:rPr>
              <a:t>In many African contexts, risk‑based regulation is also a capacity strategy, a way to allocate limited regulatory resources where harm would be greatest.</a:t>
            </a:r>
          </a:p>
          <a:p>
            <a:pPr fontAlgn="t"/>
            <a:r>
              <a:rPr lang="en-US" sz="1200" b="0" i="0" kern="1200" dirty="0">
                <a:solidFill>
                  <a:schemeClr val="tx1"/>
                </a:solidFill>
                <a:effectLst/>
                <a:latin typeface="+mn-lt"/>
                <a:ea typeface="+mn-ea"/>
                <a:cs typeface="+mn-cs"/>
              </a:rPr>
              <a:t>This results in pragmatic systems that emphasize:</a:t>
            </a:r>
          </a:p>
          <a:p>
            <a:pPr marL="171450" indent="-171450" fontAlgn="t">
              <a:buFont typeface="Arial" panose="020B0604020202020204" pitchFamily="34" charset="0"/>
              <a:buChar char="•"/>
            </a:pPr>
            <a:r>
              <a:rPr lang="en-US" sz="1200" b="0" i="0" kern="1200" dirty="0">
                <a:solidFill>
                  <a:schemeClr val="tx1"/>
                </a:solidFill>
                <a:effectLst/>
                <a:latin typeface="+mn-lt"/>
                <a:ea typeface="+mn-ea"/>
                <a:cs typeface="+mn-cs"/>
              </a:rPr>
              <a:t>Differential monitoring</a:t>
            </a:r>
          </a:p>
          <a:p>
            <a:pPr marL="171450" indent="-171450" fontAlgn="t">
              <a:buFont typeface="Arial" panose="020B0604020202020204" pitchFamily="34" charset="0"/>
              <a:buChar char="•"/>
            </a:pPr>
            <a:r>
              <a:rPr lang="en-US" sz="1200" b="0" i="0" kern="1200" dirty="0">
                <a:solidFill>
                  <a:schemeClr val="tx1"/>
                </a:solidFill>
                <a:effectLst/>
                <a:latin typeface="+mn-lt"/>
                <a:ea typeface="+mn-ea"/>
                <a:cs typeface="+mn-cs"/>
              </a:rPr>
              <a:t>Targeted inspections</a:t>
            </a:r>
          </a:p>
          <a:p>
            <a:pPr marL="171450" indent="-171450" fontAlgn="t">
              <a:buFont typeface="Arial" panose="020B0604020202020204" pitchFamily="34" charset="0"/>
              <a:buChar char="•"/>
            </a:pPr>
            <a:r>
              <a:rPr lang="en-US" sz="1200" b="0" i="0" kern="1200" dirty="0">
                <a:solidFill>
                  <a:schemeClr val="tx1"/>
                </a:solidFill>
                <a:effectLst/>
                <a:latin typeface="+mn-lt"/>
                <a:ea typeface="+mn-ea"/>
                <a:cs typeface="+mn-cs"/>
              </a:rPr>
              <a:t>Adaptive oversight</a:t>
            </a:r>
          </a:p>
          <a:p>
            <a:endParaRPr lang="en-US" dirty="0"/>
          </a:p>
        </p:txBody>
      </p:sp>
      <p:sp>
        <p:nvSpPr>
          <p:cNvPr id="4" name="Slide Number Placeholder 3"/>
          <p:cNvSpPr>
            <a:spLocks noGrp="1"/>
          </p:cNvSpPr>
          <p:nvPr>
            <p:ph type="sldNum" sz="quarter" idx="5"/>
          </p:nvPr>
        </p:nvSpPr>
        <p:spPr/>
        <p:txBody>
          <a:bodyPr/>
          <a:lstStyle/>
          <a:p>
            <a:fld id="{C507D6E4-757B-4964-9366-B9637A8F692B}" type="slidenum">
              <a:rPr lang="en-US" smtClean="0"/>
              <a:t>20</a:t>
            </a:fld>
            <a:endParaRPr lang="en-US"/>
          </a:p>
        </p:txBody>
      </p:sp>
    </p:spTree>
    <p:extLst>
      <p:ext uri="{BB962C8B-B14F-4D97-AF65-F5344CB8AC3E}">
        <p14:creationId xmlns:p14="http://schemas.microsoft.com/office/powerpoint/2010/main" val="25406525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t"/>
            <a:r>
              <a:rPr lang="en-US" sz="1200" b="1" i="0" kern="1200" dirty="0">
                <a:solidFill>
                  <a:schemeClr val="tx1"/>
                </a:solidFill>
                <a:effectLst/>
                <a:latin typeface="+mn-lt"/>
                <a:ea typeface="+mn-ea"/>
                <a:cs typeface="+mn-cs"/>
              </a:rPr>
              <a:t>Indonesia – Risk‑Determined Oversight Pathways</a:t>
            </a:r>
          </a:p>
          <a:p>
            <a:pPr fontAlgn="t"/>
            <a:r>
              <a:rPr lang="en-US" sz="1200" b="0" i="0" kern="1200" dirty="0">
                <a:solidFill>
                  <a:schemeClr val="tx1"/>
                </a:solidFill>
                <a:effectLst/>
                <a:latin typeface="+mn-lt"/>
                <a:ea typeface="+mn-ea"/>
                <a:cs typeface="+mn-cs"/>
              </a:rPr>
              <a:t>In Indonesia, risk‑based regulation is used to determine the type of oversight a provider receives. Lower‑risk providers may rely on self‑attestation or simplified reviews, while higher‑risk providers are subject to full inspections. What’s important here is not just the flexibility—but the intentional prioritization of resources. The regulatory system accepts that not every provider requires the same level of oversight at all times, which reflects both capacity constraints and risk realities.</a:t>
            </a:r>
          </a:p>
          <a:p>
            <a:pPr fontAlgn="t"/>
            <a:r>
              <a:rPr lang="en-US" sz="1200" b="0" i="0" kern="1200" dirty="0">
                <a:solidFill>
                  <a:schemeClr val="tx1"/>
                </a:solidFill>
                <a:effectLst/>
                <a:latin typeface="+mn-lt"/>
                <a:ea typeface="+mn-ea"/>
                <a:cs typeface="+mn-cs"/>
              </a:rPr>
              <a:t>This aligns closely with Fiene’s emphasis on differential monitoring.</a:t>
            </a:r>
          </a:p>
          <a:p>
            <a:endParaRPr lang="en-US" dirty="0"/>
          </a:p>
        </p:txBody>
      </p:sp>
      <p:sp>
        <p:nvSpPr>
          <p:cNvPr id="4" name="Slide Number Placeholder 3"/>
          <p:cNvSpPr>
            <a:spLocks noGrp="1"/>
          </p:cNvSpPr>
          <p:nvPr>
            <p:ph type="sldNum" sz="quarter" idx="5"/>
          </p:nvPr>
        </p:nvSpPr>
        <p:spPr/>
        <p:txBody>
          <a:bodyPr/>
          <a:lstStyle/>
          <a:p>
            <a:fld id="{C507D6E4-757B-4964-9366-B9637A8F692B}" type="slidenum">
              <a:rPr lang="en-US" smtClean="0"/>
              <a:t>21</a:t>
            </a:fld>
            <a:endParaRPr lang="en-US"/>
          </a:p>
        </p:txBody>
      </p:sp>
    </p:spTree>
    <p:extLst>
      <p:ext uri="{BB962C8B-B14F-4D97-AF65-F5344CB8AC3E}">
        <p14:creationId xmlns:p14="http://schemas.microsoft.com/office/powerpoint/2010/main" val="25059233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Transition Slide</a:t>
            </a:r>
          </a:p>
        </p:txBody>
      </p:sp>
      <p:sp>
        <p:nvSpPr>
          <p:cNvPr id="4" name="Slide Number Placeholder 3"/>
          <p:cNvSpPr>
            <a:spLocks noGrp="1"/>
          </p:cNvSpPr>
          <p:nvPr>
            <p:ph type="sldNum" sz="quarter" idx="5"/>
          </p:nvPr>
        </p:nvSpPr>
        <p:spPr/>
        <p:txBody>
          <a:bodyPr/>
          <a:lstStyle/>
          <a:p>
            <a:fld id="{C507D6E4-757B-4964-9366-B9637A8F692B}" type="slidenum">
              <a:rPr lang="en-US" smtClean="0"/>
              <a:t>3</a:t>
            </a:fld>
            <a:endParaRPr lang="en-US"/>
          </a:p>
        </p:txBody>
      </p:sp>
    </p:spTree>
    <p:extLst>
      <p:ext uri="{BB962C8B-B14F-4D97-AF65-F5344CB8AC3E}">
        <p14:creationId xmlns:p14="http://schemas.microsoft.com/office/powerpoint/2010/main" val="209865498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t"/>
            <a:r>
              <a:rPr lang="en-US" sz="1200" b="1" i="0" kern="1200" dirty="0">
                <a:solidFill>
                  <a:schemeClr val="tx1"/>
                </a:solidFill>
                <a:effectLst/>
                <a:latin typeface="+mn-lt"/>
                <a:ea typeface="+mn-ea"/>
                <a:cs typeface="+mn-cs"/>
              </a:rPr>
              <a:t>Australia – Scaled Oversight and Self‑Assessment</a:t>
            </a:r>
          </a:p>
          <a:p>
            <a:pPr fontAlgn="t"/>
            <a:r>
              <a:rPr lang="en-US" sz="1200" b="0" i="0" kern="1200" dirty="0">
                <a:solidFill>
                  <a:schemeClr val="tx1"/>
                </a:solidFill>
                <a:effectLst/>
                <a:latin typeface="+mn-lt"/>
                <a:ea typeface="+mn-ea"/>
                <a:cs typeface="+mn-cs"/>
              </a:rPr>
              <a:t>Australia applies similar principles, particularly in social and care services. Regulators use risk stratification to decide whether providers need:</a:t>
            </a:r>
          </a:p>
          <a:p>
            <a:pPr marL="171450" indent="-171450" fontAlgn="t">
              <a:buFont typeface="Arial" panose="020B0604020202020204" pitchFamily="34" charset="0"/>
              <a:buChar char="•"/>
            </a:pPr>
            <a:r>
              <a:rPr lang="en-US" sz="1200" b="0" i="0" kern="1200" dirty="0">
                <a:solidFill>
                  <a:schemeClr val="tx1"/>
                </a:solidFill>
                <a:effectLst/>
                <a:latin typeface="+mn-lt"/>
                <a:ea typeface="+mn-ea"/>
                <a:cs typeface="+mn-cs"/>
              </a:rPr>
              <a:t>Comprehensive inspections</a:t>
            </a:r>
          </a:p>
          <a:p>
            <a:pPr marL="171450" indent="-171450" fontAlgn="t">
              <a:buFont typeface="Arial" panose="020B0604020202020204" pitchFamily="34" charset="0"/>
              <a:buChar char="•"/>
            </a:pPr>
            <a:r>
              <a:rPr lang="en-US" sz="1200" b="0" i="0" kern="1200" dirty="0">
                <a:solidFill>
                  <a:schemeClr val="tx1"/>
                </a:solidFill>
                <a:effectLst/>
                <a:latin typeface="+mn-lt"/>
                <a:ea typeface="+mn-ea"/>
                <a:cs typeface="+mn-cs"/>
              </a:rPr>
              <a:t>Targeted audits</a:t>
            </a:r>
          </a:p>
          <a:p>
            <a:pPr marL="171450" indent="-171450" fontAlgn="t">
              <a:buFont typeface="Arial" panose="020B0604020202020204" pitchFamily="34" charset="0"/>
              <a:buChar char="•"/>
            </a:pPr>
            <a:r>
              <a:rPr lang="en-US" sz="1200" b="0" i="0" kern="1200" dirty="0">
                <a:solidFill>
                  <a:schemeClr val="tx1"/>
                </a:solidFill>
                <a:effectLst/>
                <a:latin typeface="+mn-lt"/>
                <a:ea typeface="+mn-ea"/>
                <a:cs typeface="+mn-cs"/>
              </a:rPr>
              <a:t>Or structured self‑assessment</a:t>
            </a:r>
          </a:p>
          <a:p>
            <a:pPr fontAlgn="t"/>
            <a:r>
              <a:rPr lang="en-US" sz="1200" b="0" i="0" kern="1200" dirty="0">
                <a:solidFill>
                  <a:schemeClr val="tx1"/>
                </a:solidFill>
                <a:effectLst/>
                <a:latin typeface="+mn-lt"/>
                <a:ea typeface="+mn-ea"/>
                <a:cs typeface="+mn-cs"/>
              </a:rPr>
              <a:t>Strong performers may experience streamlined oversight, while regulators retain the capacity to intervene quickly if risk indicators change. This demonstrates how risk‑based regulation supports adaptability, especially when service models evolve faster than regulatory frameworks.</a:t>
            </a:r>
          </a:p>
          <a:p>
            <a:pPr fontAlgn="t"/>
            <a:endParaRPr lang="en-US" sz="12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C507D6E4-757B-4964-9366-B9637A8F692B}" type="slidenum">
              <a:rPr lang="en-US" smtClean="0"/>
              <a:t>22</a:t>
            </a:fld>
            <a:endParaRPr lang="en-US"/>
          </a:p>
        </p:txBody>
      </p:sp>
    </p:spTree>
    <p:extLst>
      <p:ext uri="{BB962C8B-B14F-4D97-AF65-F5344CB8AC3E}">
        <p14:creationId xmlns:p14="http://schemas.microsoft.com/office/powerpoint/2010/main" val="13387789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t"/>
            <a:r>
              <a:rPr lang="en-US" sz="1200" b="1" i="0" kern="1200" dirty="0">
                <a:solidFill>
                  <a:schemeClr val="tx1"/>
                </a:solidFill>
                <a:effectLst/>
                <a:latin typeface="+mn-lt"/>
                <a:ea typeface="+mn-ea"/>
                <a:cs typeface="+mn-cs"/>
              </a:rPr>
              <a:t>Canada</a:t>
            </a:r>
          </a:p>
          <a:p>
            <a:pPr fontAlgn="t"/>
            <a:r>
              <a:rPr lang="en-US" sz="1200" b="1" i="0" kern="1200" dirty="0">
                <a:solidFill>
                  <a:schemeClr val="tx1"/>
                </a:solidFill>
                <a:effectLst/>
                <a:latin typeface="+mn-lt"/>
                <a:ea typeface="+mn-ea"/>
                <a:cs typeface="+mn-cs"/>
              </a:rPr>
              <a:t>Canada</a:t>
            </a:r>
            <a:r>
              <a:rPr lang="en-US" sz="1200" b="0" i="0" kern="1200" dirty="0">
                <a:solidFill>
                  <a:schemeClr val="tx1"/>
                </a:solidFill>
                <a:effectLst/>
                <a:latin typeface="+mn-lt"/>
                <a:ea typeface="+mn-ea"/>
                <a:cs typeface="+mn-cs"/>
              </a:rPr>
              <a:t> uses risk‑based regulation extensively, particularly in:</a:t>
            </a:r>
          </a:p>
          <a:p>
            <a:pPr marL="171450" indent="-171450" fontAlgn="t">
              <a:buFont typeface="Arial" panose="020B0604020202020204" pitchFamily="34" charset="0"/>
              <a:buChar char="•"/>
            </a:pPr>
            <a:r>
              <a:rPr lang="en-US" sz="1200" b="0" i="0" kern="1200" dirty="0">
                <a:solidFill>
                  <a:schemeClr val="tx1"/>
                </a:solidFill>
                <a:effectLst/>
                <a:latin typeface="+mn-lt"/>
                <a:ea typeface="+mn-ea"/>
                <a:cs typeface="+mn-cs"/>
              </a:rPr>
              <a:t>Health and social services</a:t>
            </a:r>
          </a:p>
          <a:p>
            <a:pPr marL="171450" indent="-171450" fontAlgn="t">
              <a:buFont typeface="Arial" panose="020B0604020202020204" pitchFamily="34" charset="0"/>
              <a:buChar char="•"/>
            </a:pPr>
            <a:r>
              <a:rPr lang="en-US" sz="1200" b="0" i="0" kern="1200" dirty="0">
                <a:solidFill>
                  <a:schemeClr val="tx1"/>
                </a:solidFill>
                <a:effectLst/>
                <a:latin typeface="+mn-lt"/>
                <a:ea typeface="+mn-ea"/>
                <a:cs typeface="+mn-cs"/>
              </a:rPr>
              <a:t>Food and drug oversight</a:t>
            </a:r>
          </a:p>
          <a:p>
            <a:pPr marL="171450" indent="-171450" fontAlgn="t">
              <a:buFont typeface="Arial" panose="020B0604020202020204" pitchFamily="34" charset="0"/>
              <a:buChar char="•"/>
            </a:pPr>
            <a:r>
              <a:rPr lang="en-US" sz="1200" b="0" i="0" kern="1200" dirty="0">
                <a:solidFill>
                  <a:schemeClr val="tx1"/>
                </a:solidFill>
                <a:effectLst/>
                <a:latin typeface="+mn-lt"/>
                <a:ea typeface="+mn-ea"/>
                <a:cs typeface="+mn-cs"/>
              </a:rPr>
              <a:t>Environmental protection</a:t>
            </a:r>
          </a:p>
          <a:p>
            <a:pPr marL="171450" indent="-171450" fontAlgn="t">
              <a:buFont typeface="Arial" panose="020B0604020202020204" pitchFamily="34" charset="0"/>
              <a:buChar char="•"/>
            </a:pPr>
            <a:r>
              <a:rPr lang="en-US" sz="1200" b="0" i="0" kern="1200" dirty="0">
                <a:solidFill>
                  <a:schemeClr val="tx1"/>
                </a:solidFill>
                <a:effectLst/>
                <a:latin typeface="+mn-lt"/>
                <a:ea typeface="+mn-ea"/>
                <a:cs typeface="+mn-cs"/>
              </a:rPr>
              <a:t>Indigenous and community‑based programs</a:t>
            </a:r>
          </a:p>
          <a:p>
            <a:pPr fontAlgn="t"/>
            <a:r>
              <a:rPr lang="en-US" sz="1200" b="0" i="0" kern="1200" dirty="0">
                <a:solidFill>
                  <a:schemeClr val="tx1"/>
                </a:solidFill>
                <a:effectLst/>
                <a:latin typeface="+mn-lt"/>
                <a:ea typeface="+mn-ea"/>
                <a:cs typeface="+mn-cs"/>
              </a:rPr>
              <a:t>Canadian regulators often apply:</a:t>
            </a:r>
          </a:p>
          <a:p>
            <a:pPr marL="171450" indent="-171450" fontAlgn="t">
              <a:buFont typeface="Arial" panose="020B0604020202020204" pitchFamily="34" charset="0"/>
              <a:buChar char="•"/>
            </a:pPr>
            <a:r>
              <a:rPr lang="en-US" sz="1200" b="0" i="0" kern="1200" dirty="0">
                <a:solidFill>
                  <a:schemeClr val="tx1"/>
                </a:solidFill>
                <a:effectLst/>
                <a:latin typeface="+mn-lt"/>
                <a:ea typeface="+mn-ea"/>
                <a:cs typeface="+mn-cs"/>
              </a:rPr>
              <a:t>Risk tiering to determine inspection frequency</a:t>
            </a:r>
          </a:p>
          <a:p>
            <a:pPr marL="171450" indent="-171450" fontAlgn="t">
              <a:buFont typeface="Arial" panose="020B0604020202020204" pitchFamily="34" charset="0"/>
              <a:buChar char="•"/>
            </a:pPr>
            <a:r>
              <a:rPr lang="en-US" sz="1200" b="0" i="0" kern="1200" dirty="0">
                <a:solidFill>
                  <a:schemeClr val="tx1"/>
                </a:solidFill>
                <a:effectLst/>
                <a:latin typeface="+mn-lt"/>
                <a:ea typeface="+mn-ea"/>
                <a:cs typeface="+mn-cs"/>
              </a:rPr>
              <a:t>Scaled monitoring for high‑performing providers</a:t>
            </a:r>
          </a:p>
          <a:p>
            <a:pPr marL="171450" indent="-171450" fontAlgn="t">
              <a:buFont typeface="Arial" panose="020B0604020202020204" pitchFamily="34" charset="0"/>
              <a:buChar char="•"/>
            </a:pPr>
            <a:r>
              <a:rPr lang="en-US" sz="1200" b="0" i="0" kern="1200" dirty="0">
                <a:solidFill>
                  <a:schemeClr val="tx1"/>
                </a:solidFill>
                <a:effectLst/>
                <a:latin typeface="+mn-lt"/>
                <a:ea typeface="+mn-ea"/>
                <a:cs typeface="+mn-cs"/>
              </a:rPr>
              <a:t>Outcome‑focused standards rather than prescriptive rules</a:t>
            </a:r>
          </a:p>
          <a:p>
            <a:pPr fontAlgn="t"/>
            <a:r>
              <a:rPr lang="en-US" sz="1200" b="0" i="0" kern="1200" dirty="0">
                <a:solidFill>
                  <a:schemeClr val="tx1"/>
                </a:solidFill>
                <a:effectLst/>
                <a:latin typeface="+mn-lt"/>
                <a:ea typeface="+mn-ea"/>
                <a:cs typeface="+mn-cs"/>
              </a:rPr>
              <a:t>What stands out in Canada is the explicit effort to balance:</a:t>
            </a:r>
          </a:p>
          <a:p>
            <a:pPr marL="171450" indent="-171450" fontAlgn="t">
              <a:buFont typeface="Arial" panose="020B0604020202020204" pitchFamily="34" charset="0"/>
              <a:buChar char="•"/>
            </a:pPr>
            <a:r>
              <a:rPr lang="en-US" sz="1200" b="0" i="0" kern="1200" dirty="0">
                <a:solidFill>
                  <a:schemeClr val="tx1"/>
                </a:solidFill>
                <a:effectLst/>
                <a:latin typeface="+mn-lt"/>
                <a:ea typeface="+mn-ea"/>
                <a:cs typeface="+mn-cs"/>
              </a:rPr>
              <a:t>Safety and quality</a:t>
            </a:r>
          </a:p>
          <a:p>
            <a:pPr marL="171450" indent="-171450" fontAlgn="t">
              <a:buFont typeface="Arial" panose="020B0604020202020204" pitchFamily="34" charset="0"/>
              <a:buChar char="•"/>
            </a:pPr>
            <a:r>
              <a:rPr lang="en-US" sz="1200" b="0" i="0" kern="1200" dirty="0">
                <a:solidFill>
                  <a:schemeClr val="tx1"/>
                </a:solidFill>
                <a:effectLst/>
                <a:latin typeface="+mn-lt"/>
                <a:ea typeface="+mn-ea"/>
                <a:cs typeface="+mn-cs"/>
              </a:rPr>
              <a:t>Administrative burden</a:t>
            </a:r>
          </a:p>
          <a:p>
            <a:pPr marL="171450" indent="-171450" fontAlgn="t">
              <a:buFont typeface="Arial" panose="020B0604020202020204" pitchFamily="34" charset="0"/>
              <a:buChar char="•"/>
            </a:pPr>
            <a:r>
              <a:rPr lang="en-US" sz="1200" b="0" i="0" kern="1200" dirty="0">
                <a:solidFill>
                  <a:schemeClr val="tx1"/>
                </a:solidFill>
                <a:effectLst/>
                <a:latin typeface="+mn-lt"/>
                <a:ea typeface="+mn-ea"/>
                <a:cs typeface="+mn-cs"/>
              </a:rPr>
              <a:t>Equity and access</a:t>
            </a:r>
          </a:p>
          <a:p>
            <a:pPr fontAlgn="t"/>
            <a:r>
              <a:rPr lang="en-US" sz="1200" b="0" i="0" kern="1200" dirty="0">
                <a:solidFill>
                  <a:schemeClr val="tx1"/>
                </a:solidFill>
                <a:effectLst/>
                <a:latin typeface="+mn-lt"/>
                <a:ea typeface="+mn-ea"/>
                <a:cs typeface="+mn-cs"/>
              </a:rPr>
              <a:t>This aligns closely with Fiene’s model of differential monitoring and practical reform. In fact, in several provinces, notably Saskatchewan, NARA was consulted to help research and develop full differential monitoring systems.  </a:t>
            </a:r>
          </a:p>
          <a:p>
            <a:pPr fontAlgn="t"/>
            <a:br>
              <a:rPr lang="en-US" sz="1200" b="0" i="0" kern="1200" dirty="0">
                <a:solidFill>
                  <a:schemeClr val="tx1"/>
                </a:solidFill>
                <a:effectLst/>
                <a:latin typeface="+mn-lt"/>
                <a:ea typeface="+mn-ea"/>
                <a:cs typeface="+mn-cs"/>
              </a:rPr>
            </a:br>
            <a:endParaRPr lang="en-US" dirty="0"/>
          </a:p>
        </p:txBody>
      </p:sp>
      <p:sp>
        <p:nvSpPr>
          <p:cNvPr id="4" name="Slide Number Placeholder 3"/>
          <p:cNvSpPr>
            <a:spLocks noGrp="1"/>
          </p:cNvSpPr>
          <p:nvPr>
            <p:ph type="sldNum" sz="quarter" idx="5"/>
          </p:nvPr>
        </p:nvSpPr>
        <p:spPr/>
        <p:txBody>
          <a:bodyPr/>
          <a:lstStyle/>
          <a:p>
            <a:fld id="{C507D6E4-757B-4964-9366-B9637A8F692B}" type="slidenum">
              <a:rPr lang="en-US" smtClean="0"/>
              <a:t>23</a:t>
            </a:fld>
            <a:endParaRPr lang="en-US"/>
          </a:p>
        </p:txBody>
      </p:sp>
    </p:spTree>
    <p:extLst>
      <p:ext uri="{BB962C8B-B14F-4D97-AF65-F5344CB8AC3E}">
        <p14:creationId xmlns:p14="http://schemas.microsoft.com/office/powerpoint/2010/main" val="216506674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t"/>
            <a:r>
              <a:rPr lang="en-US" sz="1200" b="0" i="1" kern="1200" dirty="0">
                <a:solidFill>
                  <a:schemeClr val="tx1"/>
                </a:solidFill>
                <a:effectLst/>
                <a:latin typeface="+mn-lt"/>
                <a:ea typeface="+mn-ea"/>
                <a:cs typeface="+mn-cs"/>
              </a:rPr>
              <a:t>“At this point, I want to step back and look across everything we’ve just seen—from the UK to the EU, Russia, Africa, Indonesia, Australia, and Canada.”</a:t>
            </a:r>
            <a:endParaRPr lang="en-US" sz="1200" b="0" i="0" kern="1200" dirty="0">
              <a:solidFill>
                <a:schemeClr val="tx1"/>
              </a:solidFill>
              <a:effectLst/>
              <a:latin typeface="+mn-lt"/>
              <a:ea typeface="+mn-ea"/>
              <a:cs typeface="+mn-cs"/>
            </a:endParaRPr>
          </a:p>
          <a:p>
            <a:pPr fontAlgn="t"/>
            <a:r>
              <a:rPr lang="en-US" sz="1200" b="0" i="0" kern="1200" dirty="0">
                <a:solidFill>
                  <a:schemeClr val="tx1"/>
                </a:solidFill>
                <a:effectLst/>
                <a:latin typeface="+mn-lt"/>
                <a:ea typeface="+mn-ea"/>
                <a:cs typeface="+mn-cs"/>
              </a:rPr>
              <a:t>What’s striking is not how different these systems are, but how </a:t>
            </a:r>
            <a:r>
              <a:rPr lang="en-US" sz="1200" b="1" i="0" kern="1200" dirty="0">
                <a:solidFill>
                  <a:schemeClr val="tx1"/>
                </a:solidFill>
                <a:effectLst/>
                <a:latin typeface="+mn-lt"/>
                <a:ea typeface="+mn-ea"/>
                <a:cs typeface="+mn-cs"/>
              </a:rPr>
              <a:t>similar the underlying regulatory logic has become</a:t>
            </a:r>
            <a:r>
              <a:rPr lang="en-US" sz="1200" b="0" i="0" kern="1200" dirty="0">
                <a:solidFill>
                  <a:schemeClr val="tx1"/>
                </a:solidFill>
                <a:effectLst/>
                <a:latin typeface="+mn-lt"/>
                <a:ea typeface="+mn-ea"/>
                <a:cs typeface="+mn-cs"/>
              </a:rPr>
              <a:t>, even in very different political, legal, and cultural environments.</a:t>
            </a:r>
          </a:p>
          <a:p>
            <a:pPr fontAlgn="t"/>
            <a:r>
              <a:rPr lang="en-US" sz="1200" b="0" i="0" kern="1200" dirty="0">
                <a:solidFill>
                  <a:schemeClr val="tx1"/>
                </a:solidFill>
                <a:effectLst/>
                <a:latin typeface="+mn-lt"/>
                <a:ea typeface="+mn-ea"/>
                <a:cs typeface="+mn-cs"/>
              </a:rPr>
              <a:t>Across the globe, regulators are converging on a </a:t>
            </a:r>
            <a:r>
              <a:rPr lang="en-US" sz="1200" b="1" i="0" kern="1200" dirty="0">
                <a:solidFill>
                  <a:schemeClr val="tx1"/>
                </a:solidFill>
                <a:effectLst/>
                <a:latin typeface="+mn-lt"/>
                <a:ea typeface="+mn-ea"/>
                <a:cs typeface="+mn-cs"/>
              </a:rPr>
              <a:t>shared pattern</a:t>
            </a:r>
            <a:r>
              <a:rPr lang="en-US" sz="1200" b="0" i="0" kern="1200" dirty="0">
                <a:solidFill>
                  <a:schemeClr val="tx1"/>
                </a:solidFill>
                <a:effectLst/>
                <a:latin typeface="+mn-lt"/>
                <a:ea typeface="+mn-ea"/>
                <a:cs typeface="+mn-cs"/>
              </a:rPr>
              <a:t>.</a:t>
            </a:r>
          </a:p>
          <a:p>
            <a:pPr fontAlgn="t"/>
            <a:endParaRPr lang="en-US" sz="1200" b="0" i="0" kern="1200" dirty="0">
              <a:solidFill>
                <a:schemeClr val="tx1"/>
              </a:solidFill>
              <a:effectLst/>
              <a:latin typeface="+mn-lt"/>
              <a:ea typeface="+mn-ea"/>
              <a:cs typeface="+mn-cs"/>
            </a:endParaRPr>
          </a:p>
          <a:p>
            <a:pPr fontAlgn="t"/>
            <a:r>
              <a:rPr lang="en-US" sz="1200" b="0" i="0" kern="1200" dirty="0">
                <a:solidFill>
                  <a:schemeClr val="tx1"/>
                </a:solidFill>
                <a:effectLst/>
                <a:latin typeface="+mn-lt"/>
                <a:ea typeface="+mn-ea"/>
                <a:cs typeface="+mn-cs"/>
              </a:rPr>
              <a:t>First, </a:t>
            </a:r>
            <a:r>
              <a:rPr lang="en-US" sz="1200" b="1" i="0" kern="1200" dirty="0">
                <a:solidFill>
                  <a:schemeClr val="tx1"/>
                </a:solidFill>
                <a:effectLst/>
                <a:latin typeface="+mn-lt"/>
                <a:ea typeface="+mn-ea"/>
                <a:cs typeface="+mn-cs"/>
              </a:rPr>
              <a:t>oversight is increasingly prioritized by risk</a:t>
            </a:r>
            <a:r>
              <a:rPr lang="en-US" sz="1200" b="0" i="0" kern="1200" dirty="0">
                <a:solidFill>
                  <a:schemeClr val="tx1"/>
                </a:solidFill>
                <a:effectLst/>
                <a:latin typeface="+mn-lt"/>
                <a:ea typeface="+mn-ea"/>
                <a:cs typeface="+mn-cs"/>
              </a:rPr>
              <a:t>. No system we examined is attempting to regulate everything equally anymore. Instead, governments are asking a more practical question: </a:t>
            </a:r>
            <a:r>
              <a:rPr lang="en-US" sz="1200" b="0" i="1" kern="1200" dirty="0">
                <a:solidFill>
                  <a:schemeClr val="tx1"/>
                </a:solidFill>
                <a:effectLst/>
                <a:latin typeface="+mn-lt"/>
                <a:ea typeface="+mn-ea"/>
                <a:cs typeface="+mn-cs"/>
              </a:rPr>
              <a:t>Where is harm most likely, and where would it be most severe if it occurred? </a:t>
            </a:r>
            <a:r>
              <a:rPr lang="en-US" sz="1200" b="0" i="0" kern="1200" dirty="0">
                <a:solidFill>
                  <a:schemeClr val="tx1"/>
                </a:solidFill>
                <a:effectLst/>
                <a:latin typeface="+mn-lt"/>
                <a:ea typeface="+mn-ea"/>
                <a:cs typeface="+mn-cs"/>
              </a:rPr>
              <a:t>That shift should sound familiar to this audience. It mirrors what many U.S. agencies are already doing—whether in child care, healthcare, environmental regulation, or financial oversight—often out of necessity rather than ideology.</a:t>
            </a:r>
          </a:p>
          <a:p>
            <a:pPr fontAlgn="t"/>
            <a:endParaRPr lang="en-US" sz="1200" b="0" i="0" kern="1200" dirty="0">
              <a:solidFill>
                <a:schemeClr val="tx1"/>
              </a:solidFill>
              <a:effectLst/>
              <a:latin typeface="+mn-lt"/>
              <a:ea typeface="+mn-ea"/>
              <a:cs typeface="+mn-cs"/>
            </a:endParaRPr>
          </a:p>
          <a:p>
            <a:pPr fontAlgn="t"/>
            <a:r>
              <a:rPr lang="en-US" sz="1200" b="0" i="0" kern="1200" dirty="0">
                <a:solidFill>
                  <a:schemeClr val="tx1"/>
                </a:solidFill>
                <a:effectLst/>
                <a:latin typeface="+mn-lt"/>
                <a:ea typeface="+mn-ea"/>
                <a:cs typeface="+mn-cs"/>
              </a:rPr>
              <a:t>Second, </a:t>
            </a:r>
            <a:r>
              <a:rPr lang="en-US" sz="1200" b="1" i="0" kern="1200" dirty="0">
                <a:solidFill>
                  <a:schemeClr val="tx1"/>
                </a:solidFill>
                <a:effectLst/>
                <a:latin typeface="+mn-lt"/>
                <a:ea typeface="+mn-ea"/>
                <a:cs typeface="+mn-cs"/>
              </a:rPr>
              <a:t>data is now central to regulatory attention</a:t>
            </a:r>
            <a:r>
              <a:rPr lang="en-US" sz="1200" b="0" i="0" kern="1200" dirty="0">
                <a:solidFill>
                  <a:schemeClr val="tx1"/>
                </a:solidFill>
                <a:effectLst/>
                <a:latin typeface="+mn-lt"/>
                <a:ea typeface="+mn-ea"/>
                <a:cs typeface="+mn-cs"/>
              </a:rPr>
              <a:t>. Across jurisdictions, regulators are using:</a:t>
            </a:r>
          </a:p>
          <a:p>
            <a:pPr marL="171450" indent="-171450" fontAlgn="t">
              <a:buFont typeface="Arial" panose="020B0604020202020204" pitchFamily="34" charset="0"/>
              <a:buChar char="•"/>
            </a:pPr>
            <a:r>
              <a:rPr lang="en-US" sz="1200" b="0" i="0" kern="1200" dirty="0">
                <a:solidFill>
                  <a:schemeClr val="tx1"/>
                </a:solidFill>
                <a:effectLst/>
                <a:latin typeface="+mn-lt"/>
                <a:ea typeface="+mn-ea"/>
                <a:cs typeface="+mn-cs"/>
              </a:rPr>
              <a:t>Compliance history</a:t>
            </a:r>
          </a:p>
          <a:p>
            <a:pPr marL="171450" indent="-171450" fontAlgn="t">
              <a:buFont typeface="Arial" panose="020B0604020202020204" pitchFamily="34" charset="0"/>
              <a:buChar char="•"/>
            </a:pPr>
            <a:r>
              <a:rPr lang="en-US" sz="1200" b="0" i="0" kern="1200" dirty="0">
                <a:solidFill>
                  <a:schemeClr val="tx1"/>
                </a:solidFill>
                <a:effectLst/>
                <a:latin typeface="+mn-lt"/>
                <a:ea typeface="+mn-ea"/>
                <a:cs typeface="+mn-cs"/>
              </a:rPr>
              <a:t>Complaint patterns</a:t>
            </a:r>
          </a:p>
          <a:p>
            <a:pPr marL="171450" indent="-171450" fontAlgn="t">
              <a:buFont typeface="Arial" panose="020B0604020202020204" pitchFamily="34" charset="0"/>
              <a:buChar char="•"/>
            </a:pPr>
            <a:r>
              <a:rPr lang="en-US" sz="1200" b="0" i="0" kern="1200" dirty="0">
                <a:solidFill>
                  <a:schemeClr val="tx1"/>
                </a:solidFill>
                <a:effectLst/>
                <a:latin typeface="+mn-lt"/>
                <a:ea typeface="+mn-ea"/>
                <a:cs typeface="+mn-cs"/>
              </a:rPr>
              <a:t>Incident data</a:t>
            </a:r>
          </a:p>
          <a:p>
            <a:pPr marL="171450" indent="-171450" fontAlgn="t">
              <a:buFont typeface="Arial" panose="020B0604020202020204" pitchFamily="34" charset="0"/>
              <a:buChar char="•"/>
            </a:pPr>
            <a:r>
              <a:rPr lang="en-US" sz="1200" b="0" i="0" kern="1200" dirty="0">
                <a:solidFill>
                  <a:schemeClr val="tx1"/>
                </a:solidFill>
                <a:effectLst/>
                <a:latin typeface="+mn-lt"/>
                <a:ea typeface="+mn-ea"/>
                <a:cs typeface="+mn-cs"/>
              </a:rPr>
              <a:t>Key risk indicators</a:t>
            </a:r>
          </a:p>
          <a:p>
            <a:pPr fontAlgn="t"/>
            <a:r>
              <a:rPr lang="en-US" sz="1200" b="0" i="0" kern="1200" dirty="0">
                <a:solidFill>
                  <a:schemeClr val="tx1"/>
                </a:solidFill>
                <a:effectLst/>
                <a:latin typeface="+mn-lt"/>
                <a:ea typeface="+mn-ea"/>
                <a:cs typeface="+mn-cs"/>
              </a:rPr>
              <a:t>Not to punish, but to </a:t>
            </a:r>
            <a:r>
              <a:rPr lang="en-US" sz="1200" b="1" i="0" kern="1200" dirty="0">
                <a:solidFill>
                  <a:schemeClr val="tx1"/>
                </a:solidFill>
                <a:effectLst/>
                <a:latin typeface="+mn-lt"/>
                <a:ea typeface="+mn-ea"/>
                <a:cs typeface="+mn-cs"/>
              </a:rPr>
              <a:t>decide where limited regulatory resources should actually go</a:t>
            </a:r>
            <a:r>
              <a:rPr lang="en-US" sz="1200" b="0" i="0" kern="1200" dirty="0">
                <a:solidFill>
                  <a:schemeClr val="tx1"/>
                </a:solidFill>
                <a:effectLst/>
                <a:latin typeface="+mn-lt"/>
                <a:ea typeface="+mn-ea"/>
                <a:cs typeface="+mn-cs"/>
              </a:rPr>
              <a:t>. This reflects a global recognition that professional judgment alone isn’t enough—and that ignoring data leads to inconsistency, inequity, and lost legitimacy.</a:t>
            </a:r>
          </a:p>
          <a:p>
            <a:pPr fontAlgn="t"/>
            <a:endParaRPr lang="en-US" sz="1200" b="0" i="0" kern="1200" dirty="0">
              <a:solidFill>
                <a:schemeClr val="tx1"/>
              </a:solidFill>
              <a:effectLst/>
              <a:latin typeface="+mn-lt"/>
              <a:ea typeface="+mn-ea"/>
              <a:cs typeface="+mn-cs"/>
            </a:endParaRPr>
          </a:p>
          <a:p>
            <a:pPr fontAlgn="t"/>
            <a:r>
              <a:rPr lang="en-US" sz="1200" b="0" i="0" kern="1200" dirty="0">
                <a:solidFill>
                  <a:schemeClr val="tx1"/>
                </a:solidFill>
                <a:effectLst/>
                <a:latin typeface="+mn-lt"/>
                <a:ea typeface="+mn-ea"/>
                <a:cs typeface="+mn-cs"/>
              </a:rPr>
              <a:t>Third, inspection intensity is being </a:t>
            </a:r>
            <a:r>
              <a:rPr lang="en-US" sz="1200" b="1" i="0" kern="1200" dirty="0">
                <a:solidFill>
                  <a:schemeClr val="tx1"/>
                </a:solidFill>
                <a:effectLst/>
                <a:latin typeface="+mn-lt"/>
                <a:ea typeface="+mn-ea"/>
                <a:cs typeface="+mn-cs"/>
              </a:rPr>
              <a:t>adjusted, not equalized</a:t>
            </a:r>
            <a:r>
              <a:rPr lang="en-US" sz="1200" b="0" i="0" kern="1200" dirty="0">
                <a:solidFill>
                  <a:schemeClr val="tx1"/>
                </a:solidFill>
                <a:effectLst/>
                <a:latin typeface="+mn-lt"/>
                <a:ea typeface="+mn-ea"/>
                <a:cs typeface="+mn-cs"/>
              </a:rPr>
              <a:t>. This is one of the most important takeaways. Equity in regulation is no longer defined as </a:t>
            </a:r>
            <a:r>
              <a:rPr lang="en-US" sz="1200" b="0" i="1" kern="1200" dirty="0">
                <a:solidFill>
                  <a:schemeClr val="tx1"/>
                </a:solidFill>
                <a:effectLst/>
                <a:latin typeface="+mn-lt"/>
                <a:ea typeface="+mn-ea"/>
                <a:cs typeface="+mn-cs"/>
              </a:rPr>
              <a:t>treating everyone the same</a:t>
            </a:r>
            <a:r>
              <a:rPr lang="en-US" sz="1200" b="0" i="0" kern="1200" dirty="0">
                <a:solidFill>
                  <a:schemeClr val="tx1"/>
                </a:solidFill>
                <a:effectLst/>
                <a:latin typeface="+mn-lt"/>
                <a:ea typeface="+mn-ea"/>
                <a:cs typeface="+mn-cs"/>
              </a:rPr>
              <a:t>. Instead, it’s defined as </a:t>
            </a:r>
            <a:r>
              <a:rPr lang="en-US" sz="1200" b="1" i="0" kern="1200" dirty="0">
                <a:solidFill>
                  <a:schemeClr val="tx1"/>
                </a:solidFill>
                <a:effectLst/>
                <a:latin typeface="+mn-lt"/>
                <a:ea typeface="+mn-ea"/>
                <a:cs typeface="+mn-cs"/>
              </a:rPr>
              <a:t>giving comparable risk comparable oversight</a:t>
            </a:r>
            <a:r>
              <a:rPr lang="en-US" sz="1200" b="0" i="0" kern="1200" dirty="0">
                <a:solidFill>
                  <a:schemeClr val="tx1"/>
                </a:solidFill>
                <a:effectLst/>
                <a:latin typeface="+mn-lt"/>
                <a:ea typeface="+mn-ea"/>
                <a:cs typeface="+mn-cs"/>
              </a:rPr>
              <a:t>. High-performing providers are often rewarded with lighter touch monitoring. Providers signaling risk receive earlier, deeper, or more frequent engagement. This is a direct reflection of </a:t>
            </a:r>
            <a:r>
              <a:rPr lang="en-US" sz="1200" b="1" i="0" kern="1200" dirty="0">
                <a:solidFill>
                  <a:schemeClr val="tx1"/>
                </a:solidFill>
                <a:effectLst/>
                <a:latin typeface="+mn-lt"/>
                <a:ea typeface="+mn-ea"/>
                <a:cs typeface="+mn-cs"/>
              </a:rPr>
              <a:t>differential monitoring</a:t>
            </a:r>
            <a:r>
              <a:rPr lang="en-US" sz="1200" b="0" i="0" kern="1200" dirty="0">
                <a:solidFill>
                  <a:schemeClr val="tx1"/>
                </a:solidFill>
                <a:effectLst/>
                <a:latin typeface="+mn-lt"/>
                <a:ea typeface="+mn-ea"/>
                <a:cs typeface="+mn-cs"/>
              </a:rPr>
              <a:t>, and it shows up whether the system is centralized like Russia’s or federated like Canada’s.</a:t>
            </a:r>
          </a:p>
          <a:p>
            <a:pPr fontAlgn="t"/>
            <a:endParaRPr lang="en-US" sz="1200" b="0" i="0" kern="1200" dirty="0">
              <a:solidFill>
                <a:schemeClr val="tx1"/>
              </a:solidFill>
              <a:effectLst/>
              <a:latin typeface="+mn-lt"/>
              <a:ea typeface="+mn-ea"/>
              <a:cs typeface="+mn-cs"/>
            </a:endParaRPr>
          </a:p>
          <a:p>
            <a:pPr fontAlgn="t"/>
            <a:r>
              <a:rPr lang="en-US" sz="1200" b="0" i="0" kern="1200" dirty="0">
                <a:solidFill>
                  <a:schemeClr val="tx1"/>
                </a:solidFill>
                <a:effectLst/>
                <a:latin typeface="+mn-lt"/>
                <a:ea typeface="+mn-ea"/>
                <a:cs typeface="+mn-cs"/>
              </a:rPr>
              <a:t>Fourth, and this is critical, the </a:t>
            </a:r>
            <a:r>
              <a:rPr lang="en-US" sz="1200" b="1" i="0" kern="1200" dirty="0">
                <a:solidFill>
                  <a:schemeClr val="tx1"/>
                </a:solidFill>
                <a:effectLst/>
                <a:latin typeface="+mn-lt"/>
                <a:ea typeface="+mn-ea"/>
                <a:cs typeface="+mn-cs"/>
              </a:rPr>
              <a:t>core standard is not “Do Everything Equally.” </a:t>
            </a:r>
            <a:r>
              <a:rPr lang="en-US" sz="1200" b="0" i="0" kern="1200" dirty="0">
                <a:solidFill>
                  <a:schemeClr val="tx1"/>
                </a:solidFill>
                <a:effectLst/>
                <a:latin typeface="+mn-lt"/>
                <a:ea typeface="+mn-ea"/>
                <a:cs typeface="+mn-cs"/>
              </a:rPr>
              <a:t>The core standard has become </a:t>
            </a:r>
            <a:r>
              <a:rPr lang="en-US" sz="1200" b="1" i="0" kern="1200" dirty="0">
                <a:solidFill>
                  <a:schemeClr val="tx1"/>
                </a:solidFill>
                <a:effectLst/>
                <a:latin typeface="+mn-lt"/>
                <a:ea typeface="+mn-ea"/>
                <a:cs typeface="+mn-cs"/>
              </a:rPr>
              <a:t>“Do No Harm.” </a:t>
            </a:r>
            <a:r>
              <a:rPr lang="en-US" sz="1200" b="0" i="0" kern="1200" dirty="0">
                <a:solidFill>
                  <a:schemeClr val="tx1"/>
                </a:solidFill>
                <a:effectLst/>
                <a:latin typeface="+mn-lt"/>
                <a:ea typeface="+mn-ea"/>
                <a:cs typeface="+mn-cs"/>
              </a:rPr>
              <a:t>Globally, regulators are acknowledging that:</a:t>
            </a:r>
          </a:p>
          <a:p>
            <a:pPr marL="171450" indent="-171450" fontAlgn="t">
              <a:buFont typeface="Arial" panose="020B0604020202020204" pitchFamily="34" charset="0"/>
              <a:buChar char="•"/>
            </a:pPr>
            <a:r>
              <a:rPr lang="en-US" sz="1200" b="0" i="0" kern="1200" dirty="0">
                <a:solidFill>
                  <a:schemeClr val="tx1"/>
                </a:solidFill>
                <a:effectLst/>
                <a:latin typeface="+mn-lt"/>
                <a:ea typeface="+mn-ea"/>
                <a:cs typeface="+mn-cs"/>
              </a:rPr>
              <a:t>Over-regulation can cause harm</a:t>
            </a:r>
          </a:p>
          <a:p>
            <a:pPr marL="171450" indent="-171450" fontAlgn="t">
              <a:buFont typeface="Arial" panose="020B0604020202020204" pitchFamily="34" charset="0"/>
              <a:buChar char="•"/>
            </a:pPr>
            <a:r>
              <a:rPr lang="en-US" sz="1200" b="0" i="0" kern="1200" dirty="0">
                <a:solidFill>
                  <a:schemeClr val="tx1"/>
                </a:solidFill>
                <a:effectLst/>
                <a:latin typeface="+mn-lt"/>
                <a:ea typeface="+mn-ea"/>
                <a:cs typeface="+mn-cs"/>
              </a:rPr>
              <a:t>Under-regulation causes harm</a:t>
            </a:r>
          </a:p>
          <a:p>
            <a:pPr marL="171450" indent="-171450" fontAlgn="t">
              <a:buFont typeface="Arial" panose="020B0604020202020204" pitchFamily="34" charset="0"/>
              <a:buChar char="•"/>
            </a:pPr>
            <a:r>
              <a:rPr lang="en-US" sz="1200" b="0" i="0" kern="1200" dirty="0">
                <a:solidFill>
                  <a:schemeClr val="tx1"/>
                </a:solidFill>
                <a:effectLst/>
                <a:latin typeface="+mn-lt"/>
                <a:ea typeface="+mn-ea"/>
                <a:cs typeface="+mn-cs"/>
              </a:rPr>
              <a:t>And procedural perfection does not equal public safety</a:t>
            </a:r>
          </a:p>
          <a:p>
            <a:pPr fontAlgn="t"/>
            <a:r>
              <a:rPr lang="en-US" sz="1200" b="0" i="0" kern="1200" dirty="0">
                <a:solidFill>
                  <a:schemeClr val="tx1"/>
                </a:solidFill>
                <a:effectLst/>
                <a:latin typeface="+mn-lt"/>
                <a:ea typeface="+mn-ea"/>
                <a:cs typeface="+mn-cs"/>
              </a:rPr>
              <a:t>The goal has shifted from checking every box to </a:t>
            </a:r>
            <a:r>
              <a:rPr lang="en-US" sz="1200" b="1" i="0" kern="1200" dirty="0">
                <a:solidFill>
                  <a:schemeClr val="tx1"/>
                </a:solidFill>
                <a:effectLst/>
                <a:latin typeface="+mn-lt"/>
                <a:ea typeface="+mn-ea"/>
                <a:cs typeface="+mn-cs"/>
              </a:rPr>
              <a:t>preventing real-world harm</a:t>
            </a:r>
            <a:r>
              <a:rPr lang="en-US" sz="1200" b="0" i="0" kern="1200" dirty="0">
                <a:solidFill>
                  <a:schemeClr val="tx1"/>
                </a:solidFill>
                <a:effectLst/>
                <a:latin typeface="+mn-lt"/>
                <a:ea typeface="+mn-ea"/>
                <a:cs typeface="+mn-cs"/>
              </a:rPr>
              <a:t>, even if that means fewer rules, fewer citations, or less frequent inspections—when risk data supports it.</a:t>
            </a:r>
          </a:p>
          <a:p>
            <a:pPr fontAlgn="t"/>
            <a:r>
              <a:rPr lang="en-US" sz="1200" b="0" i="0" kern="1200" dirty="0">
                <a:solidFill>
                  <a:schemeClr val="tx1"/>
                </a:solidFill>
                <a:effectLst/>
                <a:latin typeface="+mn-lt"/>
                <a:ea typeface="+mn-ea"/>
                <a:cs typeface="+mn-cs"/>
              </a:rPr>
              <a:t>Taken together, this reflects a move toward what many scholars and practitioners now call </a:t>
            </a:r>
            <a:r>
              <a:rPr lang="en-US" sz="1200" b="1" i="0" kern="1200" dirty="0">
                <a:solidFill>
                  <a:schemeClr val="tx1"/>
                </a:solidFill>
                <a:effectLst/>
                <a:latin typeface="+mn-lt"/>
                <a:ea typeface="+mn-ea"/>
                <a:cs typeface="+mn-cs"/>
              </a:rPr>
              <a:t>smart regulation</a:t>
            </a:r>
            <a:r>
              <a:rPr lang="en-US" sz="1200" b="0" i="0" kern="1200" dirty="0">
                <a:solidFill>
                  <a:schemeClr val="tx1"/>
                </a:solidFill>
                <a:effectLst/>
                <a:latin typeface="+mn-lt"/>
                <a:ea typeface="+mn-ea"/>
                <a:cs typeface="+mn-cs"/>
              </a:rPr>
              <a:t>.</a:t>
            </a:r>
          </a:p>
          <a:p>
            <a:pPr fontAlgn="t"/>
            <a:endParaRPr lang="en-US" sz="1200" b="0" i="0" kern="1200" dirty="0">
              <a:solidFill>
                <a:schemeClr val="tx1"/>
              </a:solidFill>
              <a:effectLst/>
              <a:latin typeface="+mn-lt"/>
              <a:ea typeface="+mn-ea"/>
              <a:cs typeface="+mn-cs"/>
            </a:endParaRPr>
          </a:p>
          <a:p>
            <a:pPr fontAlgn="t"/>
            <a:r>
              <a:rPr lang="en-US" sz="1200" b="0" i="0" kern="1200" dirty="0">
                <a:solidFill>
                  <a:schemeClr val="tx1"/>
                </a:solidFill>
                <a:effectLst/>
                <a:latin typeface="+mn-lt"/>
                <a:ea typeface="+mn-ea"/>
                <a:cs typeface="+mn-cs"/>
              </a:rPr>
              <a:t>Smart regulation doesn’t mean deregulation. It doesn’t mean ignoring standards. And it certainly doesn’t mean abandoning accountability. It means </a:t>
            </a:r>
            <a:r>
              <a:rPr lang="en-US" sz="1200" b="1" i="0" kern="1200" dirty="0">
                <a:solidFill>
                  <a:schemeClr val="tx1"/>
                </a:solidFill>
                <a:effectLst/>
                <a:latin typeface="+mn-lt"/>
                <a:ea typeface="+mn-ea"/>
                <a:cs typeface="+mn-cs"/>
              </a:rPr>
              <a:t>using the tools we have—data, discretion, and judgment—more deliberately</a:t>
            </a:r>
            <a:r>
              <a:rPr lang="en-US" sz="1200" b="0" i="0" kern="1200" dirty="0">
                <a:solidFill>
                  <a:schemeClr val="tx1"/>
                </a:solidFill>
                <a:effectLst/>
                <a:latin typeface="+mn-lt"/>
                <a:ea typeface="+mn-ea"/>
                <a:cs typeface="+mn-cs"/>
              </a:rPr>
              <a:t>.</a:t>
            </a:r>
          </a:p>
          <a:p>
            <a:pPr fontAlgn="t"/>
            <a:endParaRPr lang="en-US" sz="1200" b="0" i="0" kern="1200" dirty="0">
              <a:solidFill>
                <a:schemeClr val="tx1"/>
              </a:solidFill>
              <a:effectLst/>
              <a:latin typeface="+mn-lt"/>
              <a:ea typeface="+mn-ea"/>
              <a:cs typeface="+mn-cs"/>
            </a:endParaRPr>
          </a:p>
          <a:p>
            <a:pPr fontAlgn="t"/>
            <a:r>
              <a:rPr lang="en-US" sz="1200" b="0" i="0" kern="1200" dirty="0">
                <a:solidFill>
                  <a:schemeClr val="tx1"/>
                </a:solidFill>
                <a:effectLst/>
                <a:latin typeface="+mn-lt"/>
                <a:ea typeface="+mn-ea"/>
                <a:cs typeface="+mn-cs"/>
              </a:rPr>
              <a:t>For U.S. regulators, the message here is not that we need to copy any single global model. The lesson is that </a:t>
            </a:r>
            <a:r>
              <a:rPr lang="en-US" sz="1200" b="1" i="0" kern="1200" dirty="0">
                <a:solidFill>
                  <a:schemeClr val="tx1"/>
                </a:solidFill>
                <a:effectLst/>
                <a:latin typeface="+mn-lt"/>
                <a:ea typeface="+mn-ea"/>
                <a:cs typeface="+mn-cs"/>
              </a:rPr>
              <a:t>we are part of a global shift</a:t>
            </a:r>
            <a:r>
              <a:rPr lang="en-US" sz="1200" b="0" i="0" kern="1200" dirty="0">
                <a:solidFill>
                  <a:schemeClr val="tx1"/>
                </a:solidFill>
                <a:effectLst/>
                <a:latin typeface="+mn-lt"/>
                <a:ea typeface="+mn-ea"/>
                <a:cs typeface="+mn-cs"/>
              </a:rPr>
              <a:t>—one that recognizes constraints on time, staffing, money, and political capital, and responds by regulating </a:t>
            </a:r>
            <a:r>
              <a:rPr lang="en-US" sz="1200" b="0" i="1" kern="1200" dirty="0">
                <a:solidFill>
                  <a:schemeClr val="tx1"/>
                </a:solidFill>
                <a:effectLst/>
                <a:latin typeface="+mn-lt"/>
                <a:ea typeface="+mn-ea"/>
                <a:cs typeface="+mn-cs"/>
              </a:rPr>
              <a:t>more intelligently</a:t>
            </a:r>
            <a:r>
              <a:rPr lang="en-US" sz="1200" b="0" i="0" kern="1200" dirty="0">
                <a:solidFill>
                  <a:schemeClr val="tx1"/>
                </a:solidFill>
                <a:effectLst/>
                <a:latin typeface="+mn-lt"/>
                <a:ea typeface="+mn-ea"/>
                <a:cs typeface="+mn-cs"/>
              </a:rPr>
              <a:t> rather than </a:t>
            </a:r>
            <a:r>
              <a:rPr lang="en-US" sz="1200" b="0" i="1" kern="1200" dirty="0">
                <a:solidFill>
                  <a:schemeClr val="tx1"/>
                </a:solidFill>
                <a:effectLst/>
                <a:latin typeface="+mn-lt"/>
                <a:ea typeface="+mn-ea"/>
                <a:cs typeface="+mn-cs"/>
              </a:rPr>
              <a:t>more aggressively</a:t>
            </a:r>
            <a:r>
              <a:rPr lang="en-US" sz="1200" b="0" i="0" kern="1200" dirty="0">
                <a:solidFill>
                  <a:schemeClr val="tx1"/>
                </a:solidFill>
                <a:effectLst/>
                <a:latin typeface="+mn-lt"/>
                <a:ea typeface="+mn-ea"/>
                <a:cs typeface="+mn-cs"/>
              </a:rPr>
              <a:t>. Let’s take a pause and hear from you. Where does your licensing agency in your jurisdiction stand? Is it keeping up with global trends – why or why not?</a:t>
            </a:r>
          </a:p>
          <a:p>
            <a:endParaRPr lang="en-US" dirty="0"/>
          </a:p>
        </p:txBody>
      </p:sp>
      <p:sp>
        <p:nvSpPr>
          <p:cNvPr id="4" name="Slide Number Placeholder 3"/>
          <p:cNvSpPr>
            <a:spLocks noGrp="1"/>
          </p:cNvSpPr>
          <p:nvPr>
            <p:ph type="sldNum" sz="quarter" idx="5"/>
          </p:nvPr>
        </p:nvSpPr>
        <p:spPr/>
        <p:txBody>
          <a:bodyPr/>
          <a:lstStyle/>
          <a:p>
            <a:fld id="{C507D6E4-757B-4964-9366-B9637A8F692B}" type="slidenum">
              <a:rPr lang="en-US" smtClean="0"/>
              <a:t>24</a:t>
            </a:fld>
            <a:endParaRPr lang="en-US"/>
          </a:p>
        </p:txBody>
      </p:sp>
    </p:spTree>
    <p:extLst>
      <p:ext uri="{BB962C8B-B14F-4D97-AF65-F5344CB8AC3E}">
        <p14:creationId xmlns:p14="http://schemas.microsoft.com/office/powerpoint/2010/main" val="406646224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Licensing has significant global impacts. Differences in requirements across states or countries can prevent professionals from moving freely. At the same time, countries may compete by offering flexible licensing to attract investment. In developing economies, lengthy licensing processes can discourage formal business participation and slow economic growth.</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application of these theories creates several cross-border challenges and trends:</a:t>
            </a:r>
          </a:p>
          <a:p>
            <a:pPr marL="171450" lvl="0" indent="-171450">
              <a:buFont typeface="Arial" panose="020B0604020202020204" pitchFamily="34" charset="0"/>
              <a:buChar char="•"/>
            </a:pPr>
            <a:r>
              <a:rPr lang="en-US" sz="1200" b="1" kern="1200" dirty="0">
                <a:solidFill>
                  <a:schemeClr val="tx1"/>
                </a:solidFill>
                <a:effectLst/>
                <a:latin typeface="+mn-lt"/>
                <a:ea typeface="+mn-ea"/>
                <a:cs typeface="+mn-cs"/>
              </a:rPr>
              <a:t>Barriers to Mobility:</a:t>
            </a:r>
            <a:r>
              <a:rPr lang="en-US" sz="1200" kern="1200" dirty="0">
                <a:solidFill>
                  <a:schemeClr val="tx1"/>
                </a:solidFill>
                <a:effectLst/>
                <a:latin typeface="+mn-lt"/>
                <a:ea typeface="+mn-ea"/>
                <a:cs typeface="+mn-cs"/>
              </a:rPr>
              <a:t> Varying licensing requirements across different countries (or states) can inhibit the movement of skilled professionals and hinder international labor markets.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1"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kern="1200" dirty="0">
                <a:solidFill>
                  <a:schemeClr val="tx1"/>
                </a:solidFill>
                <a:effectLst/>
                <a:latin typeface="+mn-lt"/>
                <a:ea typeface="+mn-ea"/>
                <a:cs typeface="+mn-cs"/>
              </a:rPr>
              <a:t>Hybrid &amp; Experimental Governance:</a:t>
            </a:r>
            <a:r>
              <a:rPr lang="en-US" sz="1200" kern="1200" dirty="0">
                <a:solidFill>
                  <a:schemeClr val="tx1"/>
                </a:solidFill>
                <a:effectLst/>
                <a:latin typeface="+mn-lt"/>
                <a:ea typeface="+mn-ea"/>
                <a:cs typeface="+mn-cs"/>
              </a:rPr>
              <a:t> To manage emerging technologies like AI or the sharing economy, some regions are adopting "experimental governance," using temporary or "pilot" licensing to test new rules before formalizing them.</a:t>
            </a:r>
            <a:r>
              <a:rPr lang="en-US" sz="1200" b="0" i="0" kern="1200" dirty="0">
                <a:solidFill>
                  <a:schemeClr val="tx1"/>
                </a:solidFill>
                <a:effectLst/>
                <a:latin typeface="+mn-lt"/>
                <a:ea typeface="+mn-ea"/>
                <a:cs typeface="+mn-cs"/>
              </a:rPr>
              <a:t> Hybrid or experimental governance models are increasingly used when traditional licensing struggles to keep pace with innovation. Regulators use pilot programs, temporary licenses, or emergency rules to test new approaches. This has been common in areas like artificial intelligence, the sharing economy, and crisis situations such as the COVID-19 pandemic.</a:t>
            </a:r>
          </a:p>
          <a:p>
            <a:pPr marL="171450" lvl="0" indent="-171450">
              <a:buFont typeface="Arial" panose="020B0604020202020204" pitchFamily="34" charset="0"/>
              <a:buChar char="•"/>
            </a:pP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b="1" kern="1200" dirty="0">
                <a:solidFill>
                  <a:schemeClr val="tx1"/>
                </a:solidFill>
                <a:effectLst/>
                <a:latin typeface="+mn-lt"/>
                <a:ea typeface="+mn-ea"/>
                <a:cs typeface="+mn-cs"/>
              </a:rPr>
              <a:t>Regulatory Competition:</a:t>
            </a:r>
            <a:r>
              <a:rPr lang="en-US" sz="1200" kern="1200" dirty="0">
                <a:solidFill>
                  <a:schemeClr val="tx1"/>
                </a:solidFill>
                <a:effectLst/>
                <a:latin typeface="+mn-lt"/>
                <a:ea typeface="+mn-ea"/>
                <a:cs typeface="+mn-cs"/>
              </a:rPr>
              <a:t> While regulatory competition is less of a global issue (I mean, providers and agency don’t cross international boundaries, this can be said between states and jurisdictions. Providers, especially large corporate providers, can and often do, look closely at the licensing environment before investing in an area.  It is not uncommon for them to look for more favorable or "flexible" licensing regimes, which can lead to either a "race to the bottom" or more efficient specialized oversight.</a:t>
            </a:r>
          </a:p>
          <a:p>
            <a:pPr marL="171450" lvl="0" indent="-171450">
              <a:buFont typeface="Arial" panose="020B0604020202020204" pitchFamily="34" charset="0"/>
              <a:buChar char="•"/>
            </a:pPr>
            <a:endParaRPr lang="en-US" sz="1200" b="1"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b="1" kern="1200" dirty="0">
                <a:solidFill>
                  <a:schemeClr val="tx1"/>
                </a:solidFill>
                <a:effectLst/>
                <a:latin typeface="+mn-lt"/>
                <a:ea typeface="+mn-ea"/>
                <a:cs typeface="+mn-cs"/>
              </a:rPr>
              <a:t>Economic Development Hurdles:</a:t>
            </a:r>
            <a:r>
              <a:rPr lang="en-US" sz="1200" kern="1200" dirty="0">
                <a:solidFill>
                  <a:schemeClr val="tx1"/>
                </a:solidFill>
                <a:effectLst/>
                <a:latin typeface="+mn-lt"/>
                <a:ea typeface="+mn-ea"/>
                <a:cs typeface="+mn-cs"/>
              </a:rPr>
              <a:t> In developing nations, complex and lengthy licensing procedures can drive businesses into the informal care, stifling broader growth. I wonder, have we seen that here as well?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C507D6E4-757B-4964-9366-B9637A8F692B}" type="slidenum">
              <a:rPr lang="en-US" smtClean="0"/>
              <a:t>25</a:t>
            </a:fld>
            <a:endParaRPr lang="en-US"/>
          </a:p>
        </p:txBody>
      </p:sp>
    </p:spTree>
    <p:extLst>
      <p:ext uri="{BB962C8B-B14F-4D97-AF65-F5344CB8AC3E}">
        <p14:creationId xmlns:p14="http://schemas.microsoft.com/office/powerpoint/2010/main" val="94497605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Transition Slide</a:t>
            </a:r>
          </a:p>
        </p:txBody>
      </p:sp>
      <p:sp>
        <p:nvSpPr>
          <p:cNvPr id="4" name="Slide Number Placeholder 3"/>
          <p:cNvSpPr>
            <a:spLocks noGrp="1"/>
          </p:cNvSpPr>
          <p:nvPr>
            <p:ph type="sldNum" sz="quarter" idx="5"/>
          </p:nvPr>
        </p:nvSpPr>
        <p:spPr/>
        <p:txBody>
          <a:bodyPr/>
          <a:lstStyle/>
          <a:p>
            <a:fld id="{C507D6E4-757B-4964-9366-B9637A8F692B}" type="slidenum">
              <a:rPr lang="en-US" smtClean="0"/>
              <a:t>26</a:t>
            </a:fld>
            <a:endParaRPr lang="en-US"/>
          </a:p>
        </p:txBody>
      </p:sp>
    </p:spTree>
    <p:extLst>
      <p:ext uri="{BB962C8B-B14F-4D97-AF65-F5344CB8AC3E}">
        <p14:creationId xmlns:p14="http://schemas.microsoft.com/office/powerpoint/2010/main" val="130583923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t"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In human services, licensing plays a critical protective role because providers work with vulnerable populations. The primary concern is preventing harm, abuse, or neglect. As a result, regulation in these fields increasingly emphasizes outcomes and risk rather than strict rule-following alone. Licensing in the human care industry (child care, elder care, social services) is deeply cultural because it regulates </a:t>
            </a:r>
            <a:r>
              <a:rPr lang="en-US" sz="1200" b="1" i="0" kern="1200" dirty="0">
                <a:solidFill>
                  <a:schemeClr val="tx1"/>
                </a:solidFill>
                <a:effectLst/>
                <a:latin typeface="+mn-lt"/>
                <a:ea typeface="+mn-ea"/>
                <a:cs typeface="+mn-cs"/>
              </a:rPr>
              <a:t>values-based behaviors</a:t>
            </a:r>
            <a:r>
              <a:rPr lang="en-US" sz="1200" b="0" i="0" kern="1200" dirty="0">
                <a:solidFill>
                  <a:schemeClr val="tx1"/>
                </a:solidFill>
                <a:effectLst/>
                <a:latin typeface="+mn-lt"/>
                <a:ea typeface="+mn-ea"/>
                <a:cs typeface="+mn-cs"/>
              </a:rPr>
              <a:t> rather than just technical outcomes. Unlike aviation or manufacturing, which focus on physical safety, human care licensing dictates how society believes vulnerable people should be raised, treated, and integrated into a community.</a:t>
            </a:r>
          </a:p>
          <a:p>
            <a:r>
              <a:rPr lang="en-US" sz="1200" b="0" i="0" kern="1200" dirty="0">
                <a:solidFill>
                  <a:schemeClr val="tx1"/>
                </a:solidFill>
                <a:effectLst/>
                <a:latin typeface="+mn-lt"/>
                <a:ea typeface="+mn-ea"/>
                <a:cs typeface="+mn-cs"/>
              </a:rPr>
              <a:t>Licensing standards act as a benchmark for "quality," but what one culture considers high-quality care, another may see as harmful. </a:t>
            </a:r>
          </a:p>
          <a:p>
            <a:endParaRPr lang="en-US" sz="1200" b="1"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Social Norms</a:t>
            </a:r>
            <a:r>
              <a:rPr lang="en-US" sz="1200" b="0" i="0" kern="1200" dirty="0">
                <a:solidFill>
                  <a:schemeClr val="tx1"/>
                </a:solidFill>
                <a:effectLst/>
                <a:latin typeface="+mn-lt"/>
                <a:ea typeface="+mn-ea"/>
                <a:cs typeface="+mn-cs"/>
              </a:rPr>
              <a:t>: Regulations are often built on </a:t>
            </a:r>
            <a:r>
              <a:rPr lang="en-US" sz="1200" b="1" i="0" kern="1200" dirty="0">
                <a:solidFill>
                  <a:schemeClr val="tx1"/>
                </a:solidFill>
                <a:effectLst/>
                <a:latin typeface="+mn-lt"/>
                <a:ea typeface="+mn-ea"/>
                <a:cs typeface="+mn-cs"/>
              </a:rPr>
              <a:t>injunctive norms</a:t>
            </a:r>
            <a:r>
              <a:rPr lang="en-US" sz="1200" b="0" i="0" kern="1200" dirty="0">
                <a:solidFill>
                  <a:schemeClr val="tx1"/>
                </a:solidFill>
                <a:effectLst/>
                <a:latin typeface="+mn-lt"/>
                <a:ea typeface="+mn-ea"/>
                <a:cs typeface="+mn-cs"/>
              </a:rPr>
              <a:t>—what a society approves of. For example, some cultures value collective, multi-generational care (kinship), while Western licensing models often prioritize individualized, professionalized care in separate facilities.</a:t>
            </a:r>
          </a:p>
          <a:p>
            <a:endParaRPr lang="en-US" sz="1200" b="1"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Legitimacy</a:t>
            </a:r>
            <a:r>
              <a:rPr lang="en-US" sz="1200" b="0" i="0" kern="1200" dirty="0">
                <a:solidFill>
                  <a:schemeClr val="tx1"/>
                </a:solidFill>
                <a:effectLst/>
                <a:latin typeface="+mn-lt"/>
                <a:ea typeface="+mn-ea"/>
                <a:cs typeface="+mn-cs"/>
              </a:rPr>
              <a:t>: Licensure often reflects </a:t>
            </a:r>
            <a:r>
              <a:rPr lang="en-US" sz="1200" b="1" i="0" kern="1200" dirty="0">
                <a:solidFill>
                  <a:schemeClr val="tx1"/>
                </a:solidFill>
                <a:effectLst/>
                <a:latin typeface="+mn-lt"/>
                <a:ea typeface="+mn-ea"/>
                <a:cs typeface="+mn-cs"/>
              </a:rPr>
              <a:t>European or colonial roots</a:t>
            </a:r>
            <a:r>
              <a:rPr lang="en-US" sz="1200" b="0" i="0" kern="1200" dirty="0">
                <a:solidFill>
                  <a:schemeClr val="tx1"/>
                </a:solidFill>
                <a:effectLst/>
                <a:latin typeface="+mn-lt"/>
                <a:ea typeface="+mn-ea"/>
                <a:cs typeface="+mn-cs"/>
              </a:rPr>
              <a:t>, emphasizing occupational standardization that can sometimes exclude culturally responsive practitioners, like Indigenous healers or community-based midwives, who don't fit traditional regulatory molds. </a:t>
            </a:r>
          </a:p>
          <a:p>
            <a:r>
              <a:rPr lang="en-US" sz="1200" b="0" i="0" kern="1200" dirty="0">
                <a:solidFill>
                  <a:schemeClr val="tx1"/>
                </a:solidFill>
                <a:effectLst/>
                <a:latin typeface="+mn-lt"/>
                <a:ea typeface="+mn-ea"/>
                <a:cs typeface="+mn-cs"/>
              </a:rPr>
              <a:t>Washington State Department of Children, Youth, and Families (.gov) +3</a:t>
            </a:r>
          </a:p>
          <a:p>
            <a:endParaRPr lang="en-US" sz="1200" b="1"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2. Management of "Invisible" Risks</a:t>
            </a:r>
          </a:p>
          <a:p>
            <a:r>
              <a:rPr lang="en-US" sz="1200" b="0" i="0" kern="1200" dirty="0">
                <a:solidFill>
                  <a:schemeClr val="tx1"/>
                </a:solidFill>
                <a:effectLst/>
                <a:latin typeface="+mn-lt"/>
                <a:ea typeface="+mn-ea"/>
                <a:cs typeface="+mn-cs"/>
              </a:rPr>
              <a:t>Regulatory compliance in this field is often about managing </a:t>
            </a:r>
            <a:r>
              <a:rPr lang="en-US" sz="1200" b="1" i="0" kern="1200" dirty="0">
                <a:solidFill>
                  <a:schemeClr val="tx1"/>
                </a:solidFill>
                <a:effectLst/>
                <a:latin typeface="+mn-lt"/>
                <a:ea typeface="+mn-ea"/>
                <a:cs typeface="+mn-cs"/>
              </a:rPr>
              <a:t>human decision-making</a:t>
            </a:r>
            <a:r>
              <a:rPr lang="en-US" sz="1200" b="0" i="0" kern="1200" dirty="0">
                <a:solidFill>
                  <a:schemeClr val="tx1"/>
                </a:solidFill>
                <a:effectLst/>
                <a:latin typeface="+mn-lt"/>
                <a:ea typeface="+mn-ea"/>
                <a:cs typeface="+mn-cs"/>
              </a:rPr>
              <a:t> and social interactions rather than machinery. </a:t>
            </a:r>
          </a:p>
          <a:p>
            <a:r>
              <a:rPr lang="en-US" sz="1200" b="0" i="0" kern="1200" dirty="0">
                <a:solidFill>
                  <a:schemeClr val="tx1"/>
                </a:solidFill>
                <a:effectLst/>
                <a:latin typeface="+mn-lt"/>
                <a:ea typeface="+mn-ea"/>
                <a:cs typeface="+mn-cs"/>
              </a:rPr>
              <a:t>Medium</a:t>
            </a:r>
          </a:p>
          <a:p>
            <a:pPr marL="171450" indent="-171450">
              <a:buFont typeface="Arial" panose="020B0604020202020204" pitchFamily="34" charset="0"/>
              <a:buChar char="•"/>
            </a:pPr>
            <a:r>
              <a:rPr lang="en-US" sz="1200" b="1" i="0" kern="1200" dirty="0">
                <a:solidFill>
                  <a:schemeClr val="tx1"/>
                </a:solidFill>
                <a:effectLst/>
                <a:latin typeface="+mn-lt"/>
                <a:ea typeface="+mn-ea"/>
                <a:cs typeface="+mn-cs"/>
              </a:rPr>
              <a:t>Cultural Safety</a:t>
            </a:r>
            <a:r>
              <a:rPr lang="en-US" sz="1200" b="0" i="0" kern="1200" dirty="0">
                <a:solidFill>
                  <a:schemeClr val="tx1"/>
                </a:solidFill>
                <a:effectLst/>
                <a:latin typeface="+mn-lt"/>
                <a:ea typeface="+mn-ea"/>
                <a:cs typeface="+mn-cs"/>
              </a:rPr>
              <a:t>: Effective care requires "cultural competence"—the ability to respect a patient's or child's background. Failure to include these in licensing can lead to </a:t>
            </a:r>
            <a:r>
              <a:rPr lang="en-US" sz="1200" b="1" i="0" kern="1200" dirty="0">
                <a:solidFill>
                  <a:schemeClr val="tx1"/>
                </a:solidFill>
                <a:effectLst/>
                <a:latin typeface="+mn-lt"/>
                <a:ea typeface="+mn-ea"/>
                <a:cs typeface="+mn-cs"/>
              </a:rPr>
              <a:t>mistrust and non-compliance</a:t>
            </a:r>
            <a:r>
              <a:rPr lang="en-US" sz="1200" b="0" i="0" kern="1200" dirty="0">
                <a:solidFill>
                  <a:schemeClr val="tx1"/>
                </a:solidFill>
                <a:effectLst/>
                <a:latin typeface="+mn-lt"/>
                <a:ea typeface="+mn-ea"/>
                <a:cs typeface="+mn-cs"/>
              </a:rPr>
              <a:t> by providers or families who feel the rules don't align with their beliefs.</a:t>
            </a:r>
          </a:p>
          <a:p>
            <a:pPr marL="171450" indent="-171450">
              <a:buFont typeface="Arial" panose="020B0604020202020204" pitchFamily="34" charset="0"/>
              <a:buChar char="•"/>
            </a:pPr>
            <a:r>
              <a:rPr lang="en-US" sz="1200" b="1" i="0" kern="1200" dirty="0">
                <a:solidFill>
                  <a:schemeClr val="tx1"/>
                </a:solidFill>
                <a:effectLst/>
                <a:latin typeface="+mn-lt"/>
                <a:ea typeface="+mn-ea"/>
                <a:cs typeface="+mn-cs"/>
              </a:rPr>
              <a:t>Health Equity</a:t>
            </a:r>
            <a:r>
              <a:rPr lang="en-US" sz="1200" b="0" i="0" kern="1200" dirty="0">
                <a:solidFill>
                  <a:schemeClr val="tx1"/>
                </a:solidFill>
                <a:effectLst/>
                <a:latin typeface="+mn-lt"/>
                <a:ea typeface="+mn-ea"/>
                <a:cs typeface="+mn-cs"/>
              </a:rPr>
              <a:t>: Licensing can inadvertently reinforce inequities if it ignores </a:t>
            </a:r>
            <a:r>
              <a:rPr lang="en-US" sz="1200" b="1" i="0" kern="1200" dirty="0">
                <a:solidFill>
                  <a:schemeClr val="tx1"/>
                </a:solidFill>
                <a:effectLst/>
                <a:latin typeface="+mn-lt"/>
                <a:ea typeface="+mn-ea"/>
                <a:cs typeface="+mn-cs"/>
              </a:rPr>
              <a:t>social determinants of health</a:t>
            </a:r>
            <a:r>
              <a:rPr lang="en-US" sz="1200" b="0" i="0" kern="1200" dirty="0">
                <a:solidFill>
                  <a:schemeClr val="tx1"/>
                </a:solidFill>
                <a:effectLst/>
                <a:latin typeface="+mn-lt"/>
                <a:ea typeface="+mn-ea"/>
                <a:cs typeface="+mn-cs"/>
              </a:rPr>
              <a:t> (like housing or religious food preferences) that differ across cultural groups. </a:t>
            </a:r>
          </a:p>
          <a:p>
            <a:r>
              <a:rPr lang="en-US" sz="1200" b="0" i="0" kern="1200" dirty="0">
                <a:solidFill>
                  <a:schemeClr val="tx1"/>
                </a:solidFill>
                <a:effectLst/>
                <a:latin typeface="+mn-lt"/>
                <a:ea typeface="+mn-ea"/>
                <a:cs typeface="+mn-cs"/>
              </a:rPr>
              <a:t>National Institutes of Health (.gov) +4</a:t>
            </a:r>
          </a:p>
          <a:p>
            <a:endParaRPr lang="en-US" sz="1200" b="1"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3. The Role of the "Primary Advocate"</a:t>
            </a:r>
          </a:p>
          <a:p>
            <a:r>
              <a:rPr lang="en-US" sz="1200" b="0" i="0" kern="1200" dirty="0">
                <a:solidFill>
                  <a:schemeClr val="tx1"/>
                </a:solidFill>
                <a:effectLst/>
                <a:latin typeface="+mn-lt"/>
                <a:ea typeface="+mn-ea"/>
                <a:cs typeface="+mn-cs"/>
              </a:rPr>
              <a:t>Licensing often balances the authority of the state with the rights of the family.</a:t>
            </a:r>
          </a:p>
          <a:p>
            <a:r>
              <a:rPr lang="en-US" sz="1200" b="1" i="0" kern="1200" dirty="0">
                <a:solidFill>
                  <a:schemeClr val="tx1"/>
                </a:solidFill>
                <a:effectLst/>
                <a:latin typeface="+mn-lt"/>
                <a:ea typeface="+mn-ea"/>
                <a:cs typeface="+mn-cs"/>
              </a:rPr>
              <a:t>Parental Rights</a:t>
            </a:r>
            <a:r>
              <a:rPr lang="en-US" sz="1200" b="0" i="0" kern="1200" dirty="0">
                <a:solidFill>
                  <a:schemeClr val="tx1"/>
                </a:solidFill>
                <a:effectLst/>
                <a:latin typeface="+mn-lt"/>
                <a:ea typeface="+mn-ea"/>
                <a:cs typeface="+mn-cs"/>
              </a:rPr>
              <a:t>: Many licensing frameworks, such as those in </a:t>
            </a:r>
            <a:r>
              <a:rPr lang="en-US" sz="1200" b="0" i="0" kern="1200" dirty="0">
                <a:solidFill>
                  <a:schemeClr val="tx1"/>
                </a:solidFill>
                <a:effectLst/>
                <a:latin typeface="+mn-lt"/>
                <a:ea typeface="+mn-ea"/>
                <a:cs typeface="+mn-cs"/>
                <a:hlinkClick r:id="rId3"/>
              </a:rPr>
              <a:t>Washington State</a:t>
            </a:r>
            <a:r>
              <a:rPr lang="en-US" sz="1200" b="0" i="0" kern="1200" dirty="0">
                <a:solidFill>
                  <a:schemeClr val="tx1"/>
                </a:solidFill>
                <a:effectLst/>
                <a:latin typeface="+mn-lt"/>
                <a:ea typeface="+mn-ea"/>
                <a:cs typeface="+mn-cs"/>
              </a:rPr>
              <a:t>, explicitly recognize </a:t>
            </a:r>
            <a:r>
              <a:rPr lang="en-US" sz="1200" b="1" i="0" kern="1200" dirty="0">
                <a:solidFill>
                  <a:schemeClr val="tx1"/>
                </a:solidFill>
                <a:effectLst/>
                <a:latin typeface="+mn-lt"/>
                <a:ea typeface="+mn-ea"/>
                <a:cs typeface="+mn-cs"/>
              </a:rPr>
              <a:t>parents as a child's primary teacher</a:t>
            </a:r>
            <a:r>
              <a:rPr lang="en-US" sz="1200" b="0" i="0" kern="1200" dirty="0">
                <a:solidFill>
                  <a:schemeClr val="tx1"/>
                </a:solidFill>
                <a:effectLst/>
                <a:latin typeface="+mn-lt"/>
                <a:ea typeface="+mn-ea"/>
                <a:cs typeface="+mn-cs"/>
              </a:rPr>
              <a:t>. How much a regulator "interferes" in the family's preferred care methods is a sensitive cultural and political boundary.</a:t>
            </a:r>
          </a:p>
          <a:p>
            <a:r>
              <a:rPr lang="en-US" sz="1200" b="1" i="0" kern="1200" dirty="0">
                <a:solidFill>
                  <a:schemeClr val="tx1"/>
                </a:solidFill>
                <a:effectLst/>
                <a:latin typeface="+mn-lt"/>
                <a:ea typeface="+mn-ea"/>
                <a:cs typeface="+mn-cs"/>
              </a:rPr>
              <a:t>Language and Communication</a:t>
            </a:r>
            <a:r>
              <a:rPr lang="en-US" sz="1200" b="0" i="0" kern="1200" dirty="0">
                <a:solidFill>
                  <a:schemeClr val="tx1"/>
                </a:solidFill>
                <a:effectLst/>
                <a:latin typeface="+mn-lt"/>
                <a:ea typeface="+mn-ea"/>
                <a:cs typeface="+mn-cs"/>
              </a:rPr>
              <a:t>: Rules around documentation and interaction are heavily influenced by the dominant language. This can create barriers for providers who deliver excellent care but struggle with the specific linguistic "professional culture" required by regulators. </a:t>
            </a:r>
          </a:p>
          <a:p>
            <a:endParaRPr lang="en-US" dirty="0"/>
          </a:p>
        </p:txBody>
      </p:sp>
      <p:sp>
        <p:nvSpPr>
          <p:cNvPr id="4" name="Slide Number Placeholder 3"/>
          <p:cNvSpPr>
            <a:spLocks noGrp="1"/>
          </p:cNvSpPr>
          <p:nvPr>
            <p:ph type="sldNum" sz="quarter" idx="5"/>
          </p:nvPr>
        </p:nvSpPr>
        <p:spPr/>
        <p:txBody>
          <a:bodyPr/>
          <a:lstStyle/>
          <a:p>
            <a:fld id="{C507D6E4-757B-4964-9366-B9637A8F692B}" type="slidenum">
              <a:rPr lang="en-US" smtClean="0"/>
              <a:t>27</a:t>
            </a:fld>
            <a:endParaRPr lang="en-US"/>
          </a:p>
        </p:txBody>
      </p:sp>
    </p:spTree>
    <p:extLst>
      <p:ext uri="{BB962C8B-B14F-4D97-AF65-F5344CB8AC3E}">
        <p14:creationId xmlns:p14="http://schemas.microsoft.com/office/powerpoint/2010/main" val="100688112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t"/>
            <a:r>
              <a:rPr lang="en-US" sz="1200" b="0" i="1" kern="1200" dirty="0">
                <a:solidFill>
                  <a:schemeClr val="tx1"/>
                </a:solidFill>
                <a:effectLst/>
                <a:latin typeface="+mn-lt"/>
                <a:ea typeface="+mn-ea"/>
                <a:cs typeface="+mn-cs"/>
              </a:rPr>
              <a:t>“To understand why human services licensing works the way it does, or doesn’t, we have to move beyond rules and talk about behavior.” </a:t>
            </a:r>
            <a:r>
              <a:rPr lang="en-US" sz="1200" b="0" i="0" kern="1200" dirty="0">
                <a:solidFill>
                  <a:schemeClr val="tx1"/>
                </a:solidFill>
                <a:effectLst/>
                <a:latin typeface="+mn-lt"/>
                <a:ea typeface="+mn-ea"/>
                <a:cs typeface="+mn-cs"/>
              </a:rPr>
              <a:t>Modern regulatory theory increasingly shows that </a:t>
            </a:r>
            <a:r>
              <a:rPr lang="en-US" sz="1200" b="1" i="0" kern="1200" dirty="0">
                <a:solidFill>
                  <a:schemeClr val="tx1"/>
                </a:solidFill>
                <a:effectLst/>
                <a:latin typeface="+mn-lt"/>
                <a:ea typeface="+mn-ea"/>
                <a:cs typeface="+mn-cs"/>
              </a:rPr>
              <a:t>compliance is not just a technical act</a:t>
            </a:r>
            <a:r>
              <a:rPr lang="en-US" sz="1200" b="0" i="0" kern="1200" dirty="0">
                <a:solidFill>
                  <a:schemeClr val="tx1"/>
                </a:solidFill>
                <a:effectLst/>
                <a:latin typeface="+mn-lt"/>
                <a:ea typeface="+mn-ea"/>
                <a:cs typeface="+mn-cs"/>
              </a:rPr>
              <a:t>. It’s a </a:t>
            </a:r>
            <a:r>
              <a:rPr lang="en-US" sz="1200" b="0" i="1" kern="1200" dirty="0">
                <a:solidFill>
                  <a:schemeClr val="tx1"/>
                </a:solidFill>
                <a:effectLst/>
                <a:latin typeface="+mn-lt"/>
                <a:ea typeface="+mn-ea"/>
                <a:cs typeface="+mn-cs"/>
              </a:rPr>
              <a:t>human behavior</a:t>
            </a:r>
            <a:r>
              <a:rPr lang="en-US" sz="1200" b="0" i="0" kern="1200" dirty="0">
                <a:solidFill>
                  <a:schemeClr val="tx1"/>
                </a:solidFill>
                <a:effectLst/>
                <a:latin typeface="+mn-lt"/>
                <a:ea typeface="+mn-ea"/>
                <a:cs typeface="+mn-cs"/>
              </a:rPr>
              <a:t>. In human services, providers don’t comply simply because a rule exists; they comply because of how they </a:t>
            </a:r>
            <a:r>
              <a:rPr lang="en-US" sz="1200" b="1" i="0" kern="1200" dirty="0">
                <a:solidFill>
                  <a:schemeClr val="tx1"/>
                </a:solidFill>
                <a:effectLst/>
                <a:latin typeface="+mn-lt"/>
                <a:ea typeface="+mn-ea"/>
                <a:cs typeface="+mn-cs"/>
              </a:rPr>
              <a:t>experience</a:t>
            </a:r>
            <a:r>
              <a:rPr lang="en-US" sz="1200" b="0" i="0" kern="1200" dirty="0">
                <a:solidFill>
                  <a:schemeClr val="tx1"/>
                </a:solidFill>
                <a:effectLst/>
                <a:latin typeface="+mn-lt"/>
                <a:ea typeface="+mn-ea"/>
                <a:cs typeface="+mn-cs"/>
              </a:rPr>
              <a:t> that rule and the system enforcing it.</a:t>
            </a:r>
          </a:p>
          <a:p>
            <a:endParaRPr lang="en-US" sz="1200" b="0" i="0" kern="1200" dirty="0">
              <a:solidFill>
                <a:schemeClr val="tx1"/>
              </a:solidFill>
              <a:effectLst/>
              <a:latin typeface="+mn-lt"/>
              <a:ea typeface="+mn-ea"/>
              <a:cs typeface="+mn-cs"/>
            </a:endParaRPr>
          </a:p>
          <a:p>
            <a:pPr fontAlgn="t"/>
            <a:r>
              <a:rPr lang="en-US" sz="1200" b="0" i="0" kern="1200" dirty="0">
                <a:solidFill>
                  <a:schemeClr val="tx1"/>
                </a:solidFill>
                <a:effectLst/>
                <a:latin typeface="+mn-lt"/>
                <a:ea typeface="+mn-ea"/>
                <a:cs typeface="+mn-cs"/>
              </a:rPr>
              <a:t>Behavioral compliance theories help explain </a:t>
            </a:r>
            <a:r>
              <a:rPr lang="en-US" sz="1200" b="1" i="0" kern="1200" dirty="0">
                <a:solidFill>
                  <a:schemeClr val="tx1"/>
                </a:solidFill>
                <a:effectLst/>
                <a:latin typeface="+mn-lt"/>
                <a:ea typeface="+mn-ea"/>
                <a:cs typeface="+mn-cs"/>
              </a:rPr>
              <a:t>what ‘safety’ actually looks like in practice</a:t>
            </a:r>
            <a:r>
              <a:rPr lang="en-US" sz="1200" b="0" i="0" kern="1200" dirty="0">
                <a:solidFill>
                  <a:schemeClr val="tx1"/>
                </a:solidFill>
                <a:effectLst/>
                <a:latin typeface="+mn-lt"/>
                <a:ea typeface="+mn-ea"/>
                <a:cs typeface="+mn-cs"/>
              </a:rPr>
              <a:t>, and why the same rule can produce very different outcomes across communities.</a:t>
            </a:r>
          </a:p>
          <a:p>
            <a:pPr fontAlgn="t"/>
            <a:r>
              <a:rPr lang="en-US" sz="1200" b="0" i="0" kern="1200" dirty="0">
                <a:solidFill>
                  <a:schemeClr val="tx1"/>
                </a:solidFill>
                <a:effectLst/>
                <a:latin typeface="+mn-lt"/>
                <a:ea typeface="+mn-ea"/>
                <a:cs typeface="+mn-cs"/>
              </a:rPr>
              <a:t>First, these theories remind us that </a:t>
            </a:r>
            <a:r>
              <a:rPr lang="en-US" sz="1200" b="1" i="0" kern="1200" dirty="0">
                <a:solidFill>
                  <a:schemeClr val="tx1"/>
                </a:solidFill>
                <a:effectLst/>
                <a:latin typeface="+mn-lt"/>
                <a:ea typeface="+mn-ea"/>
                <a:cs typeface="+mn-cs"/>
              </a:rPr>
              <a:t>definitions of safety are socially constructed</a:t>
            </a:r>
            <a:r>
              <a:rPr lang="en-US" sz="1200" b="0" i="0" kern="1200" dirty="0">
                <a:solidFill>
                  <a:schemeClr val="tx1"/>
                </a:solidFill>
                <a:effectLst/>
                <a:latin typeface="+mn-lt"/>
                <a:ea typeface="+mn-ea"/>
                <a:cs typeface="+mn-cs"/>
              </a:rPr>
              <a:t>. In human care settings, safety isn’t just physical, it’s emotional, psychological, relational, and often cultural. What one community sees as safe, another may experience as harmful or intrusive. Licensing rules inevitably reflect those value judgments, whether we acknowledge them or not.</a:t>
            </a:r>
          </a:p>
          <a:p>
            <a:endParaRPr lang="en-US" sz="1200" b="0" i="0" kern="1200" dirty="0">
              <a:solidFill>
                <a:schemeClr val="tx1"/>
              </a:solidFill>
              <a:effectLst/>
              <a:latin typeface="+mn-lt"/>
              <a:ea typeface="+mn-ea"/>
              <a:cs typeface="+mn-cs"/>
            </a:endParaRPr>
          </a:p>
          <a:p>
            <a:pPr fontAlgn="t"/>
            <a:r>
              <a:rPr lang="en-US" sz="1200" b="0" i="0" kern="1200" dirty="0">
                <a:solidFill>
                  <a:schemeClr val="tx1"/>
                </a:solidFill>
                <a:effectLst/>
                <a:latin typeface="+mn-lt"/>
                <a:ea typeface="+mn-ea"/>
                <a:cs typeface="+mn-cs"/>
              </a:rPr>
              <a:t>Second, behavioral theory highlights that </a:t>
            </a:r>
            <a:r>
              <a:rPr lang="en-US" sz="1200" b="1" i="0" kern="1200" dirty="0">
                <a:solidFill>
                  <a:schemeClr val="tx1"/>
                </a:solidFill>
                <a:effectLst/>
                <a:latin typeface="+mn-lt"/>
                <a:ea typeface="+mn-ea"/>
                <a:cs typeface="+mn-cs"/>
              </a:rPr>
              <a:t>how regulators are perceived matters</a:t>
            </a:r>
            <a:r>
              <a:rPr lang="en-US" sz="1200" b="0" i="0" kern="1200" dirty="0">
                <a:solidFill>
                  <a:schemeClr val="tx1"/>
                </a:solidFill>
                <a:effectLst/>
                <a:latin typeface="+mn-lt"/>
                <a:ea typeface="+mn-ea"/>
                <a:cs typeface="+mn-cs"/>
              </a:rPr>
              <a:t>. Providers are far more likely to comply when they see regulators as: Legitimate, Fair, Consistent and Focused on outcomes rather than punishment. When regulators are perceived primarily as punitive or disconnected from real‑world practice, compliance becomes defensive, minimal, or performative. We get box‑checking instead of safer care.</a:t>
            </a:r>
          </a:p>
          <a:p>
            <a:pPr fontAlgn="t"/>
            <a:endParaRPr lang="en-US" sz="1200" b="0" i="0" kern="1200" dirty="0">
              <a:solidFill>
                <a:schemeClr val="tx1"/>
              </a:solidFill>
              <a:effectLst/>
              <a:latin typeface="+mn-lt"/>
              <a:ea typeface="+mn-ea"/>
              <a:cs typeface="+mn-cs"/>
            </a:endParaRPr>
          </a:p>
          <a:p>
            <a:pPr fontAlgn="t"/>
            <a:r>
              <a:rPr lang="en-US" sz="1200" b="0" i="0" kern="1200" dirty="0">
                <a:solidFill>
                  <a:schemeClr val="tx1"/>
                </a:solidFill>
                <a:effectLst/>
                <a:latin typeface="+mn-lt"/>
                <a:ea typeface="+mn-ea"/>
                <a:cs typeface="+mn-cs"/>
              </a:rPr>
              <a:t>Third, compliance is strongly influenced by </a:t>
            </a:r>
            <a:r>
              <a:rPr lang="en-US" sz="1200" b="1" i="0" kern="1200" dirty="0">
                <a:solidFill>
                  <a:schemeClr val="tx1"/>
                </a:solidFill>
                <a:effectLst/>
                <a:latin typeface="+mn-lt"/>
                <a:ea typeface="+mn-ea"/>
                <a:cs typeface="+mn-cs"/>
              </a:rPr>
              <a:t>identity and belonging</a:t>
            </a:r>
            <a:r>
              <a:rPr lang="en-US" sz="1200" b="0" i="0" kern="1200" dirty="0">
                <a:solidFill>
                  <a:schemeClr val="tx1"/>
                </a:solidFill>
                <a:effectLst/>
                <a:latin typeface="+mn-lt"/>
                <a:ea typeface="+mn-ea"/>
                <a:cs typeface="+mn-cs"/>
              </a:rPr>
              <a:t>. Rules intersect with issues of culture, language, gender roles, religion, and family structure—especially in human services. When licensing frameworks fail to account for those dimensions, they can unintentionally silence legitimate care practices, exclude culturally responsive providers or reinforce inequities rather than address them. From a behavioral lens, resistance or non‑compliance is often not defiance—it’s a signal that </a:t>
            </a:r>
            <a:r>
              <a:rPr lang="en-US" sz="1200" b="1" i="0" kern="1200" dirty="0">
                <a:solidFill>
                  <a:schemeClr val="tx1"/>
                </a:solidFill>
                <a:effectLst/>
                <a:latin typeface="+mn-lt"/>
                <a:ea typeface="+mn-ea"/>
                <a:cs typeface="+mn-cs"/>
              </a:rPr>
              <a:t>rules are misaligned with lived reality</a:t>
            </a:r>
            <a:r>
              <a:rPr lang="en-US" sz="1200" b="0" i="0" kern="1200" dirty="0">
                <a:solidFill>
                  <a:schemeClr val="tx1"/>
                </a:solidFill>
                <a:effectLst/>
                <a:latin typeface="+mn-lt"/>
                <a:ea typeface="+mn-ea"/>
                <a:cs typeface="+mn-cs"/>
              </a:rPr>
              <a:t>. This is why modern compliance models, including Fiene’s work, emphasize legitimacy, clarity, and proportionality. People are more likely to comply when expectations are understandable, enforcement is risk‑focused and oversight feels reasonable and justified. This is not about being “soft” on standards. It’s about being </a:t>
            </a:r>
            <a:r>
              <a:rPr lang="en-US" sz="1200" b="1" i="0" kern="1200" dirty="0">
                <a:solidFill>
                  <a:schemeClr val="tx1"/>
                </a:solidFill>
                <a:effectLst/>
                <a:latin typeface="+mn-lt"/>
                <a:ea typeface="+mn-ea"/>
                <a:cs typeface="+mn-cs"/>
              </a:rPr>
              <a:t>strategic</a:t>
            </a:r>
            <a:r>
              <a:rPr lang="en-US" sz="1200" b="0" i="0" kern="1200" dirty="0">
                <a:solidFill>
                  <a:schemeClr val="tx1"/>
                </a:solidFill>
                <a:effectLst/>
                <a:latin typeface="+mn-lt"/>
                <a:ea typeface="+mn-ea"/>
                <a:cs typeface="+mn-cs"/>
              </a:rPr>
              <a:t>. Behavioral compliance theories ask regulators to design systems that support </a:t>
            </a:r>
            <a:r>
              <a:rPr lang="en-US" sz="1200" b="0" i="1" kern="1200" dirty="0">
                <a:solidFill>
                  <a:schemeClr val="tx1"/>
                </a:solidFill>
                <a:effectLst/>
                <a:latin typeface="+mn-lt"/>
                <a:ea typeface="+mn-ea"/>
                <a:cs typeface="+mn-cs"/>
              </a:rPr>
              <a:t>willing compliance</a:t>
            </a:r>
            <a:r>
              <a:rPr lang="en-US" sz="1200" b="0" i="0" kern="1200" dirty="0">
                <a:solidFill>
                  <a:schemeClr val="tx1"/>
                </a:solidFill>
                <a:effectLst/>
                <a:latin typeface="+mn-lt"/>
                <a:ea typeface="+mn-ea"/>
                <a:cs typeface="+mn-cs"/>
              </a:rPr>
              <a:t>, not just enforce minimum adherence.</a:t>
            </a:r>
          </a:p>
          <a:p>
            <a:pPr fontAlgn="t"/>
            <a:endParaRPr lang="en-US" sz="1200" b="0" i="0" kern="1200" dirty="0">
              <a:solidFill>
                <a:schemeClr val="tx1"/>
              </a:solidFill>
              <a:effectLst/>
              <a:latin typeface="+mn-lt"/>
              <a:ea typeface="+mn-ea"/>
              <a:cs typeface="+mn-cs"/>
            </a:endParaRPr>
          </a:p>
          <a:p>
            <a:pPr fontAlgn="t"/>
            <a:r>
              <a:rPr lang="en-US" sz="1200" b="0" i="0" kern="1200" dirty="0">
                <a:solidFill>
                  <a:schemeClr val="tx1"/>
                </a:solidFill>
                <a:effectLst/>
                <a:latin typeface="+mn-lt"/>
                <a:ea typeface="+mn-ea"/>
                <a:cs typeface="+mn-cs"/>
              </a:rPr>
              <a:t>For U.S. regulators, this matters deeply because:</a:t>
            </a:r>
          </a:p>
          <a:p>
            <a:pPr marL="171450" indent="-171450" fontAlgn="t">
              <a:buFont typeface="Arial" panose="020B0604020202020204" pitchFamily="34" charset="0"/>
              <a:buChar char="•"/>
            </a:pPr>
            <a:r>
              <a:rPr lang="en-US" sz="1200" b="0" i="0" kern="1200" dirty="0">
                <a:solidFill>
                  <a:schemeClr val="tx1"/>
                </a:solidFill>
                <a:effectLst/>
                <a:latin typeface="+mn-lt"/>
                <a:ea typeface="+mn-ea"/>
                <a:cs typeface="+mn-cs"/>
              </a:rPr>
              <a:t>Human services are delivered in culturally diverse contexts</a:t>
            </a:r>
          </a:p>
          <a:p>
            <a:pPr marL="171450" indent="-171450" fontAlgn="t">
              <a:buFont typeface="Arial" panose="020B0604020202020204" pitchFamily="34" charset="0"/>
              <a:buChar char="•"/>
            </a:pPr>
            <a:r>
              <a:rPr lang="en-US" sz="1200" b="0" i="0" kern="1200" dirty="0">
                <a:solidFill>
                  <a:schemeClr val="tx1"/>
                </a:solidFill>
                <a:effectLst/>
                <a:latin typeface="+mn-lt"/>
                <a:ea typeface="+mn-ea"/>
                <a:cs typeface="+mn-cs"/>
              </a:rPr>
              <a:t>Providers operate under stress, workforce shortages, and resource constraints</a:t>
            </a:r>
          </a:p>
          <a:p>
            <a:pPr marL="171450" indent="-171450" fontAlgn="t">
              <a:buFont typeface="Arial" panose="020B0604020202020204" pitchFamily="34" charset="0"/>
              <a:buChar char="•"/>
            </a:pPr>
            <a:r>
              <a:rPr lang="en-US" sz="1200" b="0" i="0" kern="1200" dirty="0">
                <a:solidFill>
                  <a:schemeClr val="tx1"/>
                </a:solidFill>
                <a:effectLst/>
                <a:latin typeface="+mn-lt"/>
                <a:ea typeface="+mn-ea"/>
                <a:cs typeface="+mn-cs"/>
              </a:rPr>
              <a:t>And public trust in government systems cannot be taken for granted</a:t>
            </a:r>
          </a:p>
          <a:p>
            <a:pPr fontAlgn="t"/>
            <a:endParaRPr lang="en-US" sz="1200" b="0" i="0" kern="1200" dirty="0">
              <a:solidFill>
                <a:schemeClr val="tx1"/>
              </a:solidFill>
              <a:effectLst/>
              <a:latin typeface="+mn-lt"/>
              <a:ea typeface="+mn-ea"/>
              <a:cs typeface="+mn-cs"/>
            </a:endParaRPr>
          </a:p>
          <a:p>
            <a:pPr fontAlgn="t"/>
            <a:r>
              <a:rPr lang="en-US" sz="1200" b="0" i="0" kern="1200" dirty="0">
                <a:solidFill>
                  <a:schemeClr val="tx1"/>
                </a:solidFill>
                <a:effectLst/>
                <a:latin typeface="+mn-lt"/>
                <a:ea typeface="+mn-ea"/>
                <a:cs typeface="+mn-cs"/>
              </a:rPr>
              <a:t>The takeaway from this slide is simple but powerful: </a:t>
            </a:r>
            <a:r>
              <a:rPr lang="en-US" sz="1200" b="1" i="0" kern="1200" dirty="0">
                <a:solidFill>
                  <a:schemeClr val="tx1"/>
                </a:solidFill>
                <a:effectLst/>
                <a:latin typeface="+mn-lt"/>
                <a:ea typeface="+mn-ea"/>
                <a:cs typeface="+mn-cs"/>
              </a:rPr>
              <a:t>Compliance improves when regulation aligns with how people actually make decisions—not how we assume they do.</a:t>
            </a:r>
            <a:endParaRPr lang="en-US" sz="1200" b="0" i="0" kern="1200" dirty="0">
              <a:solidFill>
                <a:schemeClr val="tx1"/>
              </a:solidFill>
              <a:effectLst/>
              <a:latin typeface="+mn-lt"/>
              <a:ea typeface="+mn-ea"/>
              <a:cs typeface="+mn-cs"/>
            </a:endParaRPr>
          </a:p>
          <a:p>
            <a:pPr fontAlgn="t"/>
            <a:r>
              <a:rPr lang="en-US" sz="1200" b="0" i="0" kern="1200" dirty="0">
                <a:solidFill>
                  <a:schemeClr val="tx1"/>
                </a:solidFill>
                <a:effectLst/>
                <a:latin typeface="+mn-lt"/>
                <a:ea typeface="+mn-ea"/>
                <a:cs typeface="+mn-cs"/>
              </a:rPr>
              <a:t>Behavioral compliance theories don’t replace rules. They strengthen them by helping regulators design oversight systems that people understand, trust, and engage with.</a:t>
            </a:r>
          </a:p>
          <a:p>
            <a:pPr fontAlgn="t"/>
            <a:endParaRPr lang="en-US" sz="1200" b="0" i="0" kern="1200" dirty="0">
              <a:solidFill>
                <a:schemeClr val="tx1"/>
              </a:solidFill>
              <a:effectLst/>
              <a:latin typeface="+mn-lt"/>
              <a:ea typeface="+mn-ea"/>
              <a:cs typeface="+mn-cs"/>
            </a:endParaRPr>
          </a:p>
          <a:p>
            <a:pPr fontAlgn="t"/>
            <a:r>
              <a:rPr lang="en-US" sz="1200" b="0" i="0" kern="1200" dirty="0">
                <a:solidFill>
                  <a:schemeClr val="tx1"/>
                </a:solidFill>
                <a:effectLst/>
                <a:latin typeface="+mn-lt"/>
                <a:ea typeface="+mn-ea"/>
                <a:cs typeface="+mn-cs"/>
              </a:rPr>
              <a:t>And that brings us to the core challenge in human services licensing: </a:t>
            </a:r>
            <a:r>
              <a:rPr lang="en-US" sz="1200" b="1" i="0" kern="1200" dirty="0">
                <a:solidFill>
                  <a:schemeClr val="tx1"/>
                </a:solidFill>
                <a:effectLst/>
                <a:latin typeface="+mn-lt"/>
                <a:ea typeface="+mn-ea"/>
                <a:cs typeface="+mn-cs"/>
              </a:rPr>
              <a:t>How do we protect vulnerable populations while regulating human behavior in all its complexity? </a:t>
            </a:r>
            <a:r>
              <a:rPr lang="en-US" sz="1200" b="0" i="0" kern="1200" dirty="0">
                <a:solidFill>
                  <a:schemeClr val="tx1"/>
                </a:solidFill>
                <a:effectLst/>
                <a:latin typeface="+mn-lt"/>
                <a:ea typeface="+mn-ea"/>
                <a:cs typeface="+mn-cs"/>
              </a:rPr>
              <a:t>As we move into the final slide, I want you to listen for three things:</a:t>
            </a:r>
          </a:p>
          <a:p>
            <a:pPr marL="171450" indent="-171450" fontAlgn="t">
              <a:buFont typeface="Arial" panose="020B0604020202020204" pitchFamily="34" charset="0"/>
              <a:buChar char="•"/>
            </a:pPr>
            <a:r>
              <a:rPr lang="en-US" sz="1200" b="0" i="0" kern="1200" dirty="0">
                <a:solidFill>
                  <a:schemeClr val="tx1"/>
                </a:solidFill>
                <a:effectLst/>
                <a:latin typeface="+mn-lt"/>
                <a:ea typeface="+mn-ea"/>
                <a:cs typeface="+mn-cs"/>
              </a:rPr>
              <a:t>What today’s regulatory evidence tells us to </a:t>
            </a:r>
            <a:r>
              <a:rPr lang="en-US" sz="1200" b="1" i="0" kern="1200" dirty="0">
                <a:solidFill>
                  <a:schemeClr val="tx1"/>
                </a:solidFill>
                <a:effectLst/>
                <a:latin typeface="+mn-lt"/>
                <a:ea typeface="+mn-ea"/>
                <a:cs typeface="+mn-cs"/>
              </a:rPr>
              <a:t>stop doing</a:t>
            </a:r>
            <a:endParaRPr lang="en-US" sz="1200" b="0" i="0" kern="1200" dirty="0">
              <a:solidFill>
                <a:schemeClr val="tx1"/>
              </a:solidFill>
              <a:effectLst/>
              <a:latin typeface="+mn-lt"/>
              <a:ea typeface="+mn-ea"/>
              <a:cs typeface="+mn-cs"/>
            </a:endParaRPr>
          </a:p>
          <a:p>
            <a:pPr marL="171450" indent="-171450" fontAlgn="t">
              <a:buFont typeface="Arial" panose="020B0604020202020204" pitchFamily="34" charset="0"/>
              <a:buChar char="•"/>
            </a:pPr>
            <a:r>
              <a:rPr lang="en-US" sz="1200" b="0" i="0" kern="1200" dirty="0">
                <a:solidFill>
                  <a:schemeClr val="tx1"/>
                </a:solidFill>
                <a:effectLst/>
                <a:latin typeface="+mn-lt"/>
                <a:ea typeface="+mn-ea"/>
                <a:cs typeface="+mn-cs"/>
              </a:rPr>
              <a:t>What effective systems are </a:t>
            </a:r>
            <a:r>
              <a:rPr lang="en-US" sz="1200" b="1" i="0" kern="1200" dirty="0">
                <a:solidFill>
                  <a:schemeClr val="tx1"/>
                </a:solidFill>
                <a:effectLst/>
                <a:latin typeface="+mn-lt"/>
                <a:ea typeface="+mn-ea"/>
                <a:cs typeface="+mn-cs"/>
              </a:rPr>
              <a:t>doing differently</a:t>
            </a:r>
            <a:endParaRPr lang="en-US" sz="1200" b="0" i="0" kern="1200" dirty="0">
              <a:solidFill>
                <a:schemeClr val="tx1"/>
              </a:solidFill>
              <a:effectLst/>
              <a:latin typeface="+mn-lt"/>
              <a:ea typeface="+mn-ea"/>
              <a:cs typeface="+mn-cs"/>
            </a:endParaRPr>
          </a:p>
          <a:p>
            <a:pPr marL="171450" indent="-171450" fontAlgn="t">
              <a:buFont typeface="Arial" panose="020B0604020202020204" pitchFamily="34" charset="0"/>
              <a:buChar char="•"/>
            </a:pPr>
            <a:r>
              <a:rPr lang="en-US" sz="1200" b="0" i="0" kern="1200" dirty="0">
                <a:solidFill>
                  <a:schemeClr val="tx1"/>
                </a:solidFill>
                <a:effectLst/>
                <a:latin typeface="+mn-lt"/>
                <a:ea typeface="+mn-ea"/>
                <a:cs typeface="+mn-cs"/>
              </a:rPr>
              <a:t>And where U.S. regulators have the greatest opportunity to improve outcomes without increasing burden</a:t>
            </a:r>
          </a:p>
          <a:p>
            <a:pPr fontAlgn="t"/>
            <a:r>
              <a:rPr lang="en-US" sz="1200" b="0" i="1" kern="1200" dirty="0">
                <a:solidFill>
                  <a:schemeClr val="tx1"/>
                </a:solidFill>
                <a:effectLst/>
                <a:latin typeface="+mn-lt"/>
                <a:ea typeface="+mn-ea"/>
                <a:cs typeface="+mn-cs"/>
              </a:rPr>
              <a:t>“The key takeaways aren’t theoretical. They’re practical. And most of them are already within reach of existing licensing systems.”</a:t>
            </a:r>
            <a:endParaRPr lang="en-US" sz="1200" b="0" i="0" kern="1200" dirty="0">
              <a:solidFill>
                <a:schemeClr val="tx1"/>
              </a:solidFill>
              <a:effectLst/>
              <a:latin typeface="+mn-lt"/>
              <a:ea typeface="+mn-ea"/>
              <a:cs typeface="+mn-cs"/>
            </a:endParaRPr>
          </a:p>
          <a:p>
            <a:pPr fontAlgn="t"/>
            <a:endParaRPr lang="en-US" sz="12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C507D6E4-757B-4964-9366-B9637A8F692B}" type="slidenum">
              <a:rPr lang="en-US" smtClean="0"/>
              <a:t>28</a:t>
            </a:fld>
            <a:endParaRPr lang="en-US"/>
          </a:p>
        </p:txBody>
      </p:sp>
    </p:spTree>
    <p:extLst>
      <p:ext uri="{BB962C8B-B14F-4D97-AF65-F5344CB8AC3E}">
        <p14:creationId xmlns:p14="http://schemas.microsoft.com/office/powerpoint/2010/main" val="276054376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t"/>
            <a:r>
              <a:rPr lang="en-US" sz="1200" b="0" i="1" kern="1200" dirty="0">
                <a:solidFill>
                  <a:schemeClr val="tx1"/>
                </a:solidFill>
                <a:effectLst/>
                <a:latin typeface="+mn-lt"/>
                <a:ea typeface="+mn-ea"/>
                <a:cs typeface="+mn-cs"/>
              </a:rPr>
              <a:t>As we close, I want to bring everything we’ve covered today into focus.”</a:t>
            </a:r>
            <a:endParaRPr lang="en-US" sz="1200" b="0" i="0" kern="1200" dirty="0">
              <a:solidFill>
                <a:schemeClr val="tx1"/>
              </a:solidFill>
              <a:effectLst/>
              <a:latin typeface="+mn-lt"/>
              <a:ea typeface="+mn-ea"/>
              <a:cs typeface="+mn-cs"/>
            </a:endParaRPr>
          </a:p>
          <a:p>
            <a:pPr fontAlgn="t"/>
            <a:endParaRPr lang="en-US" sz="1200" b="0" i="0" kern="1200" dirty="0">
              <a:solidFill>
                <a:schemeClr val="tx1"/>
              </a:solidFill>
              <a:effectLst/>
              <a:latin typeface="+mn-lt"/>
              <a:ea typeface="+mn-ea"/>
              <a:cs typeface="+mn-cs"/>
            </a:endParaRPr>
          </a:p>
          <a:p>
            <a:pPr fontAlgn="t"/>
            <a:r>
              <a:rPr lang="en-US" sz="1200" b="0" i="0" kern="1200" dirty="0">
                <a:solidFill>
                  <a:schemeClr val="tx1"/>
                </a:solidFill>
                <a:effectLst/>
                <a:latin typeface="+mn-lt"/>
                <a:ea typeface="+mn-ea"/>
                <a:cs typeface="+mn-cs"/>
              </a:rPr>
              <a:t>Licensing is not a neutral or purely technical tool. It reflects </a:t>
            </a:r>
            <a:r>
              <a:rPr lang="en-US" sz="1200" b="1" i="0" kern="1200" dirty="0">
                <a:solidFill>
                  <a:schemeClr val="tx1"/>
                </a:solidFill>
                <a:effectLst/>
                <a:latin typeface="+mn-lt"/>
                <a:ea typeface="+mn-ea"/>
                <a:cs typeface="+mn-cs"/>
              </a:rPr>
              <a:t>competing regulatory theories</a:t>
            </a:r>
            <a:r>
              <a:rPr lang="en-US" sz="1200" b="0" i="0" kern="1200" dirty="0">
                <a:solidFill>
                  <a:schemeClr val="tx1"/>
                </a:solidFill>
                <a:effectLst/>
                <a:latin typeface="+mn-lt"/>
                <a:ea typeface="+mn-ea"/>
                <a:cs typeface="+mn-cs"/>
              </a:rPr>
              <a:t>, political choices, administrative capacity, and assumptions about how people behave. Whether we acknowledge it or not, every licensing system embeds values about risk, trust, and responsibility. The dominant global trend today is clear. Modern licensing systems are becoming:</a:t>
            </a:r>
          </a:p>
          <a:p>
            <a:pPr marL="171450" indent="-171450" fontAlgn="t">
              <a:buFont typeface="Arial" panose="020B0604020202020204" pitchFamily="34" charset="0"/>
              <a:buChar char="•"/>
            </a:pPr>
            <a:r>
              <a:rPr lang="en-US" sz="1200" b="1" i="0" kern="1200" dirty="0">
                <a:solidFill>
                  <a:schemeClr val="tx1"/>
                </a:solidFill>
                <a:effectLst/>
                <a:latin typeface="+mn-lt"/>
                <a:ea typeface="+mn-ea"/>
                <a:cs typeface="+mn-cs"/>
              </a:rPr>
              <a:t>Risk‑based</a:t>
            </a:r>
            <a:endParaRPr lang="en-US" sz="1200" b="0" i="0" kern="1200" dirty="0">
              <a:solidFill>
                <a:schemeClr val="tx1"/>
              </a:solidFill>
              <a:effectLst/>
              <a:latin typeface="+mn-lt"/>
              <a:ea typeface="+mn-ea"/>
              <a:cs typeface="+mn-cs"/>
            </a:endParaRPr>
          </a:p>
          <a:p>
            <a:pPr marL="171450" indent="-171450" fontAlgn="t">
              <a:buFont typeface="Arial" panose="020B0604020202020204" pitchFamily="34" charset="0"/>
              <a:buChar char="•"/>
            </a:pPr>
            <a:r>
              <a:rPr lang="en-US" sz="1200" b="1" i="0" kern="1200" dirty="0">
                <a:solidFill>
                  <a:schemeClr val="tx1"/>
                </a:solidFill>
                <a:effectLst/>
                <a:latin typeface="+mn-lt"/>
                <a:ea typeface="+mn-ea"/>
                <a:cs typeface="+mn-cs"/>
              </a:rPr>
              <a:t>Evidence‑driven</a:t>
            </a:r>
            <a:endParaRPr lang="en-US" sz="1200" b="0" i="0" kern="1200" dirty="0">
              <a:solidFill>
                <a:schemeClr val="tx1"/>
              </a:solidFill>
              <a:effectLst/>
              <a:latin typeface="+mn-lt"/>
              <a:ea typeface="+mn-ea"/>
              <a:cs typeface="+mn-cs"/>
            </a:endParaRPr>
          </a:p>
          <a:p>
            <a:pPr marL="171450" indent="-171450" fontAlgn="t">
              <a:buFont typeface="Arial" panose="020B0604020202020204" pitchFamily="34" charset="0"/>
              <a:buChar char="•"/>
            </a:pPr>
            <a:r>
              <a:rPr lang="en-US" sz="1200" b="1" i="0" kern="1200" dirty="0">
                <a:solidFill>
                  <a:schemeClr val="tx1"/>
                </a:solidFill>
                <a:effectLst/>
                <a:latin typeface="+mn-lt"/>
                <a:ea typeface="+mn-ea"/>
                <a:cs typeface="+mn-cs"/>
              </a:rPr>
              <a:t>Flexible in oversight</a:t>
            </a:r>
            <a:endParaRPr lang="en-US" sz="1200" b="0" i="0" kern="1200" dirty="0">
              <a:solidFill>
                <a:schemeClr val="tx1"/>
              </a:solidFill>
              <a:effectLst/>
              <a:latin typeface="+mn-lt"/>
              <a:ea typeface="+mn-ea"/>
              <a:cs typeface="+mn-cs"/>
            </a:endParaRPr>
          </a:p>
          <a:p>
            <a:pPr marL="171450" indent="-171450" fontAlgn="t">
              <a:buFont typeface="Arial" panose="020B0604020202020204" pitchFamily="34" charset="0"/>
              <a:buChar char="•"/>
            </a:pPr>
            <a:r>
              <a:rPr lang="en-US" sz="1200" b="0" i="0" kern="1200" dirty="0">
                <a:solidFill>
                  <a:schemeClr val="tx1"/>
                </a:solidFill>
                <a:effectLst/>
                <a:latin typeface="+mn-lt"/>
                <a:ea typeface="+mn-ea"/>
                <a:cs typeface="+mn-cs"/>
              </a:rPr>
              <a:t>And </a:t>
            </a:r>
            <a:r>
              <a:rPr lang="en-US" sz="1200" b="1" i="0" kern="1200" dirty="0">
                <a:solidFill>
                  <a:schemeClr val="tx1"/>
                </a:solidFill>
                <a:effectLst/>
                <a:latin typeface="+mn-lt"/>
                <a:ea typeface="+mn-ea"/>
                <a:cs typeface="+mn-cs"/>
              </a:rPr>
              <a:t>focused on harm prevention rather than procedural perfection</a:t>
            </a:r>
            <a:endParaRPr lang="en-US" sz="1200" b="0" i="0" kern="1200" dirty="0">
              <a:solidFill>
                <a:schemeClr val="tx1"/>
              </a:solidFill>
              <a:effectLst/>
              <a:latin typeface="+mn-lt"/>
              <a:ea typeface="+mn-ea"/>
              <a:cs typeface="+mn-cs"/>
            </a:endParaRPr>
          </a:p>
          <a:p>
            <a:pPr fontAlgn="t"/>
            <a:endParaRPr lang="en-US" sz="1200" b="0" i="0" kern="1200" dirty="0">
              <a:solidFill>
                <a:schemeClr val="tx1"/>
              </a:solidFill>
              <a:effectLst/>
              <a:latin typeface="+mn-lt"/>
              <a:ea typeface="+mn-ea"/>
              <a:cs typeface="+mn-cs"/>
            </a:endParaRPr>
          </a:p>
          <a:p>
            <a:pPr fontAlgn="t"/>
            <a:r>
              <a:rPr lang="en-US" sz="1200" b="0" i="0" kern="1200" dirty="0">
                <a:solidFill>
                  <a:schemeClr val="tx1"/>
                </a:solidFill>
                <a:effectLst/>
                <a:latin typeface="+mn-lt"/>
                <a:ea typeface="+mn-ea"/>
                <a:cs typeface="+mn-cs"/>
              </a:rPr>
              <a:t>Across countries and sectors, regulators are moving away from uniform enforcement and toward </a:t>
            </a:r>
            <a:r>
              <a:rPr lang="en-US" sz="1200" b="1" i="0" kern="1200" dirty="0">
                <a:solidFill>
                  <a:schemeClr val="tx1"/>
                </a:solidFill>
                <a:effectLst/>
                <a:latin typeface="+mn-lt"/>
                <a:ea typeface="+mn-ea"/>
                <a:cs typeface="+mn-cs"/>
              </a:rPr>
              <a:t>differentiated oversight</a:t>
            </a:r>
            <a:r>
              <a:rPr lang="en-US" sz="1200" b="0" i="0" kern="1200" dirty="0">
                <a:solidFill>
                  <a:schemeClr val="tx1"/>
                </a:solidFill>
                <a:effectLst/>
                <a:latin typeface="+mn-lt"/>
                <a:ea typeface="+mn-ea"/>
                <a:cs typeface="+mn-cs"/>
              </a:rPr>
              <a:t>—allocating attention where it matters most, and easing burden where risk is demonstrably low. The goal is not deregulation. The goal is </a:t>
            </a:r>
            <a:r>
              <a:rPr lang="en-US" sz="1200" b="1" i="0" kern="1200" dirty="0">
                <a:solidFill>
                  <a:schemeClr val="tx1"/>
                </a:solidFill>
                <a:effectLst/>
                <a:latin typeface="+mn-lt"/>
                <a:ea typeface="+mn-ea"/>
                <a:cs typeface="+mn-cs"/>
              </a:rPr>
              <a:t>better regulation</a:t>
            </a:r>
            <a:r>
              <a:rPr lang="en-US" sz="1200" b="0" i="0" kern="1200" dirty="0">
                <a:solidFill>
                  <a:schemeClr val="tx1"/>
                </a:solidFill>
                <a:effectLst/>
                <a:latin typeface="+mn-lt"/>
                <a:ea typeface="+mn-ea"/>
                <a:cs typeface="+mn-cs"/>
              </a:rPr>
              <a:t>. What we’ve seen globally is that compliance improves when:</a:t>
            </a:r>
          </a:p>
          <a:p>
            <a:pPr marL="171450" indent="-171450" fontAlgn="t">
              <a:buFont typeface="Arial" panose="020B0604020202020204" pitchFamily="34" charset="0"/>
              <a:buChar char="•"/>
            </a:pPr>
            <a:r>
              <a:rPr lang="en-US" sz="1200" b="0" i="0" kern="1200" dirty="0">
                <a:solidFill>
                  <a:schemeClr val="tx1"/>
                </a:solidFill>
                <a:effectLst/>
                <a:latin typeface="+mn-lt"/>
                <a:ea typeface="+mn-ea"/>
                <a:cs typeface="+mn-cs"/>
              </a:rPr>
              <a:t>Oversight targets </a:t>
            </a:r>
            <a:r>
              <a:rPr lang="en-US" sz="1200" b="1" i="0" kern="1200" dirty="0">
                <a:solidFill>
                  <a:schemeClr val="tx1"/>
                </a:solidFill>
                <a:effectLst/>
                <a:latin typeface="+mn-lt"/>
                <a:ea typeface="+mn-ea"/>
                <a:cs typeface="+mn-cs"/>
              </a:rPr>
              <a:t>actual risk</a:t>
            </a:r>
            <a:endParaRPr lang="en-US" sz="1200" b="0" i="0" kern="1200" dirty="0">
              <a:solidFill>
                <a:schemeClr val="tx1"/>
              </a:solidFill>
              <a:effectLst/>
              <a:latin typeface="+mn-lt"/>
              <a:ea typeface="+mn-ea"/>
              <a:cs typeface="+mn-cs"/>
            </a:endParaRPr>
          </a:p>
          <a:p>
            <a:pPr marL="171450" indent="-171450" fontAlgn="t">
              <a:buFont typeface="Arial" panose="020B0604020202020204" pitchFamily="34" charset="0"/>
              <a:buChar char="•"/>
            </a:pPr>
            <a:r>
              <a:rPr lang="en-US" sz="1200" b="0" i="0" kern="1200" dirty="0">
                <a:solidFill>
                  <a:schemeClr val="tx1"/>
                </a:solidFill>
                <a:effectLst/>
                <a:latin typeface="+mn-lt"/>
                <a:ea typeface="+mn-ea"/>
                <a:cs typeface="+mn-cs"/>
              </a:rPr>
              <a:t>Rules are </a:t>
            </a:r>
            <a:r>
              <a:rPr lang="en-US" sz="1200" b="1" i="0" kern="1200" dirty="0">
                <a:solidFill>
                  <a:schemeClr val="tx1"/>
                </a:solidFill>
                <a:effectLst/>
                <a:latin typeface="+mn-lt"/>
                <a:ea typeface="+mn-ea"/>
                <a:cs typeface="+mn-cs"/>
              </a:rPr>
              <a:t>clear and usable</a:t>
            </a:r>
            <a:endParaRPr lang="en-US" sz="1200" b="0" i="0" kern="1200" dirty="0">
              <a:solidFill>
                <a:schemeClr val="tx1"/>
              </a:solidFill>
              <a:effectLst/>
              <a:latin typeface="+mn-lt"/>
              <a:ea typeface="+mn-ea"/>
              <a:cs typeface="+mn-cs"/>
            </a:endParaRPr>
          </a:p>
          <a:p>
            <a:pPr marL="171450" indent="-171450" fontAlgn="t">
              <a:buFont typeface="Arial" panose="020B0604020202020204" pitchFamily="34" charset="0"/>
              <a:buChar char="•"/>
            </a:pPr>
            <a:r>
              <a:rPr lang="en-US" sz="1200" b="0" i="0" kern="1200" dirty="0">
                <a:solidFill>
                  <a:schemeClr val="tx1"/>
                </a:solidFill>
                <a:effectLst/>
                <a:latin typeface="+mn-lt"/>
                <a:ea typeface="+mn-ea"/>
                <a:cs typeface="+mn-cs"/>
              </a:rPr>
              <a:t>Enforcement is </a:t>
            </a:r>
            <a:r>
              <a:rPr lang="en-US" sz="1200" b="1" i="0" kern="1200" dirty="0">
                <a:solidFill>
                  <a:schemeClr val="tx1"/>
                </a:solidFill>
                <a:effectLst/>
                <a:latin typeface="+mn-lt"/>
                <a:ea typeface="+mn-ea"/>
                <a:cs typeface="+mn-cs"/>
              </a:rPr>
              <a:t>proportional</a:t>
            </a:r>
            <a:endParaRPr lang="en-US" sz="1200" b="0" i="0" kern="1200" dirty="0">
              <a:solidFill>
                <a:schemeClr val="tx1"/>
              </a:solidFill>
              <a:effectLst/>
              <a:latin typeface="+mn-lt"/>
              <a:ea typeface="+mn-ea"/>
              <a:cs typeface="+mn-cs"/>
            </a:endParaRPr>
          </a:p>
          <a:p>
            <a:pPr marL="171450" indent="-171450" fontAlgn="t">
              <a:buFont typeface="Arial" panose="020B0604020202020204" pitchFamily="34" charset="0"/>
              <a:buChar char="•"/>
            </a:pPr>
            <a:r>
              <a:rPr lang="en-US" sz="1200" b="0" i="0" kern="1200" dirty="0">
                <a:solidFill>
                  <a:schemeClr val="tx1"/>
                </a:solidFill>
                <a:effectLst/>
                <a:latin typeface="+mn-lt"/>
                <a:ea typeface="+mn-ea"/>
                <a:cs typeface="+mn-cs"/>
              </a:rPr>
              <a:t>And regulators are perceived as </a:t>
            </a:r>
            <a:r>
              <a:rPr lang="en-US" sz="1200" b="1" i="0" kern="1200" dirty="0">
                <a:solidFill>
                  <a:schemeClr val="tx1"/>
                </a:solidFill>
                <a:effectLst/>
                <a:latin typeface="+mn-lt"/>
                <a:ea typeface="+mn-ea"/>
                <a:cs typeface="+mn-cs"/>
              </a:rPr>
              <a:t>legitimate risk managers</a:t>
            </a:r>
            <a:r>
              <a:rPr lang="en-US" sz="1200" b="0" i="0" kern="1200" dirty="0">
                <a:solidFill>
                  <a:schemeClr val="tx1"/>
                </a:solidFill>
                <a:effectLst/>
                <a:latin typeface="+mn-lt"/>
                <a:ea typeface="+mn-ea"/>
                <a:cs typeface="+mn-cs"/>
              </a:rPr>
              <a:t>, not box‑checkers</a:t>
            </a:r>
          </a:p>
          <a:p>
            <a:pPr fontAlgn="t"/>
            <a:r>
              <a:rPr lang="en-US" sz="1200" b="0" i="0" kern="1200" dirty="0">
                <a:solidFill>
                  <a:schemeClr val="tx1"/>
                </a:solidFill>
                <a:effectLst/>
                <a:latin typeface="+mn-lt"/>
                <a:ea typeface="+mn-ea"/>
                <a:cs typeface="+mn-cs"/>
              </a:rPr>
              <a:t>That last point is especially important in human services. When regulation aligns with how providers actually make decisions—under real‑world constraints—compliance shifts from defensive to meaningful. Safety improves not because rules are harsher, but because they are </a:t>
            </a:r>
            <a:r>
              <a:rPr lang="en-US" sz="1200" b="1" i="0" kern="1200" dirty="0">
                <a:solidFill>
                  <a:schemeClr val="tx1"/>
                </a:solidFill>
                <a:effectLst/>
                <a:latin typeface="+mn-lt"/>
                <a:ea typeface="+mn-ea"/>
                <a:cs typeface="+mn-cs"/>
              </a:rPr>
              <a:t>smarter</a:t>
            </a:r>
            <a:r>
              <a:rPr lang="en-US" sz="1200" b="0" i="0" kern="1200" dirty="0">
                <a:solidFill>
                  <a:schemeClr val="tx1"/>
                </a:solidFill>
                <a:effectLst/>
                <a:latin typeface="+mn-lt"/>
                <a:ea typeface="+mn-ea"/>
                <a:cs typeface="+mn-cs"/>
              </a:rPr>
              <a:t>. For U.S. regulators, this creates both a challenge and an opportunity.</a:t>
            </a:r>
          </a:p>
          <a:p>
            <a:pPr fontAlgn="t"/>
            <a:r>
              <a:rPr lang="en-US" sz="1200" b="0" i="0" kern="1200" dirty="0">
                <a:solidFill>
                  <a:schemeClr val="tx1"/>
                </a:solidFill>
                <a:effectLst/>
                <a:latin typeface="+mn-lt"/>
                <a:ea typeface="+mn-ea"/>
                <a:cs typeface="+mn-cs"/>
              </a:rPr>
              <a:t>The challenge is resisting the pull toward:</a:t>
            </a:r>
          </a:p>
          <a:p>
            <a:pPr marL="171450" indent="-171450" fontAlgn="t">
              <a:buFont typeface="Arial" panose="020B0604020202020204" pitchFamily="34" charset="0"/>
              <a:buChar char="•"/>
            </a:pPr>
            <a:r>
              <a:rPr lang="en-US" sz="1200" b="0" i="0" kern="1200" dirty="0">
                <a:solidFill>
                  <a:schemeClr val="tx1"/>
                </a:solidFill>
                <a:effectLst/>
                <a:latin typeface="+mn-lt"/>
                <a:ea typeface="+mn-ea"/>
                <a:cs typeface="+mn-cs"/>
              </a:rPr>
              <a:t>Rule accumulation</a:t>
            </a:r>
          </a:p>
          <a:p>
            <a:pPr marL="171450" indent="-171450" fontAlgn="t">
              <a:buFont typeface="Arial" panose="020B0604020202020204" pitchFamily="34" charset="0"/>
              <a:buChar char="•"/>
            </a:pPr>
            <a:r>
              <a:rPr lang="en-US" sz="1200" b="0" i="0" kern="1200" dirty="0">
                <a:solidFill>
                  <a:schemeClr val="tx1"/>
                </a:solidFill>
                <a:effectLst/>
                <a:latin typeface="+mn-lt"/>
                <a:ea typeface="+mn-ea"/>
                <a:cs typeface="+mn-cs"/>
              </a:rPr>
              <a:t>Uniform enforcement for its own sake</a:t>
            </a:r>
          </a:p>
          <a:p>
            <a:pPr marL="171450" indent="-171450" fontAlgn="t">
              <a:buFont typeface="Arial" panose="020B0604020202020204" pitchFamily="34" charset="0"/>
              <a:buChar char="•"/>
            </a:pPr>
            <a:r>
              <a:rPr lang="en-US" sz="1200" b="0" i="0" kern="1200" dirty="0">
                <a:solidFill>
                  <a:schemeClr val="tx1"/>
                </a:solidFill>
                <a:effectLst/>
                <a:latin typeface="+mn-lt"/>
                <a:ea typeface="+mn-ea"/>
                <a:cs typeface="+mn-cs"/>
              </a:rPr>
              <a:t>And compliance metrics that don’t predict harm</a:t>
            </a:r>
          </a:p>
          <a:p>
            <a:pPr marL="171450" indent="-171450" fontAlgn="t">
              <a:buFont typeface="Arial" panose="020B0604020202020204" pitchFamily="34" charset="0"/>
              <a:buChar char="•"/>
            </a:pPr>
            <a:r>
              <a:rPr lang="en-US" sz="1200" b="0" i="0" kern="1200" dirty="0">
                <a:solidFill>
                  <a:schemeClr val="tx1"/>
                </a:solidFill>
                <a:effectLst/>
                <a:latin typeface="+mn-lt"/>
                <a:ea typeface="+mn-ea"/>
                <a:cs typeface="+mn-cs"/>
              </a:rPr>
              <a:t>The opportunity is this:</a:t>
            </a:r>
          </a:p>
          <a:p>
            <a:pPr marL="0" indent="0" fontAlgn="t">
              <a:buFont typeface="Arial" panose="020B0604020202020204" pitchFamily="34" charset="0"/>
              <a:buNone/>
            </a:pPr>
            <a:endParaRPr lang="en-US" sz="1200" b="0" i="0" kern="1200" dirty="0">
              <a:solidFill>
                <a:schemeClr val="tx1"/>
              </a:solidFill>
              <a:effectLst/>
              <a:latin typeface="+mn-lt"/>
              <a:ea typeface="+mn-ea"/>
              <a:cs typeface="+mn-cs"/>
            </a:endParaRPr>
          </a:p>
          <a:p>
            <a:pPr marL="0" indent="0" fontAlgn="t">
              <a:buFont typeface="Arial" panose="020B0604020202020204" pitchFamily="34" charset="0"/>
              <a:buNone/>
            </a:pPr>
            <a:r>
              <a:rPr lang="en-US" sz="1200" b="0" i="0" kern="1200" dirty="0">
                <a:solidFill>
                  <a:schemeClr val="tx1"/>
                </a:solidFill>
                <a:effectLst/>
                <a:latin typeface="+mn-lt"/>
                <a:ea typeface="+mn-ea"/>
                <a:cs typeface="+mn-cs"/>
              </a:rPr>
              <a:t>Most of the improvements we’ve discussed today do </a:t>
            </a:r>
            <a:r>
              <a:rPr lang="en-US" sz="1200" b="1" i="0" kern="1200" dirty="0">
                <a:solidFill>
                  <a:schemeClr val="tx1"/>
                </a:solidFill>
                <a:effectLst/>
                <a:latin typeface="+mn-lt"/>
                <a:ea typeface="+mn-ea"/>
                <a:cs typeface="+mn-cs"/>
              </a:rPr>
              <a:t>not</a:t>
            </a:r>
            <a:r>
              <a:rPr lang="en-US" sz="1200" b="0" i="0" kern="1200" dirty="0">
                <a:solidFill>
                  <a:schemeClr val="tx1"/>
                </a:solidFill>
                <a:effectLst/>
                <a:latin typeface="+mn-lt"/>
                <a:ea typeface="+mn-ea"/>
                <a:cs typeface="+mn-cs"/>
              </a:rPr>
              <a:t> require new statutes, massive restructures, or increased enforcement budgets.</a:t>
            </a:r>
          </a:p>
          <a:p>
            <a:pPr marL="171450" indent="-171450" fontAlgn="t">
              <a:buFont typeface="Arial" panose="020B0604020202020204" pitchFamily="34" charset="0"/>
              <a:buChar char="•"/>
            </a:pPr>
            <a:r>
              <a:rPr lang="en-US" sz="1200" b="0" i="0" kern="1200" dirty="0">
                <a:solidFill>
                  <a:schemeClr val="tx1"/>
                </a:solidFill>
                <a:effectLst/>
                <a:latin typeface="+mn-lt"/>
                <a:ea typeface="+mn-ea"/>
                <a:cs typeface="+mn-cs"/>
              </a:rPr>
              <a:t>They are fundamentally about </a:t>
            </a:r>
            <a:r>
              <a:rPr lang="en-US" sz="1200" b="1" i="0" kern="1200" dirty="0">
                <a:solidFill>
                  <a:schemeClr val="tx1"/>
                </a:solidFill>
                <a:effectLst/>
                <a:latin typeface="+mn-lt"/>
                <a:ea typeface="+mn-ea"/>
                <a:cs typeface="+mn-cs"/>
              </a:rPr>
              <a:t>design and administration</a:t>
            </a:r>
            <a:r>
              <a:rPr lang="en-US" sz="1200" b="0" i="0" kern="1200" dirty="0">
                <a:solidFill>
                  <a:schemeClr val="tx1"/>
                </a:solidFill>
                <a:effectLst/>
                <a:latin typeface="+mn-lt"/>
                <a:ea typeface="+mn-ea"/>
                <a:cs typeface="+mn-cs"/>
              </a:rPr>
              <a:t>:</a:t>
            </a:r>
          </a:p>
          <a:p>
            <a:pPr marL="171450" indent="-171450" fontAlgn="t">
              <a:buFont typeface="Arial" panose="020B0604020202020204" pitchFamily="34" charset="0"/>
              <a:buChar char="•"/>
            </a:pPr>
            <a:r>
              <a:rPr lang="en-US" sz="1200" b="0" i="0" kern="1200" dirty="0">
                <a:solidFill>
                  <a:schemeClr val="tx1"/>
                </a:solidFill>
                <a:effectLst/>
                <a:latin typeface="+mn-lt"/>
                <a:ea typeface="+mn-ea"/>
                <a:cs typeface="+mn-cs"/>
              </a:rPr>
              <a:t>How we prioritize risk</a:t>
            </a:r>
          </a:p>
          <a:p>
            <a:pPr marL="171450" indent="-171450" fontAlgn="t">
              <a:buFont typeface="Arial" panose="020B0604020202020204" pitchFamily="34" charset="0"/>
              <a:buChar char="•"/>
            </a:pPr>
            <a:r>
              <a:rPr lang="en-US" sz="1200" b="0" i="0" kern="1200" dirty="0">
                <a:solidFill>
                  <a:schemeClr val="tx1"/>
                </a:solidFill>
                <a:effectLst/>
                <a:latin typeface="+mn-lt"/>
                <a:ea typeface="+mn-ea"/>
                <a:cs typeface="+mn-cs"/>
              </a:rPr>
              <a:t>How we use data</a:t>
            </a:r>
          </a:p>
          <a:p>
            <a:pPr marL="171450" indent="-171450" fontAlgn="t">
              <a:buFont typeface="Arial" panose="020B0604020202020204" pitchFamily="34" charset="0"/>
              <a:buChar char="•"/>
            </a:pPr>
            <a:r>
              <a:rPr lang="en-US" sz="1200" b="0" i="0" kern="1200" dirty="0">
                <a:solidFill>
                  <a:schemeClr val="tx1"/>
                </a:solidFill>
                <a:effectLst/>
                <a:latin typeface="+mn-lt"/>
                <a:ea typeface="+mn-ea"/>
                <a:cs typeface="+mn-cs"/>
              </a:rPr>
              <a:t>How we communicate expectations</a:t>
            </a:r>
          </a:p>
          <a:p>
            <a:pPr marL="171450" indent="-171450" fontAlgn="t">
              <a:buFont typeface="Arial" panose="020B0604020202020204" pitchFamily="34" charset="0"/>
              <a:buChar char="•"/>
            </a:pPr>
            <a:r>
              <a:rPr lang="en-US" sz="1200" b="0" i="0" kern="1200" dirty="0">
                <a:solidFill>
                  <a:schemeClr val="tx1"/>
                </a:solidFill>
                <a:effectLst/>
                <a:latin typeface="+mn-lt"/>
                <a:ea typeface="+mn-ea"/>
                <a:cs typeface="+mn-cs"/>
              </a:rPr>
              <a:t>How we exercise discretion</a:t>
            </a:r>
          </a:p>
          <a:p>
            <a:pPr fontAlgn="t"/>
            <a:endParaRPr lang="en-US" sz="1200" b="0" i="1" kern="1200" dirty="0">
              <a:solidFill>
                <a:schemeClr val="tx1"/>
              </a:solidFill>
              <a:effectLst/>
              <a:latin typeface="+mn-lt"/>
              <a:ea typeface="+mn-ea"/>
              <a:cs typeface="+mn-cs"/>
            </a:endParaRPr>
          </a:p>
          <a:p>
            <a:pPr fontAlgn="t"/>
            <a:r>
              <a:rPr lang="en-US" sz="1200" b="0" i="1" kern="1200" dirty="0">
                <a:solidFill>
                  <a:schemeClr val="tx1"/>
                </a:solidFill>
                <a:effectLst/>
                <a:latin typeface="+mn-lt"/>
                <a:ea typeface="+mn-ea"/>
                <a:cs typeface="+mn-cs"/>
              </a:rPr>
              <a:t>“The evidence is clear: effective licensing systems protect the public best when they focus on harm, behavior, and risk—not when they attempt to do everything equally.” </a:t>
            </a:r>
            <a:r>
              <a:rPr lang="en-US" sz="1200" b="0" i="0" kern="1200" dirty="0">
                <a:solidFill>
                  <a:schemeClr val="tx1"/>
                </a:solidFill>
                <a:effectLst/>
                <a:latin typeface="+mn-lt"/>
                <a:ea typeface="+mn-ea"/>
                <a:cs typeface="+mn-cs"/>
              </a:rPr>
              <a:t>As regulators, the work ahead is not about choosing between safety and flexibility. It’s about </a:t>
            </a:r>
            <a:r>
              <a:rPr lang="en-US" sz="1200" b="1" i="0" kern="1200" dirty="0">
                <a:solidFill>
                  <a:schemeClr val="tx1"/>
                </a:solidFill>
                <a:effectLst/>
                <a:latin typeface="+mn-lt"/>
                <a:ea typeface="+mn-ea"/>
                <a:cs typeface="+mn-cs"/>
              </a:rPr>
              <a:t>building systems that achieve both</a:t>
            </a:r>
            <a:r>
              <a:rPr lang="en-US" sz="1200" b="0" i="0" kern="1200" dirty="0">
                <a:solidFill>
                  <a:schemeClr val="tx1"/>
                </a:solidFill>
                <a:effectLst/>
                <a:latin typeface="+mn-lt"/>
                <a:ea typeface="+mn-ea"/>
                <a:cs typeface="+mn-cs"/>
              </a:rPr>
              <a:t>—systems that are credible, adaptive, and worthy of public trust.</a:t>
            </a:r>
          </a:p>
          <a:p>
            <a:pPr fontAlgn="t"/>
            <a:r>
              <a:rPr lang="en-US" sz="1200" b="0" i="0" kern="1200" dirty="0">
                <a:solidFill>
                  <a:schemeClr val="tx1"/>
                </a:solidFill>
                <a:effectLst/>
                <a:latin typeface="+mn-lt"/>
                <a:ea typeface="+mn-ea"/>
                <a:cs typeface="+mn-cs"/>
              </a:rPr>
              <a:t>That is the real measure of modern regulatory effectiveness.</a:t>
            </a:r>
          </a:p>
        </p:txBody>
      </p:sp>
      <p:sp>
        <p:nvSpPr>
          <p:cNvPr id="4" name="Slide Number Placeholder 3"/>
          <p:cNvSpPr>
            <a:spLocks noGrp="1"/>
          </p:cNvSpPr>
          <p:nvPr>
            <p:ph type="sldNum" sz="quarter" idx="5"/>
          </p:nvPr>
        </p:nvSpPr>
        <p:spPr/>
        <p:txBody>
          <a:bodyPr/>
          <a:lstStyle/>
          <a:p>
            <a:fld id="{C507D6E4-757B-4964-9366-B9637A8F692B}" type="slidenum">
              <a:rPr lang="en-US" smtClean="0"/>
              <a:t>29</a:t>
            </a:fld>
            <a:endParaRPr lang="en-US"/>
          </a:p>
        </p:txBody>
      </p:sp>
    </p:spTree>
    <p:extLst>
      <p:ext uri="{BB962C8B-B14F-4D97-AF65-F5344CB8AC3E}">
        <p14:creationId xmlns:p14="http://schemas.microsoft.com/office/powerpoint/2010/main" val="42013184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t"/>
            <a:r>
              <a:rPr lang="en-US" sz="1200" b="0" i="1" kern="1200" dirty="0">
                <a:solidFill>
                  <a:schemeClr val="tx1"/>
                </a:solidFill>
                <a:effectLst/>
                <a:latin typeface="+mn-lt"/>
                <a:ea typeface="+mn-ea"/>
                <a:cs typeface="+mn-cs"/>
              </a:rPr>
              <a:t>At its most basic level, regulatory theory looks at how rules actually shape behavior.” </a:t>
            </a:r>
            <a:r>
              <a:rPr lang="en-US" sz="1200" b="0" i="0" kern="1200" dirty="0">
                <a:solidFill>
                  <a:schemeClr val="tx1"/>
                </a:solidFill>
                <a:effectLst/>
                <a:latin typeface="+mn-lt"/>
                <a:ea typeface="+mn-ea"/>
                <a:cs typeface="+mn-cs"/>
              </a:rPr>
              <a:t>It examines three core things: How rules are </a:t>
            </a:r>
            <a:r>
              <a:rPr lang="en-US" sz="1200" b="1" i="0" kern="1200" dirty="0">
                <a:solidFill>
                  <a:schemeClr val="tx1"/>
                </a:solidFill>
                <a:effectLst/>
                <a:latin typeface="+mn-lt"/>
                <a:ea typeface="+mn-ea"/>
                <a:cs typeface="+mn-cs"/>
              </a:rPr>
              <a:t>designed</a:t>
            </a:r>
            <a:r>
              <a:rPr lang="en-US" sz="1200" b="0" i="0" kern="1200" dirty="0">
                <a:solidFill>
                  <a:schemeClr val="tx1"/>
                </a:solidFill>
                <a:effectLst/>
                <a:latin typeface="+mn-lt"/>
                <a:ea typeface="+mn-ea"/>
                <a:cs typeface="+mn-cs"/>
              </a:rPr>
              <a:t>, How they are </a:t>
            </a:r>
            <a:r>
              <a:rPr lang="en-US" sz="1200" b="1" i="0" kern="1200" dirty="0">
                <a:solidFill>
                  <a:schemeClr val="tx1"/>
                </a:solidFill>
                <a:effectLst/>
                <a:latin typeface="+mn-lt"/>
                <a:ea typeface="+mn-ea"/>
                <a:cs typeface="+mn-cs"/>
              </a:rPr>
              <a:t>implemented</a:t>
            </a:r>
            <a:r>
              <a:rPr lang="en-US" sz="1200" b="0" i="0" kern="1200" dirty="0">
                <a:solidFill>
                  <a:schemeClr val="tx1"/>
                </a:solidFill>
                <a:effectLst/>
                <a:latin typeface="+mn-lt"/>
                <a:ea typeface="+mn-ea"/>
                <a:cs typeface="+mn-cs"/>
              </a:rPr>
              <a:t>, And how they are </a:t>
            </a:r>
            <a:r>
              <a:rPr lang="en-US" sz="1200" b="1" i="0" kern="1200" dirty="0">
                <a:solidFill>
                  <a:schemeClr val="tx1"/>
                </a:solidFill>
                <a:effectLst/>
                <a:latin typeface="+mn-lt"/>
                <a:ea typeface="+mn-ea"/>
                <a:cs typeface="+mn-cs"/>
              </a:rPr>
              <a:t>enforced</a:t>
            </a:r>
            <a:r>
              <a:rPr lang="en-US" sz="1200" b="0" i="0" kern="1200" dirty="0">
                <a:solidFill>
                  <a:schemeClr val="tx1"/>
                </a:solidFill>
                <a:effectLst/>
                <a:latin typeface="+mn-lt"/>
                <a:ea typeface="+mn-ea"/>
                <a:cs typeface="+mn-cs"/>
              </a:rPr>
              <a:t>.</a:t>
            </a:r>
          </a:p>
          <a:p>
            <a:pPr fontAlgn="t"/>
            <a:r>
              <a:rPr lang="en-US" sz="1200" b="0" i="0" kern="1200" dirty="0">
                <a:solidFill>
                  <a:schemeClr val="tx1"/>
                </a:solidFill>
                <a:effectLst/>
                <a:latin typeface="+mn-lt"/>
                <a:ea typeface="+mn-ea"/>
                <a:cs typeface="+mn-cs"/>
              </a:rPr>
              <a:t>The goal of regulation isn’t control for its own sake. It’s about managing </a:t>
            </a:r>
            <a:r>
              <a:rPr lang="en-US" sz="1200" b="1" i="0" kern="1200" dirty="0">
                <a:solidFill>
                  <a:schemeClr val="tx1"/>
                </a:solidFill>
                <a:effectLst/>
                <a:latin typeface="+mn-lt"/>
                <a:ea typeface="+mn-ea"/>
                <a:cs typeface="+mn-cs"/>
              </a:rPr>
              <a:t>risk</a:t>
            </a:r>
            <a:r>
              <a:rPr lang="en-US" sz="1200" b="0" i="0" kern="1200" dirty="0">
                <a:solidFill>
                  <a:schemeClr val="tx1"/>
                </a:solidFill>
                <a:effectLst/>
                <a:latin typeface="+mn-lt"/>
                <a:ea typeface="+mn-ea"/>
                <a:cs typeface="+mn-cs"/>
              </a:rPr>
              <a:t>, influencing </a:t>
            </a:r>
            <a:r>
              <a:rPr lang="en-US" sz="1200" b="1" i="0" kern="1200" dirty="0">
                <a:solidFill>
                  <a:schemeClr val="tx1"/>
                </a:solidFill>
                <a:effectLst/>
                <a:latin typeface="+mn-lt"/>
                <a:ea typeface="+mn-ea"/>
                <a:cs typeface="+mn-cs"/>
              </a:rPr>
              <a:t>market and organizational behavior</a:t>
            </a:r>
            <a:r>
              <a:rPr lang="en-US" sz="1200" b="0" i="0" kern="1200" dirty="0">
                <a:solidFill>
                  <a:schemeClr val="tx1"/>
                </a:solidFill>
                <a:effectLst/>
                <a:latin typeface="+mn-lt"/>
                <a:ea typeface="+mn-ea"/>
                <a:cs typeface="+mn-cs"/>
              </a:rPr>
              <a:t>, and protecting </a:t>
            </a:r>
            <a:r>
              <a:rPr lang="en-US" sz="1200" b="1" i="0" kern="1200" dirty="0">
                <a:solidFill>
                  <a:schemeClr val="tx1"/>
                </a:solidFill>
                <a:effectLst/>
                <a:latin typeface="+mn-lt"/>
                <a:ea typeface="+mn-ea"/>
                <a:cs typeface="+mn-cs"/>
              </a:rPr>
              <a:t>public welfare</a:t>
            </a:r>
            <a:r>
              <a:rPr lang="en-US" sz="1200" b="0" i="0" kern="1200" dirty="0">
                <a:solidFill>
                  <a:schemeClr val="tx1"/>
                </a:solidFill>
                <a:effectLst/>
                <a:latin typeface="+mn-lt"/>
                <a:ea typeface="+mn-ea"/>
                <a:cs typeface="+mn-cs"/>
              </a:rPr>
              <a:t>—especially where harm is hard for consumers to see or measure on their own.</a:t>
            </a:r>
          </a:p>
          <a:p>
            <a:pPr fontAlgn="t"/>
            <a:endParaRPr lang="en-US" sz="1200" b="0" i="0" kern="1200" dirty="0">
              <a:solidFill>
                <a:schemeClr val="tx1"/>
              </a:solidFill>
              <a:effectLst/>
              <a:latin typeface="+mn-lt"/>
              <a:ea typeface="+mn-ea"/>
              <a:cs typeface="+mn-cs"/>
            </a:endParaRPr>
          </a:p>
          <a:p>
            <a:pPr fontAlgn="t"/>
            <a:r>
              <a:rPr lang="en-US" sz="1200" b="0" i="0" kern="1200" dirty="0">
                <a:solidFill>
                  <a:schemeClr val="tx1"/>
                </a:solidFill>
                <a:effectLst/>
                <a:latin typeface="+mn-lt"/>
                <a:ea typeface="+mn-ea"/>
                <a:cs typeface="+mn-cs"/>
              </a:rPr>
              <a:t>Regulatory theory helps explain </a:t>
            </a:r>
            <a:r>
              <a:rPr lang="en-US" sz="1200" b="0" i="1" kern="1200" dirty="0">
                <a:solidFill>
                  <a:schemeClr val="tx1"/>
                </a:solidFill>
                <a:effectLst/>
                <a:latin typeface="+mn-lt"/>
                <a:ea typeface="+mn-ea"/>
                <a:cs typeface="+mn-cs"/>
              </a:rPr>
              <a:t>why</a:t>
            </a:r>
            <a:r>
              <a:rPr lang="en-US" sz="1200" b="0" i="0" kern="1200" dirty="0">
                <a:solidFill>
                  <a:schemeClr val="tx1"/>
                </a:solidFill>
                <a:effectLst/>
                <a:latin typeface="+mn-lt"/>
                <a:ea typeface="+mn-ea"/>
                <a:cs typeface="+mn-cs"/>
              </a:rPr>
              <a:t> regulators intervene in certain spaces and </a:t>
            </a:r>
            <a:r>
              <a:rPr lang="en-US" sz="1200" b="0" i="1" kern="1200" dirty="0">
                <a:solidFill>
                  <a:schemeClr val="tx1"/>
                </a:solidFill>
                <a:effectLst/>
                <a:latin typeface="+mn-lt"/>
                <a:ea typeface="+mn-ea"/>
                <a:cs typeface="+mn-cs"/>
              </a:rPr>
              <a:t>how</a:t>
            </a:r>
            <a:r>
              <a:rPr lang="en-US" sz="1200" b="0" i="0" kern="1200" dirty="0">
                <a:solidFill>
                  <a:schemeClr val="tx1"/>
                </a:solidFill>
                <a:effectLst/>
                <a:latin typeface="+mn-lt"/>
                <a:ea typeface="+mn-ea"/>
                <a:cs typeface="+mn-cs"/>
              </a:rPr>
              <a:t> they decide what level of oversight is appropriate. It also helps us understand why the same rule can work well in one context and fail in another. </a:t>
            </a:r>
            <a:r>
              <a:rPr lang="en-US" sz="1200" b="0" i="1" kern="1200" dirty="0">
                <a:solidFill>
                  <a:schemeClr val="tx1"/>
                </a:solidFill>
                <a:effectLst/>
                <a:latin typeface="+mn-lt"/>
                <a:ea typeface="+mn-ea"/>
                <a:cs typeface="+mn-cs"/>
              </a:rPr>
              <a:t>“So regulatory theory gives us a lens—not just for what the rules say, but for how regulatory systems actually function in practice.”</a:t>
            </a:r>
            <a:endParaRPr lang="en-US" sz="1200" b="0" i="0" kern="1200" dirty="0">
              <a:solidFill>
                <a:schemeClr val="tx1"/>
              </a:solidFill>
              <a:effectLst/>
              <a:latin typeface="+mn-lt"/>
              <a:ea typeface="+mn-ea"/>
              <a:cs typeface="+mn-cs"/>
            </a:endParaRPr>
          </a:p>
          <a:p>
            <a:pPr fontAlgn="t"/>
            <a:r>
              <a:rPr lang="en-US" sz="1200" b="0" i="0" kern="1200" dirty="0">
                <a:solidFill>
                  <a:schemeClr val="tx1"/>
                </a:solidFill>
                <a:effectLst/>
                <a:latin typeface="+mn-lt"/>
                <a:ea typeface="+mn-ea"/>
                <a:cs typeface="+mn-cs"/>
              </a:rPr>
              <a:t>This sets up why licensing, in particular, plays such a central role.</a:t>
            </a:r>
          </a:p>
          <a:p>
            <a:endParaRPr lang="en-US" dirty="0"/>
          </a:p>
        </p:txBody>
      </p:sp>
      <p:sp>
        <p:nvSpPr>
          <p:cNvPr id="4" name="Slide Number Placeholder 3"/>
          <p:cNvSpPr>
            <a:spLocks noGrp="1"/>
          </p:cNvSpPr>
          <p:nvPr>
            <p:ph type="sldNum" sz="quarter" idx="5"/>
          </p:nvPr>
        </p:nvSpPr>
        <p:spPr/>
        <p:txBody>
          <a:bodyPr/>
          <a:lstStyle/>
          <a:p>
            <a:fld id="{C507D6E4-757B-4964-9366-B9637A8F692B}" type="slidenum">
              <a:rPr lang="en-US" smtClean="0"/>
              <a:t>4</a:t>
            </a:fld>
            <a:endParaRPr lang="en-US"/>
          </a:p>
        </p:txBody>
      </p:sp>
    </p:spTree>
    <p:extLst>
      <p:ext uri="{BB962C8B-B14F-4D97-AF65-F5344CB8AC3E}">
        <p14:creationId xmlns:p14="http://schemas.microsoft.com/office/powerpoint/2010/main" val="41315112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t"/>
            <a:r>
              <a:rPr lang="en-US" sz="1200" b="0" i="1" kern="1200" dirty="0">
                <a:solidFill>
                  <a:schemeClr val="tx1"/>
                </a:solidFill>
                <a:effectLst/>
                <a:latin typeface="+mn-lt"/>
                <a:ea typeface="+mn-ea"/>
                <a:cs typeface="+mn-cs"/>
              </a:rPr>
              <a:t>“Licensing is one of the most direct tools regulators use to shape behavior.” </a:t>
            </a:r>
            <a:r>
              <a:rPr lang="en-US" sz="1200" b="0" i="0" kern="1200" dirty="0">
                <a:solidFill>
                  <a:schemeClr val="tx1"/>
                </a:solidFill>
                <a:effectLst/>
                <a:latin typeface="+mn-lt"/>
                <a:ea typeface="+mn-ea"/>
                <a:cs typeface="+mn-cs"/>
              </a:rPr>
              <a:t>At its most basic level, licensing </a:t>
            </a:r>
            <a:r>
              <a:rPr lang="en-US" sz="1200" b="1" i="0" kern="1200" dirty="0">
                <a:solidFill>
                  <a:schemeClr val="tx1"/>
                </a:solidFill>
                <a:effectLst/>
                <a:latin typeface="+mn-lt"/>
                <a:ea typeface="+mn-ea"/>
                <a:cs typeface="+mn-cs"/>
              </a:rPr>
              <a:t>grants permission to operate</a:t>
            </a:r>
            <a:r>
              <a:rPr lang="en-US" sz="1200" b="0" i="0" kern="1200" dirty="0">
                <a:solidFill>
                  <a:schemeClr val="tx1"/>
                </a:solidFill>
                <a:effectLst/>
                <a:latin typeface="+mn-lt"/>
                <a:ea typeface="+mn-ea"/>
                <a:cs typeface="+mn-cs"/>
              </a:rPr>
              <a:t>, but only after defined standards are met. That allows governments to set minimum expectations around </a:t>
            </a:r>
            <a:r>
              <a:rPr lang="en-US" sz="1200" b="1" i="0" kern="1200" dirty="0">
                <a:solidFill>
                  <a:schemeClr val="tx1"/>
                </a:solidFill>
                <a:effectLst/>
                <a:latin typeface="+mn-lt"/>
                <a:ea typeface="+mn-ea"/>
                <a:cs typeface="+mn-cs"/>
              </a:rPr>
              <a:t>safety, competence, and quality</a:t>
            </a:r>
            <a:r>
              <a:rPr lang="en-US" sz="1200" b="0" i="0" kern="1200" dirty="0">
                <a:solidFill>
                  <a:schemeClr val="tx1"/>
                </a:solidFill>
                <a:effectLst/>
                <a:latin typeface="+mn-lt"/>
                <a:ea typeface="+mn-ea"/>
                <a:cs typeface="+mn-cs"/>
              </a:rPr>
              <a:t> before harm occurs. Functionally, licensing does three things at once.</a:t>
            </a:r>
            <a:br>
              <a:rPr lang="en-US" sz="1200" b="0" i="0" kern="1200" dirty="0">
                <a:solidFill>
                  <a:schemeClr val="tx1"/>
                </a:solidFill>
                <a:effectLst/>
                <a:latin typeface="+mn-lt"/>
                <a:ea typeface="+mn-ea"/>
                <a:cs typeface="+mn-cs"/>
              </a:rPr>
            </a:br>
            <a:endParaRPr lang="en-US" sz="1200" b="0" i="0" kern="1200" dirty="0">
              <a:solidFill>
                <a:schemeClr val="tx1"/>
              </a:solidFill>
              <a:effectLst/>
              <a:latin typeface="+mn-lt"/>
              <a:ea typeface="+mn-ea"/>
              <a:cs typeface="+mn-cs"/>
            </a:endParaRPr>
          </a:p>
          <a:p>
            <a:pPr fontAlgn="t"/>
            <a:r>
              <a:rPr lang="en-US" sz="1200" b="0" i="0" kern="1200" dirty="0">
                <a:solidFill>
                  <a:schemeClr val="tx1"/>
                </a:solidFill>
                <a:effectLst/>
                <a:latin typeface="+mn-lt"/>
                <a:ea typeface="+mn-ea"/>
                <a:cs typeface="+mn-cs"/>
              </a:rPr>
              <a:t>It serves as a </a:t>
            </a:r>
            <a:r>
              <a:rPr lang="en-US" sz="1200" b="1" i="0" kern="1200" dirty="0">
                <a:solidFill>
                  <a:schemeClr val="tx1"/>
                </a:solidFill>
                <a:effectLst/>
                <a:latin typeface="+mn-lt"/>
                <a:ea typeface="+mn-ea"/>
                <a:cs typeface="+mn-cs"/>
              </a:rPr>
              <a:t>quality assurance mechanism</a:t>
            </a:r>
            <a:r>
              <a:rPr lang="en-US" sz="1200" b="0" i="0" kern="1200" dirty="0">
                <a:solidFill>
                  <a:schemeClr val="tx1"/>
                </a:solidFill>
                <a:effectLst/>
                <a:latin typeface="+mn-lt"/>
                <a:ea typeface="+mn-ea"/>
                <a:cs typeface="+mn-cs"/>
              </a:rPr>
              <a:t>, signaling to the public that minimum standards are in place.</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It operates as a </a:t>
            </a:r>
            <a:r>
              <a:rPr lang="en-US" sz="1200" b="1" i="0" kern="1200" dirty="0">
                <a:solidFill>
                  <a:schemeClr val="tx1"/>
                </a:solidFill>
                <a:effectLst/>
                <a:latin typeface="+mn-lt"/>
                <a:ea typeface="+mn-ea"/>
                <a:cs typeface="+mn-cs"/>
              </a:rPr>
              <a:t>risk control tool</a:t>
            </a:r>
            <a:r>
              <a:rPr lang="en-US" sz="1200" b="0" i="0" kern="1200" dirty="0">
                <a:solidFill>
                  <a:schemeClr val="tx1"/>
                </a:solidFill>
                <a:effectLst/>
                <a:latin typeface="+mn-lt"/>
                <a:ea typeface="+mn-ea"/>
                <a:cs typeface="+mn-cs"/>
              </a:rPr>
              <a:t>, limiting who can provide services where harm would be difficult for consumers to detect on their own.</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And it acts as a </a:t>
            </a:r>
            <a:r>
              <a:rPr lang="en-US" sz="1200" b="1" i="0" kern="1200" dirty="0">
                <a:solidFill>
                  <a:schemeClr val="tx1"/>
                </a:solidFill>
                <a:effectLst/>
                <a:latin typeface="+mn-lt"/>
                <a:ea typeface="+mn-ea"/>
                <a:cs typeface="+mn-cs"/>
              </a:rPr>
              <a:t>filter or barrier to market entry</a:t>
            </a:r>
            <a:r>
              <a:rPr lang="en-US" sz="1200" b="0" i="0" kern="1200" dirty="0">
                <a:solidFill>
                  <a:schemeClr val="tx1"/>
                </a:solidFill>
                <a:effectLst/>
                <a:latin typeface="+mn-lt"/>
                <a:ea typeface="+mn-ea"/>
                <a:cs typeface="+mn-cs"/>
              </a:rPr>
              <a:t>, shaping who is allowed to participate in a field.</a:t>
            </a:r>
          </a:p>
          <a:p>
            <a:pPr fontAlgn="t"/>
            <a:endParaRPr lang="en-US" sz="1200" b="0" i="0" kern="1200" dirty="0">
              <a:solidFill>
                <a:schemeClr val="tx1"/>
              </a:solidFill>
              <a:effectLst/>
              <a:latin typeface="+mn-lt"/>
              <a:ea typeface="+mn-ea"/>
              <a:cs typeface="+mn-cs"/>
            </a:endParaRPr>
          </a:p>
          <a:p>
            <a:pPr fontAlgn="t"/>
            <a:r>
              <a:rPr lang="en-US" sz="1200" b="0" i="0" kern="1200" dirty="0">
                <a:solidFill>
                  <a:schemeClr val="tx1"/>
                </a:solidFill>
                <a:effectLst/>
                <a:latin typeface="+mn-lt"/>
                <a:ea typeface="+mn-ea"/>
                <a:cs typeface="+mn-cs"/>
              </a:rPr>
              <a:t>That last point matters. Licensing doesn’t just protect—it also </a:t>
            </a:r>
            <a:r>
              <a:rPr lang="en-US" sz="1200" b="1" i="0" kern="1200" dirty="0">
                <a:solidFill>
                  <a:schemeClr val="tx1"/>
                </a:solidFill>
                <a:effectLst/>
                <a:latin typeface="+mn-lt"/>
                <a:ea typeface="+mn-ea"/>
                <a:cs typeface="+mn-cs"/>
              </a:rPr>
              <a:t>structures markets and systems</a:t>
            </a:r>
            <a:r>
              <a:rPr lang="en-US" sz="1200" b="0" i="0" kern="1200" dirty="0">
                <a:solidFill>
                  <a:schemeClr val="tx1"/>
                </a:solidFill>
                <a:effectLst/>
                <a:latin typeface="+mn-lt"/>
                <a:ea typeface="+mn-ea"/>
                <a:cs typeface="+mn-cs"/>
              </a:rPr>
              <a:t>. The way standards are written and enforced influences access, workforce supply, innovation, and equity. </a:t>
            </a:r>
            <a:r>
              <a:rPr lang="en-US" sz="1200" b="0" i="1" kern="1200" dirty="0">
                <a:solidFill>
                  <a:schemeClr val="tx1"/>
                </a:solidFill>
                <a:effectLst/>
                <a:latin typeface="+mn-lt"/>
                <a:ea typeface="+mn-ea"/>
                <a:cs typeface="+mn-cs"/>
              </a:rPr>
              <a:t>“So licensing is never neutral.” </a:t>
            </a:r>
            <a:r>
              <a:rPr lang="en-US" sz="1200" b="0" i="0" kern="1200" dirty="0">
                <a:solidFill>
                  <a:schemeClr val="tx1"/>
                </a:solidFill>
                <a:effectLst/>
                <a:latin typeface="+mn-lt"/>
                <a:ea typeface="+mn-ea"/>
                <a:cs typeface="+mn-cs"/>
              </a:rPr>
              <a:t>It reflects judgments about acceptable risk, public protection, and how much oversight is appropriate. Understanding licensing as a regulatory tool—rather than just a checklist—is key to understanding why different systems succeed or struggle.</a:t>
            </a:r>
          </a:p>
          <a:p>
            <a:endParaRPr lang="en-US" dirty="0"/>
          </a:p>
        </p:txBody>
      </p:sp>
      <p:sp>
        <p:nvSpPr>
          <p:cNvPr id="4" name="Slide Number Placeholder 3"/>
          <p:cNvSpPr>
            <a:spLocks noGrp="1"/>
          </p:cNvSpPr>
          <p:nvPr>
            <p:ph type="sldNum" sz="quarter" idx="5"/>
          </p:nvPr>
        </p:nvSpPr>
        <p:spPr/>
        <p:txBody>
          <a:bodyPr/>
          <a:lstStyle/>
          <a:p>
            <a:fld id="{C507D6E4-757B-4964-9366-B9637A8F692B}" type="slidenum">
              <a:rPr lang="en-US" smtClean="0"/>
              <a:t>5</a:t>
            </a:fld>
            <a:endParaRPr lang="en-US"/>
          </a:p>
        </p:txBody>
      </p:sp>
    </p:spTree>
    <p:extLst>
      <p:ext uri="{BB962C8B-B14F-4D97-AF65-F5344CB8AC3E}">
        <p14:creationId xmlns:p14="http://schemas.microsoft.com/office/powerpoint/2010/main" val="6982680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t"/>
            <a:r>
              <a:rPr lang="en-US" sz="1200" b="0" i="1" kern="1200" dirty="0">
                <a:solidFill>
                  <a:schemeClr val="tx1"/>
                </a:solidFill>
                <a:effectLst/>
                <a:latin typeface="+mn-lt"/>
                <a:ea typeface="+mn-ea"/>
                <a:cs typeface="+mn-cs"/>
              </a:rPr>
              <a:t>“Historically, much of licensing in human services has been grounded in what’s called Public Interest Theory.” </a:t>
            </a:r>
            <a:r>
              <a:rPr lang="en-US" sz="1200" b="0" i="0" kern="1200" dirty="0">
                <a:solidFill>
                  <a:schemeClr val="tx1"/>
                </a:solidFill>
                <a:effectLst/>
                <a:latin typeface="+mn-lt"/>
                <a:ea typeface="+mn-ea"/>
                <a:cs typeface="+mn-cs"/>
              </a:rPr>
              <a:t>Public Interest Theory views licensing primarily as a </a:t>
            </a:r>
            <a:r>
              <a:rPr lang="en-US" sz="1200" b="1" i="0" kern="1200" dirty="0">
                <a:solidFill>
                  <a:schemeClr val="tx1"/>
                </a:solidFill>
                <a:effectLst/>
                <a:latin typeface="+mn-lt"/>
                <a:ea typeface="+mn-ea"/>
                <a:cs typeface="+mn-cs"/>
              </a:rPr>
              <a:t>protective measure</a:t>
            </a:r>
            <a:r>
              <a:rPr lang="en-US" sz="1200" b="0" i="0" kern="1200" dirty="0">
                <a:solidFill>
                  <a:schemeClr val="tx1"/>
                </a:solidFill>
                <a:effectLst/>
                <a:latin typeface="+mn-lt"/>
                <a:ea typeface="+mn-ea"/>
                <a:cs typeface="+mn-cs"/>
              </a:rPr>
              <a:t>. The core idea is that markets alone can’t always ensure safety or quality—especially in settings where consumers lack the information or expertise to evaluate risk on their own. Under this theory, licensing is used to:</a:t>
            </a:r>
          </a:p>
          <a:p>
            <a:pPr marL="171450" indent="-171450" fontAlgn="t">
              <a:buFont typeface="Arial" panose="020B0604020202020204" pitchFamily="34" charset="0"/>
              <a:buChar char="•"/>
            </a:pPr>
            <a:r>
              <a:rPr lang="en-US" sz="1200" b="0" i="0" kern="1200" dirty="0">
                <a:solidFill>
                  <a:schemeClr val="tx1"/>
                </a:solidFill>
                <a:effectLst/>
                <a:latin typeface="+mn-lt"/>
                <a:ea typeface="+mn-ea"/>
                <a:cs typeface="+mn-cs"/>
              </a:rPr>
              <a:t>Protect consumers</a:t>
            </a:r>
          </a:p>
          <a:p>
            <a:pPr marL="171450" indent="-171450" fontAlgn="t">
              <a:buFont typeface="Arial" panose="020B0604020202020204" pitchFamily="34" charset="0"/>
              <a:buChar char="•"/>
            </a:pPr>
            <a:r>
              <a:rPr lang="en-US" sz="1200" b="0" i="0" kern="1200" dirty="0">
                <a:solidFill>
                  <a:schemeClr val="tx1"/>
                </a:solidFill>
                <a:effectLst/>
                <a:latin typeface="+mn-lt"/>
                <a:ea typeface="+mn-ea"/>
                <a:cs typeface="+mn-cs"/>
              </a:rPr>
              <a:t>Ensure baseline safety and quality</a:t>
            </a:r>
          </a:p>
          <a:p>
            <a:pPr marL="171450" indent="-171450" fontAlgn="t">
              <a:buFont typeface="Arial" panose="020B0604020202020204" pitchFamily="34" charset="0"/>
              <a:buChar char="•"/>
            </a:pPr>
            <a:r>
              <a:rPr lang="en-US" sz="1200" b="0" i="0" kern="1200" dirty="0">
                <a:solidFill>
                  <a:schemeClr val="tx1"/>
                </a:solidFill>
                <a:effectLst/>
                <a:latin typeface="+mn-lt"/>
                <a:ea typeface="+mn-ea"/>
                <a:cs typeface="+mn-cs"/>
              </a:rPr>
              <a:t>Prevent harm in high‑stakes environments like child care, healthcare, and social services</a:t>
            </a:r>
          </a:p>
          <a:p>
            <a:pPr fontAlgn="t"/>
            <a:endParaRPr lang="en-US" sz="1200" b="0" i="0" kern="1200" dirty="0">
              <a:solidFill>
                <a:schemeClr val="tx1"/>
              </a:solidFill>
              <a:effectLst/>
              <a:latin typeface="+mn-lt"/>
              <a:ea typeface="+mn-ea"/>
              <a:cs typeface="+mn-cs"/>
            </a:endParaRPr>
          </a:p>
          <a:p>
            <a:pPr fontAlgn="t"/>
            <a:r>
              <a:rPr lang="en-US" sz="1200" b="0" i="0" kern="1200" dirty="0">
                <a:solidFill>
                  <a:schemeClr val="tx1"/>
                </a:solidFill>
                <a:effectLst/>
                <a:latin typeface="+mn-lt"/>
                <a:ea typeface="+mn-ea"/>
                <a:cs typeface="+mn-cs"/>
              </a:rPr>
              <a:t>The underlying assumption is that </a:t>
            </a:r>
            <a:r>
              <a:rPr lang="en-US" sz="1200" b="1" i="0" kern="1200" dirty="0">
                <a:solidFill>
                  <a:schemeClr val="tx1"/>
                </a:solidFill>
                <a:effectLst/>
                <a:latin typeface="+mn-lt"/>
                <a:ea typeface="+mn-ea"/>
                <a:cs typeface="+mn-cs"/>
              </a:rPr>
              <a:t>consumers can’t easily assess quality</a:t>
            </a:r>
            <a:r>
              <a:rPr lang="en-US" sz="1200" b="0" i="0" kern="1200" dirty="0">
                <a:solidFill>
                  <a:schemeClr val="tx1"/>
                </a:solidFill>
                <a:effectLst/>
                <a:latin typeface="+mn-lt"/>
                <a:ea typeface="+mn-ea"/>
                <a:cs typeface="+mn-cs"/>
              </a:rPr>
              <a:t>, so regulators step in as neutral guardians of the public good. Licensing helps reduce information asymmetry by assuring the public that minimum standards are met before services are delivered. This framework has been especially influential in human services, where the people affected—children, older adults, individuals with disabilities—often can’t advocate for themselves.</a:t>
            </a:r>
          </a:p>
          <a:p>
            <a:pPr fontAlgn="t"/>
            <a:endParaRPr lang="en-US" sz="1200" b="0" i="0" kern="1200" dirty="0">
              <a:solidFill>
                <a:schemeClr val="tx1"/>
              </a:solidFill>
              <a:effectLst/>
              <a:latin typeface="+mn-lt"/>
              <a:ea typeface="+mn-ea"/>
              <a:cs typeface="+mn-cs"/>
            </a:endParaRPr>
          </a:p>
          <a:p>
            <a:pPr fontAlgn="t"/>
            <a:r>
              <a:rPr lang="en-US" sz="1200" b="0" i="0" kern="1200" dirty="0">
                <a:solidFill>
                  <a:schemeClr val="tx1"/>
                </a:solidFill>
                <a:effectLst/>
                <a:latin typeface="+mn-lt"/>
                <a:ea typeface="+mn-ea"/>
                <a:cs typeface="+mn-cs"/>
              </a:rPr>
              <a:t>However, Public Interest Theory also has limitations. It can oversimplify how rules are made and enforced, overlook political and organizational incentives, and assume that one set of standards works equally well for all communities and providers. </a:t>
            </a:r>
            <a:r>
              <a:rPr lang="en-US" sz="1200" b="0" i="1" kern="1200" dirty="0">
                <a:solidFill>
                  <a:schemeClr val="tx1"/>
                </a:solidFill>
                <a:effectLst/>
                <a:latin typeface="+mn-lt"/>
                <a:ea typeface="+mn-ea"/>
                <a:cs typeface="+mn-cs"/>
              </a:rPr>
              <a:t>“That doesn’t make the theory wrong—but it does make it incomplete.” </a:t>
            </a:r>
            <a:r>
              <a:rPr lang="en-US" sz="1200" b="0" i="0" kern="1200" dirty="0">
                <a:solidFill>
                  <a:schemeClr val="tx1"/>
                </a:solidFill>
                <a:effectLst/>
                <a:latin typeface="+mn-lt"/>
                <a:ea typeface="+mn-ea"/>
                <a:cs typeface="+mn-cs"/>
              </a:rPr>
              <a:t>Over time, scholars and policymakers began asking a different question:</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What happens when regulatory systems are shaped not just by public need, but by </a:t>
            </a:r>
            <a:r>
              <a:rPr lang="en-US" sz="1200" b="1" i="0" kern="1200" dirty="0">
                <a:solidFill>
                  <a:schemeClr val="tx1"/>
                </a:solidFill>
                <a:effectLst/>
                <a:latin typeface="+mn-lt"/>
                <a:ea typeface="+mn-ea"/>
                <a:cs typeface="+mn-cs"/>
              </a:rPr>
              <a:t>incentives, politics, and professional self‑interest</a:t>
            </a:r>
            <a:r>
              <a:rPr lang="en-US" sz="1200" b="0" i="0" kern="1200" dirty="0">
                <a:solidFill>
                  <a:schemeClr val="tx1"/>
                </a:solidFill>
                <a:effectLst/>
                <a:latin typeface="+mn-lt"/>
                <a:ea typeface="+mn-ea"/>
                <a:cs typeface="+mn-cs"/>
              </a:rPr>
              <a:t>? That question leads us directly into </a:t>
            </a:r>
            <a:r>
              <a:rPr lang="en-US" sz="1200" b="1" i="0" kern="1200" dirty="0">
                <a:solidFill>
                  <a:schemeClr val="tx1"/>
                </a:solidFill>
                <a:effectLst/>
                <a:latin typeface="+mn-lt"/>
                <a:ea typeface="+mn-ea"/>
                <a:cs typeface="+mn-cs"/>
              </a:rPr>
              <a:t>Public Choice Theory</a:t>
            </a:r>
            <a:r>
              <a:rPr lang="en-US" sz="1200" b="0" i="0" kern="1200" dirty="0">
                <a:solidFill>
                  <a:schemeClr val="tx1"/>
                </a:solidFill>
                <a:effectLst/>
                <a:latin typeface="+mn-lt"/>
                <a:ea typeface="+mn-ea"/>
                <a:cs typeface="+mn-cs"/>
              </a:rPr>
              <a:t>, which offers a more critical lens on how licensing systems actually evolve—and who they may end up serving. </a:t>
            </a:r>
            <a:r>
              <a:rPr lang="en-US" sz="1200" b="0" i="1" kern="1200" dirty="0">
                <a:solidFill>
                  <a:schemeClr val="tx1"/>
                </a:solidFill>
                <a:effectLst/>
                <a:latin typeface="+mn-lt"/>
                <a:ea typeface="+mn-ea"/>
                <a:cs typeface="+mn-cs"/>
              </a:rPr>
              <a:t>“So next, we’ll look at what Public Choice Theory adds to this conversation, and why it has become increasingly influential in modern licensing debates.”</a:t>
            </a:r>
            <a:endParaRPr lang="en-US" sz="1200" b="0" i="0" kern="1200" dirty="0">
              <a:solidFill>
                <a:schemeClr val="tx1"/>
              </a:solidFill>
              <a:effectLst/>
              <a:latin typeface="+mn-lt"/>
              <a:ea typeface="+mn-ea"/>
              <a:cs typeface="+mn-cs"/>
            </a:endParaRPr>
          </a:p>
          <a:p>
            <a:pPr fontAlgn="t"/>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C507D6E4-757B-4964-9366-B9637A8F692B}" type="slidenum">
              <a:rPr lang="en-US" smtClean="0"/>
              <a:t>6</a:t>
            </a:fld>
            <a:endParaRPr lang="en-US"/>
          </a:p>
        </p:txBody>
      </p:sp>
    </p:spTree>
    <p:extLst>
      <p:ext uri="{BB962C8B-B14F-4D97-AF65-F5344CB8AC3E}">
        <p14:creationId xmlns:p14="http://schemas.microsoft.com/office/powerpoint/2010/main" val="41032400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t"/>
            <a:r>
              <a:rPr lang="en-US" sz="1200" b="0" i="0" kern="1200" dirty="0">
                <a:solidFill>
                  <a:schemeClr val="tx1"/>
                </a:solidFill>
                <a:effectLst/>
                <a:latin typeface="+mn-lt"/>
                <a:ea typeface="+mn-ea"/>
                <a:cs typeface="+mn-cs"/>
              </a:rPr>
              <a:t>The 2020s have seen a significant rise in </a:t>
            </a:r>
            <a:r>
              <a:rPr lang="en-US" sz="1200" b="1" i="0" kern="1200" dirty="0">
                <a:solidFill>
                  <a:schemeClr val="tx1"/>
                </a:solidFill>
                <a:effectLst/>
                <a:latin typeface="+mn-lt"/>
                <a:ea typeface="+mn-ea"/>
                <a:cs typeface="+mn-cs"/>
              </a:rPr>
              <a:t>Public Choice</a:t>
            </a:r>
            <a:r>
              <a:rPr lang="en-US" sz="1200" b="0" i="0" kern="1200" dirty="0">
                <a:solidFill>
                  <a:schemeClr val="tx1"/>
                </a:solidFill>
                <a:effectLst/>
                <a:latin typeface="+mn-lt"/>
                <a:ea typeface="+mn-ea"/>
                <a:cs typeface="+mn-cs"/>
              </a:rPr>
              <a:t> perspectives, leading to the following global trends: </a:t>
            </a:r>
            <a:r>
              <a:rPr lang="en-US" sz="1200" b="0" i="1" kern="1200" dirty="0">
                <a:solidFill>
                  <a:schemeClr val="tx1"/>
                </a:solidFill>
                <a:effectLst/>
                <a:latin typeface="+mn-lt"/>
                <a:ea typeface="+mn-ea"/>
                <a:cs typeface="+mn-cs"/>
              </a:rPr>
              <a:t>“Public Choice Theory offers a more critical way of looking at licensing systems.”</a:t>
            </a:r>
            <a:endParaRPr lang="en-US" sz="1200" b="0" i="0" kern="1200" dirty="0">
              <a:solidFill>
                <a:schemeClr val="tx1"/>
              </a:solidFill>
              <a:effectLst/>
              <a:latin typeface="+mn-lt"/>
              <a:ea typeface="+mn-ea"/>
              <a:cs typeface="+mn-cs"/>
            </a:endParaRPr>
          </a:p>
          <a:p>
            <a:pPr fontAlgn="t"/>
            <a:r>
              <a:rPr lang="en-US" sz="1200" b="0" i="0" kern="1200" dirty="0">
                <a:solidFill>
                  <a:schemeClr val="tx1"/>
                </a:solidFill>
                <a:effectLst/>
                <a:latin typeface="+mn-lt"/>
                <a:ea typeface="+mn-ea"/>
                <a:cs typeface="+mn-cs"/>
              </a:rPr>
              <a:t>Where Public Interest Theory focuses on protection, Public Choice Theory asks us to look closely at </a:t>
            </a:r>
            <a:r>
              <a:rPr lang="en-US" sz="1200" b="1" i="0" kern="1200" dirty="0">
                <a:solidFill>
                  <a:schemeClr val="tx1"/>
                </a:solidFill>
                <a:effectLst/>
                <a:latin typeface="+mn-lt"/>
                <a:ea typeface="+mn-ea"/>
                <a:cs typeface="+mn-cs"/>
              </a:rPr>
              <a:t>incentives</a:t>
            </a:r>
            <a:r>
              <a:rPr lang="en-US" sz="1200" b="0" i="0" kern="1200" dirty="0">
                <a:solidFill>
                  <a:schemeClr val="tx1"/>
                </a:solidFill>
                <a:effectLst/>
                <a:latin typeface="+mn-lt"/>
                <a:ea typeface="+mn-ea"/>
                <a:cs typeface="+mn-cs"/>
              </a:rPr>
              <a:t>. It starts from a simple assumption: regulators, professionals, and policymakers respond to incentives—just like everyone else. From this perspective, licensing doesn’t always serve consumers first. Instead, rules can be shaped by </a:t>
            </a:r>
            <a:r>
              <a:rPr lang="en-US" sz="1200" b="1" i="0" kern="1200" dirty="0">
                <a:solidFill>
                  <a:schemeClr val="tx1"/>
                </a:solidFill>
                <a:effectLst/>
                <a:latin typeface="+mn-lt"/>
                <a:ea typeface="+mn-ea"/>
                <a:cs typeface="+mn-cs"/>
              </a:rPr>
              <a:t>incumbent professionals</a:t>
            </a:r>
            <a:r>
              <a:rPr lang="en-US" sz="1200" b="0" i="0" kern="1200" dirty="0">
                <a:solidFill>
                  <a:schemeClr val="tx1"/>
                </a:solidFill>
                <a:effectLst/>
                <a:latin typeface="+mn-lt"/>
                <a:ea typeface="+mn-ea"/>
                <a:cs typeface="+mn-cs"/>
              </a:rPr>
              <a:t> who benefit from limiting competition. Higher standards may raise quality in some cases—but they can also function as </a:t>
            </a:r>
            <a:r>
              <a:rPr lang="en-US" sz="1200" b="1" i="0" kern="1200" dirty="0">
                <a:solidFill>
                  <a:schemeClr val="tx1"/>
                </a:solidFill>
                <a:effectLst/>
                <a:latin typeface="+mn-lt"/>
                <a:ea typeface="+mn-ea"/>
                <a:cs typeface="+mn-cs"/>
              </a:rPr>
              <a:t>barriers to entry</a:t>
            </a:r>
            <a:r>
              <a:rPr lang="en-US" sz="1200" b="0" i="0" kern="1200" dirty="0">
                <a:solidFill>
                  <a:schemeClr val="tx1"/>
                </a:solidFill>
                <a:effectLst/>
                <a:latin typeface="+mn-lt"/>
                <a:ea typeface="+mn-ea"/>
                <a:cs typeface="+mn-cs"/>
              </a:rPr>
              <a:t>, reducing access, innovation, and workforce supply. Public Choice theory highlights several common risks:</a:t>
            </a:r>
          </a:p>
          <a:p>
            <a:pPr marL="171450" indent="-171450" fontAlgn="t">
              <a:buFont typeface="Arial" panose="020B0604020202020204" pitchFamily="34" charset="0"/>
              <a:buChar char="•"/>
            </a:pPr>
            <a:r>
              <a:rPr lang="en-US" sz="1200" b="0" i="0" kern="1200" dirty="0">
                <a:solidFill>
                  <a:schemeClr val="tx1"/>
                </a:solidFill>
                <a:effectLst/>
                <a:latin typeface="+mn-lt"/>
                <a:ea typeface="+mn-ea"/>
                <a:cs typeface="+mn-cs"/>
              </a:rPr>
              <a:t>Regulation influenced by existing providers</a:t>
            </a:r>
          </a:p>
          <a:p>
            <a:pPr marL="171450" indent="-171450" fontAlgn="t">
              <a:buFont typeface="Arial" panose="020B0604020202020204" pitchFamily="34" charset="0"/>
              <a:buChar char="•"/>
            </a:pPr>
            <a:r>
              <a:rPr lang="en-US" sz="1200" b="0" i="0" kern="1200" dirty="0">
                <a:solidFill>
                  <a:schemeClr val="tx1"/>
                </a:solidFill>
                <a:effectLst/>
                <a:latin typeface="+mn-lt"/>
                <a:ea typeface="+mn-ea"/>
                <a:cs typeface="+mn-cs"/>
              </a:rPr>
              <a:t>Reduced competition and innovation</a:t>
            </a:r>
          </a:p>
          <a:p>
            <a:pPr marL="171450" indent="-171450" fontAlgn="t">
              <a:buFont typeface="Arial" panose="020B0604020202020204" pitchFamily="34" charset="0"/>
              <a:buChar char="•"/>
            </a:pPr>
            <a:r>
              <a:rPr lang="en-US" sz="1200" b="0" i="0" kern="1200" dirty="0">
                <a:solidFill>
                  <a:schemeClr val="tx1"/>
                </a:solidFill>
                <a:effectLst/>
                <a:latin typeface="+mn-lt"/>
                <a:ea typeface="+mn-ea"/>
                <a:cs typeface="+mn-cs"/>
              </a:rPr>
              <a:t>Higher costs or wages without clear quality gains</a:t>
            </a:r>
          </a:p>
          <a:p>
            <a:pPr fontAlgn="t"/>
            <a:endParaRPr lang="en-US" sz="1200" b="0" i="0" kern="1200" dirty="0">
              <a:solidFill>
                <a:schemeClr val="tx1"/>
              </a:solidFill>
              <a:effectLst/>
              <a:latin typeface="+mn-lt"/>
              <a:ea typeface="+mn-ea"/>
              <a:cs typeface="+mn-cs"/>
            </a:endParaRPr>
          </a:p>
          <a:p>
            <a:pPr fontAlgn="t"/>
            <a:r>
              <a:rPr lang="en-US" sz="1200" b="0" i="0" kern="1200" dirty="0">
                <a:solidFill>
                  <a:schemeClr val="tx1"/>
                </a:solidFill>
                <a:effectLst/>
                <a:latin typeface="+mn-lt"/>
                <a:ea typeface="+mn-ea"/>
                <a:cs typeface="+mn-cs"/>
              </a:rPr>
              <a:t>In this view, licensing can become a form of </a:t>
            </a:r>
            <a:r>
              <a:rPr lang="en-US" sz="1200" b="1" i="0" kern="1200" dirty="0">
                <a:solidFill>
                  <a:schemeClr val="tx1"/>
                </a:solidFill>
                <a:effectLst/>
                <a:latin typeface="+mn-lt"/>
                <a:ea typeface="+mn-ea"/>
                <a:cs typeface="+mn-cs"/>
              </a:rPr>
              <a:t>economic protectionism</a:t>
            </a:r>
            <a:r>
              <a:rPr lang="en-US" sz="1200" b="0" i="0" kern="1200" dirty="0">
                <a:solidFill>
                  <a:schemeClr val="tx1"/>
                </a:solidFill>
                <a:effectLst/>
                <a:latin typeface="+mn-lt"/>
                <a:ea typeface="+mn-ea"/>
                <a:cs typeface="+mn-cs"/>
              </a:rPr>
              <a:t>, where rules protect providers more than the public. That critique has become increasingly influential—especially in lower‑risk service sectors and in recent debates about occupational licensing, child care access, and workforce shortages in the U.S.</a:t>
            </a:r>
          </a:p>
          <a:p>
            <a:pPr fontAlgn="t"/>
            <a:endParaRPr lang="en-US" sz="1200" b="0" i="1" kern="1200" dirty="0">
              <a:solidFill>
                <a:schemeClr val="tx1"/>
              </a:solidFill>
              <a:effectLst/>
              <a:latin typeface="+mn-lt"/>
              <a:ea typeface="+mn-ea"/>
              <a:cs typeface="+mn-cs"/>
            </a:endParaRPr>
          </a:p>
          <a:p>
            <a:pPr fontAlgn="t"/>
            <a:r>
              <a:rPr lang="en-US" sz="1200" b="0" i="1" kern="1200" dirty="0">
                <a:solidFill>
                  <a:schemeClr val="tx1"/>
                </a:solidFill>
                <a:effectLst/>
                <a:latin typeface="+mn-lt"/>
                <a:ea typeface="+mn-ea"/>
                <a:cs typeface="+mn-cs"/>
              </a:rPr>
              <a:t>“Public Choice Theory doesn’t argue that regulation is unnecessary—but it asks us to be honest about who benefits from the rules we maintain.” </a:t>
            </a:r>
            <a:r>
              <a:rPr lang="en-US" sz="1200" b="0" i="0" kern="1200" dirty="0">
                <a:solidFill>
                  <a:schemeClr val="tx1"/>
                </a:solidFill>
                <a:effectLst/>
                <a:latin typeface="+mn-lt"/>
                <a:ea typeface="+mn-ea"/>
                <a:cs typeface="+mn-cs"/>
              </a:rPr>
              <a:t>This lens helps explain why we’ve seen growing pressure to reform, streamline, or replace some licensing systems—and it sets up the central question we’ll explore next: </a:t>
            </a:r>
            <a:r>
              <a:rPr lang="en-US" sz="1200" b="1" i="0" kern="1200" dirty="0">
                <a:solidFill>
                  <a:schemeClr val="tx1"/>
                </a:solidFill>
                <a:effectLst/>
                <a:latin typeface="+mn-lt"/>
                <a:ea typeface="+mn-ea"/>
                <a:cs typeface="+mn-cs"/>
              </a:rPr>
              <a:t>If both protection and incentives matter, how should licensing systems actually be designed and administered in practice?</a:t>
            </a:r>
            <a:endParaRPr lang="en-US" sz="1200" b="0" i="0" kern="1200" dirty="0">
              <a:solidFill>
                <a:schemeClr val="tx1"/>
              </a:solidFill>
              <a:effectLst/>
              <a:latin typeface="+mn-lt"/>
              <a:ea typeface="+mn-ea"/>
              <a:cs typeface="+mn-cs"/>
            </a:endParaRPr>
          </a:p>
          <a:p>
            <a:pPr fontAlgn="t"/>
            <a:endParaRPr lang="en-US" sz="12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C507D6E4-757B-4964-9366-B9637A8F692B}" type="slidenum">
              <a:rPr lang="en-US" smtClean="0"/>
              <a:t>7</a:t>
            </a:fld>
            <a:endParaRPr lang="en-US"/>
          </a:p>
        </p:txBody>
      </p:sp>
    </p:spTree>
    <p:extLst>
      <p:ext uri="{BB962C8B-B14F-4D97-AF65-F5344CB8AC3E}">
        <p14:creationId xmlns:p14="http://schemas.microsoft.com/office/powerpoint/2010/main" val="6564189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t"/>
            <a:r>
              <a:rPr lang="en-US" sz="1200" b="0" i="1" kern="1200" dirty="0">
                <a:solidFill>
                  <a:schemeClr val="tx1"/>
                </a:solidFill>
                <a:effectLst/>
                <a:latin typeface="+mn-lt"/>
                <a:ea typeface="+mn-ea"/>
                <a:cs typeface="+mn-cs"/>
              </a:rPr>
              <a:t>“So when we look at current licensing trends—both in the U.S. and globally—we see these theories playing out very clearly in practice.” </a:t>
            </a:r>
            <a:r>
              <a:rPr lang="en-US" sz="1200" b="0" i="0" kern="1200" dirty="0">
                <a:solidFill>
                  <a:schemeClr val="tx1"/>
                </a:solidFill>
                <a:effectLst/>
                <a:latin typeface="+mn-lt"/>
                <a:ea typeface="+mn-ea"/>
                <a:cs typeface="+mn-cs"/>
              </a:rPr>
              <a:t>Across jurisdictions, there is growing momentum toward </a:t>
            </a:r>
            <a:r>
              <a:rPr lang="en-US" sz="1200" b="1" i="0" kern="1200" dirty="0">
                <a:solidFill>
                  <a:schemeClr val="tx1"/>
                </a:solidFill>
                <a:effectLst/>
                <a:latin typeface="+mn-lt"/>
                <a:ea typeface="+mn-ea"/>
                <a:cs typeface="+mn-cs"/>
              </a:rPr>
              <a:t>reforming licensing systems</a:t>
            </a:r>
            <a:r>
              <a:rPr lang="en-US" sz="1200" b="0" i="0" kern="1200" dirty="0">
                <a:solidFill>
                  <a:schemeClr val="tx1"/>
                </a:solidFill>
                <a:effectLst/>
                <a:latin typeface="+mn-lt"/>
                <a:ea typeface="+mn-ea"/>
                <a:cs typeface="+mn-cs"/>
              </a:rPr>
              <a:t> to remove unnecessary hurdles that limit access—especially in lower‑risk service areas. In many cases, this has meant </a:t>
            </a:r>
            <a:r>
              <a:rPr lang="en-US" sz="1200" b="1" i="0" kern="1200" dirty="0">
                <a:solidFill>
                  <a:schemeClr val="tx1"/>
                </a:solidFill>
                <a:effectLst/>
                <a:latin typeface="+mn-lt"/>
                <a:ea typeface="+mn-ea"/>
                <a:cs typeface="+mn-cs"/>
              </a:rPr>
              <a:t>reducing regulation</a:t>
            </a:r>
            <a:r>
              <a:rPr lang="en-US" sz="1200" b="0" i="0" kern="1200" dirty="0">
                <a:solidFill>
                  <a:schemeClr val="tx1"/>
                </a:solidFill>
                <a:effectLst/>
                <a:latin typeface="+mn-lt"/>
                <a:ea typeface="+mn-ea"/>
                <a:cs typeface="+mn-cs"/>
              </a:rPr>
              <a:t> or shifting from mandatory licensing to </a:t>
            </a:r>
            <a:r>
              <a:rPr lang="en-US" sz="1200" b="1" i="0" kern="1200" dirty="0">
                <a:solidFill>
                  <a:schemeClr val="tx1"/>
                </a:solidFill>
                <a:effectLst/>
                <a:latin typeface="+mn-lt"/>
                <a:ea typeface="+mn-ea"/>
                <a:cs typeface="+mn-cs"/>
              </a:rPr>
              <a:t>certification</a:t>
            </a:r>
            <a:r>
              <a:rPr lang="en-US" sz="1200" b="0" i="0" kern="1200" dirty="0">
                <a:solidFill>
                  <a:schemeClr val="tx1"/>
                </a:solidFill>
                <a:effectLst/>
                <a:latin typeface="+mn-lt"/>
                <a:ea typeface="+mn-ea"/>
                <a:cs typeface="+mn-cs"/>
              </a:rPr>
              <a:t>, with the goal of lowering barriers to entry and addressing workforce shortages. This trend reflects strong </a:t>
            </a:r>
            <a:r>
              <a:rPr lang="en-US" sz="1200" b="1" i="0" kern="1200" dirty="0">
                <a:solidFill>
                  <a:schemeClr val="tx1"/>
                </a:solidFill>
                <a:effectLst/>
                <a:latin typeface="+mn-lt"/>
                <a:ea typeface="+mn-ea"/>
                <a:cs typeface="+mn-cs"/>
              </a:rPr>
              <a:t>Public Choice influence</a:t>
            </a:r>
            <a:r>
              <a:rPr lang="en-US" sz="1200" b="0" i="0" kern="1200" dirty="0">
                <a:solidFill>
                  <a:schemeClr val="tx1"/>
                </a:solidFill>
                <a:effectLst/>
                <a:latin typeface="+mn-lt"/>
                <a:ea typeface="+mn-ea"/>
                <a:cs typeface="+mn-cs"/>
              </a:rPr>
              <a:t>. Critics argue that some licensing requirements are driven more by incumbent professionals than by demonstrable risk, and that overly rigid systems can reduce competition and access without clear gains in quality.</a:t>
            </a:r>
          </a:p>
          <a:p>
            <a:pPr fontAlgn="t"/>
            <a:endParaRPr lang="en-US" sz="1200" b="0" i="0" kern="1200" dirty="0">
              <a:solidFill>
                <a:schemeClr val="tx1"/>
              </a:solidFill>
              <a:effectLst/>
              <a:latin typeface="+mn-lt"/>
              <a:ea typeface="+mn-ea"/>
              <a:cs typeface="+mn-cs"/>
            </a:endParaRPr>
          </a:p>
          <a:p>
            <a:pPr fontAlgn="t"/>
            <a:r>
              <a:rPr lang="en-US" sz="1200" b="0" i="0" kern="1200" dirty="0">
                <a:solidFill>
                  <a:schemeClr val="tx1"/>
                </a:solidFill>
                <a:effectLst/>
                <a:latin typeface="+mn-lt"/>
                <a:ea typeface="+mn-ea"/>
                <a:cs typeface="+mn-cs"/>
              </a:rPr>
              <a:t>At the same time, there is a </a:t>
            </a:r>
            <a:r>
              <a:rPr lang="en-US" sz="1200" b="1" i="0" kern="1200" dirty="0">
                <a:solidFill>
                  <a:schemeClr val="tx1"/>
                </a:solidFill>
                <a:effectLst/>
                <a:latin typeface="+mn-lt"/>
                <a:ea typeface="+mn-ea"/>
                <a:cs typeface="+mn-cs"/>
              </a:rPr>
              <a:t>counter‑trend</a:t>
            </a:r>
            <a:r>
              <a:rPr lang="en-US" sz="1200" b="0" i="0" kern="1200" dirty="0">
                <a:solidFill>
                  <a:schemeClr val="tx1"/>
                </a:solidFill>
                <a:effectLst/>
                <a:latin typeface="+mn-lt"/>
                <a:ea typeface="+mn-ea"/>
                <a:cs typeface="+mn-cs"/>
              </a:rPr>
              <a:t> that’s just as important. In higher‑risk or rapidly evolving fields—such as social work and other human services—we’re actually seeing </a:t>
            </a:r>
            <a:r>
              <a:rPr lang="en-US" sz="1200" b="1" i="0" kern="1200" dirty="0">
                <a:solidFill>
                  <a:schemeClr val="tx1"/>
                </a:solidFill>
                <a:effectLst/>
                <a:latin typeface="+mn-lt"/>
                <a:ea typeface="+mn-ea"/>
                <a:cs typeface="+mn-cs"/>
              </a:rPr>
              <a:t>expanded licensing and professionalization</a:t>
            </a:r>
            <a:r>
              <a:rPr lang="en-US" sz="1200" b="0" i="0" kern="1200" dirty="0">
                <a:solidFill>
                  <a:schemeClr val="tx1"/>
                </a:solidFill>
                <a:effectLst/>
                <a:latin typeface="+mn-lt"/>
                <a:ea typeface="+mn-ea"/>
                <a:cs typeface="+mn-cs"/>
              </a:rPr>
              <a:t>. Here, the emphasis is on ensuring safety, equity, and accountability in complex environments. So the overall direction isn’t simply deregulation. It’s </a:t>
            </a:r>
            <a:r>
              <a:rPr lang="en-US" sz="1200" b="1" i="0" kern="1200" dirty="0">
                <a:solidFill>
                  <a:schemeClr val="tx1"/>
                </a:solidFill>
                <a:effectLst/>
                <a:latin typeface="+mn-lt"/>
                <a:ea typeface="+mn-ea"/>
                <a:cs typeface="+mn-cs"/>
              </a:rPr>
              <a:t>recalibration</a:t>
            </a:r>
            <a:r>
              <a:rPr lang="en-US" sz="1200" b="0" i="0" kern="1200" dirty="0">
                <a:solidFill>
                  <a:schemeClr val="tx1"/>
                </a:solidFill>
                <a:effectLst/>
                <a:latin typeface="+mn-lt"/>
                <a:ea typeface="+mn-ea"/>
                <a:cs typeface="+mn-cs"/>
              </a:rPr>
              <a:t>.</a:t>
            </a:r>
          </a:p>
          <a:p>
            <a:pPr fontAlgn="t"/>
            <a:endParaRPr lang="en-US" sz="1200" b="0" i="1" kern="1200" dirty="0">
              <a:solidFill>
                <a:schemeClr val="tx1"/>
              </a:solidFill>
              <a:effectLst/>
              <a:latin typeface="+mn-lt"/>
              <a:ea typeface="+mn-ea"/>
              <a:cs typeface="+mn-cs"/>
            </a:endParaRPr>
          </a:p>
          <a:p>
            <a:pPr fontAlgn="t"/>
            <a:r>
              <a:rPr lang="en-US" sz="1200" b="0" i="1" kern="1200" dirty="0">
                <a:solidFill>
                  <a:schemeClr val="tx1"/>
                </a:solidFill>
                <a:effectLst/>
                <a:latin typeface="+mn-lt"/>
                <a:ea typeface="+mn-ea"/>
                <a:cs typeface="+mn-cs"/>
              </a:rPr>
              <a:t>“Globally, licensing systems are being redesigned—not to do less, but to do better.” </a:t>
            </a:r>
            <a:r>
              <a:rPr lang="en-US" sz="1200" b="0" i="0" kern="1200" dirty="0">
                <a:solidFill>
                  <a:schemeClr val="tx1"/>
                </a:solidFill>
                <a:effectLst/>
                <a:latin typeface="+mn-lt"/>
                <a:ea typeface="+mn-ea"/>
                <a:cs typeface="+mn-cs"/>
              </a:rPr>
              <a:t>The focus is shifting toward more flexible, risk‑based frameworks, greater attention to access and workforce supply and, ongoing attempts to balance public protection with efficiency and innovation.  This tension—between reducing unnecessary burden and strengthening protections where risk is real—sets the stage for the next question we’ll explore:</a:t>
            </a:r>
            <a:br>
              <a:rPr lang="en-US" sz="1200" b="0" i="0" kern="1200" dirty="0">
                <a:solidFill>
                  <a:schemeClr val="tx1"/>
                </a:solidFill>
                <a:effectLst/>
                <a:latin typeface="+mn-lt"/>
                <a:ea typeface="+mn-ea"/>
                <a:cs typeface="+mn-cs"/>
              </a:rPr>
            </a:br>
            <a:endParaRPr lang="en-US" sz="1200" b="0" i="0" kern="1200" dirty="0">
              <a:solidFill>
                <a:schemeClr val="tx1"/>
              </a:solidFill>
              <a:effectLst/>
              <a:latin typeface="+mn-lt"/>
              <a:ea typeface="+mn-ea"/>
              <a:cs typeface="+mn-cs"/>
            </a:endParaRPr>
          </a:p>
          <a:p>
            <a:pPr fontAlgn="t"/>
            <a:r>
              <a:rPr lang="en-US" sz="1200" b="1" i="0" kern="1200" dirty="0">
                <a:solidFill>
                  <a:schemeClr val="tx1"/>
                </a:solidFill>
                <a:effectLst/>
                <a:latin typeface="+mn-lt"/>
                <a:ea typeface="+mn-ea"/>
                <a:cs typeface="+mn-cs"/>
              </a:rPr>
              <a:t>If both critiques and protections are valid, how should licensing systems actually be designed and administered in practice</a:t>
            </a:r>
            <a:endParaRPr lang="en-US" sz="12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C507D6E4-757B-4964-9366-B9637A8F692B}" type="slidenum">
              <a:rPr lang="en-US" smtClean="0"/>
              <a:t>8</a:t>
            </a:fld>
            <a:endParaRPr lang="en-US"/>
          </a:p>
        </p:txBody>
      </p:sp>
    </p:spTree>
    <p:extLst>
      <p:ext uri="{BB962C8B-B14F-4D97-AF65-F5344CB8AC3E}">
        <p14:creationId xmlns:p14="http://schemas.microsoft.com/office/powerpoint/2010/main" val="19063463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Modern regulatory scholars argue that Public Interest and Public Choice theories each explain </a:t>
            </a:r>
            <a:r>
              <a:rPr lang="en-US" sz="1200" b="0" i="1" kern="1200" dirty="0">
                <a:solidFill>
                  <a:schemeClr val="tx1"/>
                </a:solidFill>
                <a:effectLst/>
                <a:latin typeface="+mn-lt"/>
                <a:ea typeface="+mn-ea"/>
                <a:cs typeface="+mn-cs"/>
              </a:rPr>
              <a:t>part</a:t>
            </a:r>
            <a:r>
              <a:rPr lang="en-US" sz="1200" b="0" i="0" kern="1200" dirty="0">
                <a:solidFill>
                  <a:schemeClr val="tx1"/>
                </a:solidFill>
                <a:effectLst/>
                <a:latin typeface="+mn-lt"/>
                <a:ea typeface="+mn-ea"/>
                <a:cs typeface="+mn-cs"/>
              </a:rPr>
              <a:t> of licensing—but neither fully captures how regulation actually works in practice. Real‑world licensing systems operate under political constraints, limited resources, and human behavior, requiring pragmatic compromise rather.</a:t>
            </a:r>
          </a:p>
          <a:p>
            <a:pPr fontAlgn="t"/>
            <a:endParaRPr lang="en-US" sz="1200" b="0" i="0" kern="1200" dirty="0">
              <a:solidFill>
                <a:schemeClr val="tx1"/>
              </a:solidFill>
              <a:effectLst/>
              <a:latin typeface="+mn-lt"/>
              <a:ea typeface="+mn-ea"/>
              <a:cs typeface="+mn-cs"/>
            </a:endParaRPr>
          </a:p>
          <a:p>
            <a:pPr fontAlgn="t"/>
            <a:r>
              <a:rPr lang="en-US" sz="1200" b="0" i="0" kern="1200" dirty="0">
                <a:solidFill>
                  <a:schemeClr val="tx1"/>
                </a:solidFill>
                <a:effectLst/>
                <a:latin typeface="+mn-lt"/>
                <a:ea typeface="+mn-ea"/>
                <a:cs typeface="+mn-cs"/>
              </a:rPr>
              <a:t>Let’s explore the administrative reality: </a:t>
            </a:r>
          </a:p>
          <a:p>
            <a:pPr fontAlgn="t"/>
            <a:endParaRPr lang="en-US" sz="1200" b="0" i="0" kern="1200" dirty="0">
              <a:solidFill>
                <a:schemeClr val="tx1"/>
              </a:solidFill>
              <a:effectLst/>
              <a:latin typeface="+mn-lt"/>
              <a:ea typeface="+mn-ea"/>
              <a:cs typeface="+mn-cs"/>
            </a:endParaRPr>
          </a:p>
          <a:p>
            <a:pPr fontAlgn="t"/>
            <a:r>
              <a:rPr lang="en-US" sz="1200" b="0" i="0" kern="1200" dirty="0">
                <a:solidFill>
                  <a:schemeClr val="tx1"/>
                </a:solidFill>
                <a:effectLst/>
                <a:latin typeface="+mn-lt"/>
                <a:ea typeface="+mn-ea"/>
                <a:cs typeface="+mn-cs"/>
              </a:rPr>
              <a:t>First, we have seen a significant shift in the Central Question. The policy debate has shifted from: “Should licensing exist?” to “How should licensing be designed and administered?”</a:t>
            </a:r>
          </a:p>
          <a:p>
            <a:pPr fontAlgn="t"/>
            <a:r>
              <a:rPr lang="en-US" sz="1200" b="0" i="0" kern="1200" dirty="0">
                <a:solidFill>
                  <a:schemeClr val="tx1"/>
                </a:solidFill>
                <a:effectLst/>
                <a:latin typeface="+mn-lt"/>
                <a:ea typeface="+mn-ea"/>
                <a:cs typeface="+mn-cs"/>
              </a:rPr>
              <a:t>Focus is placed on implementation quality, not merely regulatory intent. </a:t>
            </a:r>
          </a:p>
          <a:p>
            <a:pPr fontAlgn="t"/>
            <a:endParaRPr lang="en-US" sz="1200" b="0" i="0" kern="1200" dirty="0">
              <a:solidFill>
                <a:schemeClr val="tx1"/>
              </a:solidFill>
              <a:effectLst/>
              <a:latin typeface="+mn-lt"/>
              <a:ea typeface="+mn-ea"/>
              <a:cs typeface="+mn-cs"/>
            </a:endParaRPr>
          </a:p>
          <a:p>
            <a:pPr fontAlgn="t"/>
            <a:r>
              <a:rPr lang="en-US" sz="1200" b="0" i="0" kern="1200" dirty="0">
                <a:solidFill>
                  <a:schemeClr val="tx1"/>
                </a:solidFill>
                <a:effectLst/>
                <a:latin typeface="+mn-lt"/>
                <a:ea typeface="+mn-ea"/>
                <a:cs typeface="+mn-cs"/>
              </a:rPr>
              <a:t>Next, there has been an increased Emphasis on Regulatory Craft. This means attention has moved to rule clarity and usability, Proportional enforcement, Administrative discretion and Consistency and fairness in inspections. Each of these Recognizes that </a:t>
            </a:r>
            <a:r>
              <a:rPr lang="en-US" sz="1200" b="0" i="1" kern="1200" dirty="0">
                <a:solidFill>
                  <a:schemeClr val="tx1"/>
                </a:solidFill>
                <a:effectLst/>
                <a:latin typeface="+mn-lt"/>
                <a:ea typeface="+mn-ea"/>
                <a:cs typeface="+mn-cs"/>
              </a:rPr>
              <a:t>poorly administered</a:t>
            </a:r>
            <a:r>
              <a:rPr lang="en-US" sz="1200" b="0" i="0" kern="1200" dirty="0">
                <a:solidFill>
                  <a:schemeClr val="tx1"/>
                </a:solidFill>
                <a:effectLst/>
                <a:latin typeface="+mn-lt"/>
                <a:ea typeface="+mn-ea"/>
                <a:cs typeface="+mn-cs"/>
              </a:rPr>
              <a:t> rules can undermine even well‑intentioned policy goals.</a:t>
            </a:r>
          </a:p>
          <a:p>
            <a:pPr fontAlgn="t"/>
            <a:endParaRPr lang="en-US" sz="1200" b="1" i="0" kern="1200" dirty="0">
              <a:solidFill>
                <a:schemeClr val="tx1"/>
              </a:solidFill>
              <a:effectLst/>
              <a:latin typeface="+mn-lt"/>
              <a:ea typeface="+mn-ea"/>
              <a:cs typeface="+mn-cs"/>
            </a:endParaRPr>
          </a:p>
          <a:p>
            <a:pPr fontAlgn="t"/>
            <a:r>
              <a:rPr lang="en-US" sz="1200" b="0" i="0" kern="1200" dirty="0">
                <a:solidFill>
                  <a:schemeClr val="tx1"/>
                </a:solidFill>
                <a:effectLst/>
                <a:latin typeface="+mn-lt"/>
                <a:ea typeface="+mn-ea"/>
                <a:cs typeface="+mn-cs"/>
              </a:rPr>
              <a:t>Practical Reform Encourages a move to systems with risk‑based oversight, targeted enforcement, outcome‑focused standards and continuous regulatory learning and adjustment. It also supports incremental reform rather than large scale deregulation or expansion. We will talk more in-depth on this a bit later in the presentation.</a:t>
            </a:r>
          </a:p>
          <a:p>
            <a:pPr fontAlgn="t"/>
            <a:endParaRPr lang="en-US" sz="1200" b="0" i="0" kern="1200" dirty="0">
              <a:solidFill>
                <a:schemeClr val="tx1"/>
              </a:solidFill>
              <a:effectLst/>
              <a:latin typeface="+mn-lt"/>
              <a:ea typeface="+mn-ea"/>
              <a:cs typeface="+mn-cs"/>
            </a:endParaRPr>
          </a:p>
          <a:p>
            <a:pPr fontAlgn="t"/>
            <a:r>
              <a:rPr lang="en-US" sz="1200" b="0" i="0" kern="1200" dirty="0">
                <a:solidFill>
                  <a:schemeClr val="tx1"/>
                </a:solidFill>
                <a:effectLst/>
                <a:latin typeface="+mn-lt"/>
                <a:ea typeface="+mn-ea"/>
                <a:cs typeface="+mn-cs"/>
              </a:rPr>
              <a:t>Finally, we are seeing an increased link to behavioral &amp; decision sciences. This aligns with behavioral compliance models and prospect theory that acknowledges that provider behavior is shaped by Perceptions of legitimacy, Clarity of expectations and Fear of loss vs. motivation to improve. If you are interested in this aspect, I will be doing another session specifically on this [fill in when] so we won’t spend time here going over it.</a:t>
            </a:r>
          </a:p>
          <a:p>
            <a:pPr fontAlgn="t"/>
            <a:endParaRPr lang="en-US" sz="1200" b="0" i="0" kern="1200" dirty="0">
              <a:solidFill>
                <a:schemeClr val="tx1"/>
              </a:solidFill>
              <a:effectLst/>
              <a:latin typeface="+mn-lt"/>
              <a:ea typeface="+mn-ea"/>
              <a:cs typeface="+mn-cs"/>
            </a:endParaRPr>
          </a:p>
          <a:p>
            <a:pPr fontAlgn="t"/>
            <a:r>
              <a:rPr lang="en-US" sz="1200" b="0" i="0" kern="1200" dirty="0">
                <a:solidFill>
                  <a:schemeClr val="tx1"/>
                </a:solidFill>
                <a:effectLst/>
                <a:latin typeface="+mn-lt"/>
                <a:ea typeface="+mn-ea"/>
                <a:cs typeface="+mn-cs"/>
              </a:rPr>
              <a:t>Bottom Line</a:t>
            </a:r>
          </a:p>
          <a:p>
            <a:pPr fontAlgn="t"/>
            <a:r>
              <a:rPr lang="en-US" sz="1200" b="0" i="0" kern="1200" dirty="0">
                <a:solidFill>
                  <a:schemeClr val="tx1"/>
                </a:solidFill>
                <a:effectLst/>
                <a:latin typeface="+mn-lt"/>
                <a:ea typeface="+mn-ea"/>
                <a:cs typeface="+mn-cs"/>
              </a:rPr>
              <a:t>Administrative Reality reframes licensing as a living system, not a static rulebook, finite statistical findings or software systems: Ultimately, effectiveness depends on </a:t>
            </a:r>
            <a:r>
              <a:rPr lang="en-US" sz="1200" b="0" i="1" kern="1200" dirty="0">
                <a:solidFill>
                  <a:schemeClr val="tx1"/>
                </a:solidFill>
                <a:effectLst/>
                <a:latin typeface="+mn-lt"/>
                <a:ea typeface="+mn-ea"/>
                <a:cs typeface="+mn-cs"/>
              </a:rPr>
              <a:t>how</a:t>
            </a:r>
            <a:r>
              <a:rPr lang="en-US" sz="1200" b="0" i="0" kern="1200" dirty="0">
                <a:solidFill>
                  <a:schemeClr val="tx1"/>
                </a:solidFill>
                <a:effectLst/>
                <a:latin typeface="+mn-lt"/>
                <a:ea typeface="+mn-ea"/>
                <a:cs typeface="+mn-cs"/>
              </a:rPr>
              <a:t> rules are applied. Smart regulation balances safety, feasibility, and trust while the regulator’s role shifts from enforcer to risk manager and system steward.</a:t>
            </a:r>
          </a:p>
          <a:p>
            <a:endParaRPr lang="en-US" dirty="0"/>
          </a:p>
        </p:txBody>
      </p:sp>
      <p:sp>
        <p:nvSpPr>
          <p:cNvPr id="4" name="Slide Number Placeholder 3"/>
          <p:cNvSpPr>
            <a:spLocks noGrp="1"/>
          </p:cNvSpPr>
          <p:nvPr>
            <p:ph type="sldNum" sz="quarter" idx="5"/>
          </p:nvPr>
        </p:nvSpPr>
        <p:spPr/>
        <p:txBody>
          <a:bodyPr/>
          <a:lstStyle/>
          <a:p>
            <a:fld id="{C507D6E4-757B-4964-9366-B9637A8F692B}" type="slidenum">
              <a:rPr lang="en-US" smtClean="0"/>
              <a:t>9</a:t>
            </a:fld>
            <a:endParaRPr lang="en-US"/>
          </a:p>
        </p:txBody>
      </p:sp>
    </p:spTree>
    <p:extLst>
      <p:ext uri="{BB962C8B-B14F-4D97-AF65-F5344CB8AC3E}">
        <p14:creationId xmlns:p14="http://schemas.microsoft.com/office/powerpoint/2010/main" val="39008104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t"/>
            <a:r>
              <a:rPr lang="en-US" sz="1200" b="0" i="0" kern="1200" dirty="0">
                <a:solidFill>
                  <a:schemeClr val="tx1"/>
                </a:solidFill>
                <a:effectLst/>
                <a:latin typeface="+mn-lt"/>
                <a:ea typeface="+mn-ea"/>
                <a:cs typeface="+mn-cs"/>
              </a:rPr>
              <a:t>For much of the 20th century, licensing debates centered on a binary question: </a:t>
            </a:r>
            <a:r>
              <a:rPr lang="en-US" sz="1200" b="0" i="1" kern="1200" dirty="0">
                <a:solidFill>
                  <a:schemeClr val="tx1"/>
                </a:solidFill>
                <a:effectLst/>
                <a:latin typeface="+mn-lt"/>
                <a:ea typeface="+mn-ea"/>
                <a:cs typeface="+mn-cs"/>
              </a:rPr>
              <a:t>Should licensing exist at all? </a:t>
            </a:r>
            <a:r>
              <a:rPr lang="en-US" sz="1200" b="0" i="0" kern="1200" dirty="0">
                <a:solidFill>
                  <a:schemeClr val="tx1"/>
                </a:solidFill>
                <a:effectLst/>
                <a:latin typeface="+mn-lt"/>
                <a:ea typeface="+mn-ea"/>
                <a:cs typeface="+mn-cs"/>
              </a:rPr>
              <a:t>Public Interest Theory answered “yes” to protect consumers. Public Choice Theory pushed back, highlighting barriers to entry and rent-seeking.</a:t>
            </a:r>
          </a:p>
          <a:p>
            <a:pPr fontAlgn="t"/>
            <a:r>
              <a:rPr lang="en-US" sz="1200" b="0" i="0" kern="1200" dirty="0">
                <a:solidFill>
                  <a:schemeClr val="tx1"/>
                </a:solidFill>
                <a:effectLst/>
                <a:latin typeface="+mn-lt"/>
                <a:ea typeface="+mn-ea"/>
                <a:cs typeface="+mn-cs"/>
              </a:rPr>
              <a:t>What has changed over the past two decades is that this debate is largely settled in most human services contexts. Licensing </a:t>
            </a:r>
            <a:r>
              <a:rPr lang="en-US" sz="1200" b="1" i="0" kern="1200" dirty="0">
                <a:solidFill>
                  <a:schemeClr val="tx1"/>
                </a:solidFill>
                <a:effectLst/>
                <a:latin typeface="+mn-lt"/>
                <a:ea typeface="+mn-ea"/>
                <a:cs typeface="+mn-cs"/>
              </a:rPr>
              <a:t>does exist</a:t>
            </a:r>
            <a:r>
              <a:rPr lang="en-US" sz="1200" b="0" i="0" kern="1200" dirty="0">
                <a:solidFill>
                  <a:schemeClr val="tx1"/>
                </a:solidFill>
                <a:effectLst/>
                <a:latin typeface="+mn-lt"/>
                <a:ea typeface="+mn-ea"/>
                <a:cs typeface="+mn-cs"/>
              </a:rPr>
              <a:t>, and the more pressing question has become:</a:t>
            </a:r>
          </a:p>
          <a:p>
            <a:pPr fontAlgn="t"/>
            <a:r>
              <a:rPr lang="en-US" sz="1200" b="0" i="1" kern="1200" dirty="0">
                <a:solidFill>
                  <a:schemeClr val="tx1"/>
                </a:solidFill>
                <a:effectLst/>
                <a:latin typeface="+mn-lt"/>
                <a:ea typeface="+mn-ea"/>
                <a:cs typeface="+mn-cs"/>
              </a:rPr>
              <a:t>How should licensing actually function in the real world? </a:t>
            </a:r>
            <a:r>
              <a:rPr lang="en-US" sz="1200" b="0" i="0" kern="1200" dirty="0">
                <a:solidFill>
                  <a:schemeClr val="tx1"/>
                </a:solidFill>
                <a:effectLst/>
                <a:latin typeface="+mn-lt"/>
                <a:ea typeface="+mn-ea"/>
                <a:cs typeface="+mn-cs"/>
              </a:rPr>
              <a:t>This represents a fundamental shift:</a:t>
            </a:r>
          </a:p>
          <a:p>
            <a:pPr marL="171450" indent="-171450" fontAlgn="t">
              <a:buFont typeface="Arial" panose="020B0604020202020204" pitchFamily="34" charset="0"/>
              <a:buChar char="•"/>
            </a:pPr>
            <a:r>
              <a:rPr lang="en-US" sz="1200" b="0" i="0" kern="1200" dirty="0">
                <a:solidFill>
                  <a:schemeClr val="tx1"/>
                </a:solidFill>
                <a:effectLst/>
                <a:latin typeface="+mn-lt"/>
                <a:ea typeface="+mn-ea"/>
                <a:cs typeface="+mn-cs"/>
              </a:rPr>
              <a:t>From </a:t>
            </a:r>
            <a:r>
              <a:rPr lang="en-US" sz="1200" b="1" i="0" kern="1200" dirty="0">
                <a:solidFill>
                  <a:schemeClr val="tx1"/>
                </a:solidFill>
                <a:effectLst/>
                <a:latin typeface="+mn-lt"/>
                <a:ea typeface="+mn-ea"/>
                <a:cs typeface="+mn-cs"/>
              </a:rPr>
              <a:t>policy justification</a:t>
            </a:r>
            <a:r>
              <a:rPr lang="en-US" sz="1200" b="0" i="0" kern="1200" dirty="0">
                <a:solidFill>
                  <a:schemeClr val="tx1"/>
                </a:solidFill>
                <a:effectLst/>
                <a:latin typeface="+mn-lt"/>
                <a:ea typeface="+mn-ea"/>
                <a:cs typeface="+mn-cs"/>
              </a:rPr>
              <a:t> → to </a:t>
            </a:r>
            <a:r>
              <a:rPr lang="en-US" sz="1200" b="1" i="0" kern="1200" dirty="0">
                <a:solidFill>
                  <a:schemeClr val="tx1"/>
                </a:solidFill>
                <a:effectLst/>
                <a:latin typeface="+mn-lt"/>
                <a:ea typeface="+mn-ea"/>
                <a:cs typeface="+mn-cs"/>
              </a:rPr>
              <a:t>policy execution</a:t>
            </a:r>
            <a:endParaRPr lang="en-US" sz="1200" b="0" i="0" kern="1200" dirty="0">
              <a:solidFill>
                <a:schemeClr val="tx1"/>
              </a:solidFill>
              <a:effectLst/>
              <a:latin typeface="+mn-lt"/>
              <a:ea typeface="+mn-ea"/>
              <a:cs typeface="+mn-cs"/>
            </a:endParaRPr>
          </a:p>
          <a:p>
            <a:pPr marL="171450" indent="-171450" fontAlgn="t">
              <a:buFont typeface="Arial" panose="020B0604020202020204" pitchFamily="34" charset="0"/>
              <a:buChar char="•"/>
            </a:pPr>
            <a:r>
              <a:rPr lang="en-US" sz="1200" b="0" i="0" kern="1200" dirty="0">
                <a:solidFill>
                  <a:schemeClr val="tx1"/>
                </a:solidFill>
                <a:effectLst/>
                <a:latin typeface="+mn-lt"/>
                <a:ea typeface="+mn-ea"/>
                <a:cs typeface="+mn-cs"/>
              </a:rPr>
              <a:t>From ideology → to operations</a:t>
            </a:r>
          </a:p>
          <a:p>
            <a:pPr marL="171450" indent="-171450" fontAlgn="t">
              <a:buFont typeface="Arial" panose="020B0604020202020204" pitchFamily="34" charset="0"/>
              <a:buChar char="•"/>
            </a:pPr>
            <a:r>
              <a:rPr lang="en-US" sz="1200" b="0" i="0" kern="1200" dirty="0">
                <a:solidFill>
                  <a:schemeClr val="tx1"/>
                </a:solidFill>
                <a:effectLst/>
                <a:latin typeface="+mn-lt"/>
                <a:ea typeface="+mn-ea"/>
                <a:cs typeface="+mn-cs"/>
              </a:rPr>
              <a:t>From rule creation → to rule administration</a:t>
            </a:r>
          </a:p>
          <a:p>
            <a:pPr fontAlgn="t"/>
            <a:endParaRPr lang="en-US" sz="1200" b="0" i="0" kern="1200" dirty="0">
              <a:solidFill>
                <a:schemeClr val="tx1"/>
              </a:solidFill>
              <a:effectLst/>
              <a:latin typeface="+mn-lt"/>
              <a:ea typeface="+mn-ea"/>
              <a:cs typeface="+mn-cs"/>
            </a:endParaRPr>
          </a:p>
          <a:p>
            <a:pPr fontAlgn="t"/>
            <a:r>
              <a:rPr lang="en-US" sz="1200" b="0" i="0" kern="1200" dirty="0">
                <a:solidFill>
                  <a:schemeClr val="tx1"/>
                </a:solidFill>
                <a:effectLst/>
                <a:latin typeface="+mn-lt"/>
                <a:ea typeface="+mn-ea"/>
                <a:cs typeface="+mn-cs"/>
              </a:rPr>
              <a:t>The focus is now on </a:t>
            </a:r>
            <a:r>
              <a:rPr lang="en-US" sz="1200" b="1" i="0" kern="1200" dirty="0">
                <a:solidFill>
                  <a:schemeClr val="tx1"/>
                </a:solidFill>
                <a:effectLst/>
                <a:latin typeface="+mn-lt"/>
                <a:ea typeface="+mn-ea"/>
                <a:cs typeface="+mn-cs"/>
              </a:rPr>
              <a:t>implementation quality</a:t>
            </a:r>
            <a:r>
              <a:rPr lang="en-US" sz="1200" b="0" i="0" kern="1200" dirty="0">
                <a:solidFill>
                  <a:schemeClr val="tx1"/>
                </a:solidFill>
                <a:effectLst/>
                <a:latin typeface="+mn-lt"/>
                <a:ea typeface="+mn-ea"/>
                <a:cs typeface="+mn-cs"/>
              </a:rPr>
              <a:t>: Poorly designed or inconsistently enforced rules can cause harm—even if the intent is sound. Well-designed systems can achieve safety with fewer rules if those rules are targeted and meaningful.</a:t>
            </a:r>
          </a:p>
          <a:p>
            <a:pPr fontAlgn="t"/>
            <a:endParaRPr lang="en-US" sz="1200" b="0" i="0" kern="1200" dirty="0">
              <a:solidFill>
                <a:schemeClr val="tx1"/>
              </a:solidFill>
              <a:effectLst/>
              <a:latin typeface="+mn-lt"/>
              <a:ea typeface="+mn-ea"/>
              <a:cs typeface="+mn-cs"/>
            </a:endParaRPr>
          </a:p>
          <a:p>
            <a:pPr fontAlgn="t"/>
            <a:r>
              <a:rPr lang="en-US" sz="1200" b="0" i="0" kern="1200" dirty="0">
                <a:solidFill>
                  <a:schemeClr val="tx1"/>
                </a:solidFill>
                <a:effectLst/>
                <a:latin typeface="+mn-lt"/>
                <a:ea typeface="+mn-ea"/>
                <a:cs typeface="+mn-cs"/>
              </a:rPr>
              <a:t>Regulators increasingly ask practical design questions:</a:t>
            </a:r>
          </a:p>
          <a:p>
            <a:pPr marL="171450" indent="-171450" fontAlgn="t">
              <a:buFont typeface="Arial" panose="020B0604020202020204" pitchFamily="34" charset="0"/>
              <a:buChar char="•"/>
            </a:pPr>
            <a:r>
              <a:rPr lang="en-US" sz="1200" b="0" i="0" kern="1200" dirty="0">
                <a:solidFill>
                  <a:schemeClr val="tx1"/>
                </a:solidFill>
                <a:effectLst/>
                <a:latin typeface="+mn-lt"/>
                <a:ea typeface="+mn-ea"/>
                <a:cs typeface="+mn-cs"/>
              </a:rPr>
              <a:t>Are we regulating </a:t>
            </a:r>
            <a:r>
              <a:rPr lang="en-US" sz="1200" b="0" i="1" kern="1200" dirty="0">
                <a:solidFill>
                  <a:schemeClr val="tx1"/>
                </a:solidFill>
                <a:effectLst/>
                <a:latin typeface="+mn-lt"/>
                <a:ea typeface="+mn-ea"/>
                <a:cs typeface="+mn-cs"/>
              </a:rPr>
              <a:t>risk</a:t>
            </a:r>
            <a:r>
              <a:rPr lang="en-US" sz="1200" b="0" i="0" kern="1200" dirty="0">
                <a:solidFill>
                  <a:schemeClr val="tx1"/>
                </a:solidFill>
                <a:effectLst/>
                <a:latin typeface="+mn-lt"/>
                <a:ea typeface="+mn-ea"/>
                <a:cs typeface="+mn-cs"/>
              </a:rPr>
              <a:t> or </a:t>
            </a:r>
            <a:r>
              <a:rPr lang="en-US" sz="1200" b="0" i="1" kern="1200" dirty="0">
                <a:solidFill>
                  <a:schemeClr val="tx1"/>
                </a:solidFill>
                <a:effectLst/>
                <a:latin typeface="+mn-lt"/>
                <a:ea typeface="+mn-ea"/>
                <a:cs typeface="+mn-cs"/>
              </a:rPr>
              <a:t>formality</a:t>
            </a:r>
            <a:r>
              <a:rPr lang="en-US" sz="1200" b="0" i="0" kern="1200" dirty="0">
                <a:solidFill>
                  <a:schemeClr val="tx1"/>
                </a:solidFill>
                <a:effectLst/>
                <a:latin typeface="+mn-lt"/>
                <a:ea typeface="+mn-ea"/>
                <a:cs typeface="+mn-cs"/>
              </a:rPr>
              <a:t>?</a:t>
            </a:r>
          </a:p>
          <a:p>
            <a:pPr marL="171450" indent="-171450" fontAlgn="t">
              <a:buFont typeface="Arial" panose="020B0604020202020204" pitchFamily="34" charset="0"/>
              <a:buChar char="•"/>
            </a:pPr>
            <a:r>
              <a:rPr lang="en-US" sz="1200" b="0" i="0" kern="1200" dirty="0">
                <a:solidFill>
                  <a:schemeClr val="tx1"/>
                </a:solidFill>
                <a:effectLst/>
                <a:latin typeface="+mn-lt"/>
                <a:ea typeface="+mn-ea"/>
                <a:cs typeface="+mn-cs"/>
              </a:rPr>
              <a:t>Do all providers need the same level of scrutiny?</a:t>
            </a:r>
          </a:p>
          <a:p>
            <a:pPr marL="171450" indent="-171450" fontAlgn="t">
              <a:buFont typeface="Arial" panose="020B0604020202020204" pitchFamily="34" charset="0"/>
              <a:buChar char="•"/>
            </a:pPr>
            <a:r>
              <a:rPr lang="en-US" sz="1200" b="0" i="0" kern="1200" dirty="0">
                <a:solidFill>
                  <a:schemeClr val="tx1"/>
                </a:solidFill>
                <a:effectLst/>
                <a:latin typeface="+mn-lt"/>
                <a:ea typeface="+mn-ea"/>
                <a:cs typeface="+mn-cs"/>
              </a:rPr>
              <a:t>Which rules meaningfully predict harm or safety?</a:t>
            </a:r>
          </a:p>
          <a:p>
            <a:pPr fontAlgn="t"/>
            <a:endParaRPr lang="en-US" sz="1200" b="0" i="0" kern="1200" dirty="0">
              <a:solidFill>
                <a:schemeClr val="tx1"/>
              </a:solidFill>
              <a:effectLst/>
              <a:latin typeface="+mn-lt"/>
              <a:ea typeface="+mn-ea"/>
              <a:cs typeface="+mn-cs"/>
            </a:endParaRPr>
          </a:p>
          <a:p>
            <a:pPr fontAlgn="t"/>
            <a:r>
              <a:rPr lang="en-US" sz="1200" b="0" i="1" kern="1200" dirty="0">
                <a:solidFill>
                  <a:schemeClr val="tx1"/>
                </a:solidFill>
                <a:effectLst/>
                <a:latin typeface="+mn-lt"/>
                <a:ea typeface="+mn-ea"/>
                <a:cs typeface="+mn-cs"/>
              </a:rPr>
              <a:t>Once the central question becomes “how,” attention naturally turns to how regulation is actually practiced.</a:t>
            </a:r>
            <a:endParaRPr lang="en-US" sz="12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C507D6E4-757B-4964-9366-B9637A8F692B}" type="slidenum">
              <a:rPr lang="en-US" smtClean="0"/>
              <a:t>10</a:t>
            </a:fld>
            <a:endParaRPr lang="en-US"/>
          </a:p>
        </p:txBody>
      </p:sp>
    </p:spTree>
    <p:extLst>
      <p:ext uri="{BB962C8B-B14F-4D97-AF65-F5344CB8AC3E}">
        <p14:creationId xmlns:p14="http://schemas.microsoft.com/office/powerpoint/2010/main" val="39299271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7D7F82-CB79-8EDB-D38E-A08D3D4ED55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87BDC5C-A8AD-949F-C52E-9AA5EC51504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FC695D4-F366-5643-5FA9-DE28B005B987}"/>
              </a:ext>
            </a:extLst>
          </p:cNvPr>
          <p:cNvSpPr>
            <a:spLocks noGrp="1"/>
          </p:cNvSpPr>
          <p:nvPr>
            <p:ph type="dt" sz="half" idx="10"/>
          </p:nvPr>
        </p:nvSpPr>
        <p:spPr/>
        <p:txBody>
          <a:bodyPr/>
          <a:lstStyle/>
          <a:p>
            <a:fld id="{14175C55-59FD-42AD-8554-03B6A9FA95B8}" type="datetimeFigureOut">
              <a:rPr lang="en-US" smtClean="0"/>
              <a:t>4/15/2026</a:t>
            </a:fld>
            <a:endParaRPr lang="en-US"/>
          </a:p>
        </p:txBody>
      </p:sp>
      <p:sp>
        <p:nvSpPr>
          <p:cNvPr id="5" name="Footer Placeholder 4">
            <a:extLst>
              <a:ext uri="{FF2B5EF4-FFF2-40B4-BE49-F238E27FC236}">
                <a16:creationId xmlns:a16="http://schemas.microsoft.com/office/drawing/2014/main" id="{82BAF610-3E40-6890-DA86-586D5A94651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DECB4E3-4148-BBC7-B966-A9732CD3B85F}"/>
              </a:ext>
            </a:extLst>
          </p:cNvPr>
          <p:cNvSpPr>
            <a:spLocks noGrp="1"/>
          </p:cNvSpPr>
          <p:nvPr>
            <p:ph type="sldNum" sz="quarter" idx="12"/>
          </p:nvPr>
        </p:nvSpPr>
        <p:spPr/>
        <p:txBody>
          <a:bodyPr/>
          <a:lstStyle/>
          <a:p>
            <a:fld id="{AF463516-5567-4917-916C-CFE3448DEAF1}" type="slidenum">
              <a:rPr lang="en-US" smtClean="0"/>
              <a:t>‹#›</a:t>
            </a:fld>
            <a:endParaRPr lang="en-US"/>
          </a:p>
        </p:txBody>
      </p:sp>
    </p:spTree>
    <p:extLst>
      <p:ext uri="{BB962C8B-B14F-4D97-AF65-F5344CB8AC3E}">
        <p14:creationId xmlns:p14="http://schemas.microsoft.com/office/powerpoint/2010/main" val="35145393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B8FAC2-4B78-7F89-8E1C-7DE80E2A3A5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948DBD5-1813-4D41-4223-D81519C6F27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346A9A8-7FEA-3DB4-1889-36CA98E41E98}"/>
              </a:ext>
            </a:extLst>
          </p:cNvPr>
          <p:cNvSpPr>
            <a:spLocks noGrp="1"/>
          </p:cNvSpPr>
          <p:nvPr>
            <p:ph type="dt" sz="half" idx="10"/>
          </p:nvPr>
        </p:nvSpPr>
        <p:spPr/>
        <p:txBody>
          <a:bodyPr/>
          <a:lstStyle/>
          <a:p>
            <a:fld id="{14175C55-59FD-42AD-8554-03B6A9FA95B8}" type="datetimeFigureOut">
              <a:rPr lang="en-US" smtClean="0"/>
              <a:t>4/15/2026</a:t>
            </a:fld>
            <a:endParaRPr lang="en-US"/>
          </a:p>
        </p:txBody>
      </p:sp>
      <p:sp>
        <p:nvSpPr>
          <p:cNvPr id="5" name="Footer Placeholder 4">
            <a:extLst>
              <a:ext uri="{FF2B5EF4-FFF2-40B4-BE49-F238E27FC236}">
                <a16:creationId xmlns:a16="http://schemas.microsoft.com/office/drawing/2014/main" id="{4C35336B-8E29-AEC7-E819-B66DE9585AB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08C0AE3-4ABB-5EF9-0A55-1ABBE3351F3A}"/>
              </a:ext>
            </a:extLst>
          </p:cNvPr>
          <p:cNvSpPr>
            <a:spLocks noGrp="1"/>
          </p:cNvSpPr>
          <p:nvPr>
            <p:ph type="sldNum" sz="quarter" idx="12"/>
          </p:nvPr>
        </p:nvSpPr>
        <p:spPr/>
        <p:txBody>
          <a:bodyPr/>
          <a:lstStyle/>
          <a:p>
            <a:fld id="{AF463516-5567-4917-916C-CFE3448DEAF1}" type="slidenum">
              <a:rPr lang="en-US" smtClean="0"/>
              <a:t>‹#›</a:t>
            </a:fld>
            <a:endParaRPr lang="en-US"/>
          </a:p>
        </p:txBody>
      </p:sp>
    </p:spTree>
    <p:extLst>
      <p:ext uri="{BB962C8B-B14F-4D97-AF65-F5344CB8AC3E}">
        <p14:creationId xmlns:p14="http://schemas.microsoft.com/office/powerpoint/2010/main" val="27035321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89D967F-F1BF-0B64-9011-F270DA61683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260D15D-13E4-6813-0C0B-510DC4BE66A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035FC4-D989-55B0-814E-785CE4F3A329}"/>
              </a:ext>
            </a:extLst>
          </p:cNvPr>
          <p:cNvSpPr>
            <a:spLocks noGrp="1"/>
          </p:cNvSpPr>
          <p:nvPr>
            <p:ph type="dt" sz="half" idx="10"/>
          </p:nvPr>
        </p:nvSpPr>
        <p:spPr/>
        <p:txBody>
          <a:bodyPr/>
          <a:lstStyle/>
          <a:p>
            <a:fld id="{14175C55-59FD-42AD-8554-03B6A9FA95B8}" type="datetimeFigureOut">
              <a:rPr lang="en-US" smtClean="0"/>
              <a:t>4/15/2026</a:t>
            </a:fld>
            <a:endParaRPr lang="en-US"/>
          </a:p>
        </p:txBody>
      </p:sp>
      <p:sp>
        <p:nvSpPr>
          <p:cNvPr id="5" name="Footer Placeholder 4">
            <a:extLst>
              <a:ext uri="{FF2B5EF4-FFF2-40B4-BE49-F238E27FC236}">
                <a16:creationId xmlns:a16="http://schemas.microsoft.com/office/drawing/2014/main" id="{83E81931-9384-A4CB-DD09-EF12B5F86B8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A2A3A0E-B6FD-42BD-703C-0EF74AC4B972}"/>
              </a:ext>
            </a:extLst>
          </p:cNvPr>
          <p:cNvSpPr>
            <a:spLocks noGrp="1"/>
          </p:cNvSpPr>
          <p:nvPr>
            <p:ph type="sldNum" sz="quarter" idx="12"/>
          </p:nvPr>
        </p:nvSpPr>
        <p:spPr/>
        <p:txBody>
          <a:bodyPr/>
          <a:lstStyle/>
          <a:p>
            <a:fld id="{AF463516-5567-4917-916C-CFE3448DEAF1}" type="slidenum">
              <a:rPr lang="en-US" smtClean="0"/>
              <a:t>‹#›</a:t>
            </a:fld>
            <a:endParaRPr lang="en-US"/>
          </a:p>
        </p:txBody>
      </p:sp>
    </p:spTree>
    <p:extLst>
      <p:ext uri="{BB962C8B-B14F-4D97-AF65-F5344CB8AC3E}">
        <p14:creationId xmlns:p14="http://schemas.microsoft.com/office/powerpoint/2010/main" val="28877737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761D75-AFFB-0616-F16B-45643A9DFC7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FC5E05E-410D-9BA7-5123-74B72539E2F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9AB834-081E-8924-0973-C873A8CBF059}"/>
              </a:ext>
            </a:extLst>
          </p:cNvPr>
          <p:cNvSpPr>
            <a:spLocks noGrp="1"/>
          </p:cNvSpPr>
          <p:nvPr>
            <p:ph type="dt" sz="half" idx="10"/>
          </p:nvPr>
        </p:nvSpPr>
        <p:spPr/>
        <p:txBody>
          <a:bodyPr/>
          <a:lstStyle/>
          <a:p>
            <a:fld id="{14175C55-59FD-42AD-8554-03B6A9FA95B8}" type="datetimeFigureOut">
              <a:rPr lang="en-US" smtClean="0"/>
              <a:t>4/15/2026</a:t>
            </a:fld>
            <a:endParaRPr lang="en-US"/>
          </a:p>
        </p:txBody>
      </p:sp>
      <p:sp>
        <p:nvSpPr>
          <p:cNvPr id="5" name="Footer Placeholder 4">
            <a:extLst>
              <a:ext uri="{FF2B5EF4-FFF2-40B4-BE49-F238E27FC236}">
                <a16:creationId xmlns:a16="http://schemas.microsoft.com/office/drawing/2014/main" id="{61B9C936-14B0-9B81-7CA3-0DACF72E47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BC13F3E-98A1-ABA4-CAE2-437B0532A5E2}"/>
              </a:ext>
            </a:extLst>
          </p:cNvPr>
          <p:cNvSpPr>
            <a:spLocks noGrp="1"/>
          </p:cNvSpPr>
          <p:nvPr>
            <p:ph type="sldNum" sz="quarter" idx="12"/>
          </p:nvPr>
        </p:nvSpPr>
        <p:spPr/>
        <p:txBody>
          <a:bodyPr/>
          <a:lstStyle/>
          <a:p>
            <a:fld id="{AF463516-5567-4917-916C-CFE3448DEAF1}" type="slidenum">
              <a:rPr lang="en-US" smtClean="0"/>
              <a:t>‹#›</a:t>
            </a:fld>
            <a:endParaRPr lang="en-US"/>
          </a:p>
        </p:txBody>
      </p:sp>
    </p:spTree>
    <p:extLst>
      <p:ext uri="{BB962C8B-B14F-4D97-AF65-F5344CB8AC3E}">
        <p14:creationId xmlns:p14="http://schemas.microsoft.com/office/powerpoint/2010/main" val="26769607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B88943-CC8F-A6B1-8095-51DE4AE1EB3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6F850BB-B63E-CA6E-BF52-D101E658DA9B}"/>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1E27E4D-4D3E-ECE4-299A-4BFF4233A232}"/>
              </a:ext>
            </a:extLst>
          </p:cNvPr>
          <p:cNvSpPr>
            <a:spLocks noGrp="1"/>
          </p:cNvSpPr>
          <p:nvPr>
            <p:ph type="dt" sz="half" idx="10"/>
          </p:nvPr>
        </p:nvSpPr>
        <p:spPr/>
        <p:txBody>
          <a:bodyPr/>
          <a:lstStyle/>
          <a:p>
            <a:fld id="{14175C55-59FD-42AD-8554-03B6A9FA95B8}" type="datetimeFigureOut">
              <a:rPr lang="en-US" smtClean="0"/>
              <a:t>4/15/2026</a:t>
            </a:fld>
            <a:endParaRPr lang="en-US"/>
          </a:p>
        </p:txBody>
      </p:sp>
      <p:sp>
        <p:nvSpPr>
          <p:cNvPr id="5" name="Footer Placeholder 4">
            <a:extLst>
              <a:ext uri="{FF2B5EF4-FFF2-40B4-BE49-F238E27FC236}">
                <a16:creationId xmlns:a16="http://schemas.microsoft.com/office/drawing/2014/main" id="{535437F7-027F-F79D-D727-D5B6BE446D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2BFC527-630D-1AEB-5E73-E62FD75D7448}"/>
              </a:ext>
            </a:extLst>
          </p:cNvPr>
          <p:cNvSpPr>
            <a:spLocks noGrp="1"/>
          </p:cNvSpPr>
          <p:nvPr>
            <p:ph type="sldNum" sz="quarter" idx="12"/>
          </p:nvPr>
        </p:nvSpPr>
        <p:spPr/>
        <p:txBody>
          <a:bodyPr/>
          <a:lstStyle/>
          <a:p>
            <a:fld id="{AF463516-5567-4917-916C-CFE3448DEAF1}" type="slidenum">
              <a:rPr lang="en-US" smtClean="0"/>
              <a:t>‹#›</a:t>
            </a:fld>
            <a:endParaRPr lang="en-US"/>
          </a:p>
        </p:txBody>
      </p:sp>
    </p:spTree>
    <p:extLst>
      <p:ext uri="{BB962C8B-B14F-4D97-AF65-F5344CB8AC3E}">
        <p14:creationId xmlns:p14="http://schemas.microsoft.com/office/powerpoint/2010/main" val="12001410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156816-A3F9-AB02-1E65-C9A6AF10207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D1C73A8-A64D-8077-A7A0-EBC3943B733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B330BFE-EAB2-EEE5-964A-0406187618C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479EA38-F45E-8349-B8AA-00F0D91EB585}"/>
              </a:ext>
            </a:extLst>
          </p:cNvPr>
          <p:cNvSpPr>
            <a:spLocks noGrp="1"/>
          </p:cNvSpPr>
          <p:nvPr>
            <p:ph type="dt" sz="half" idx="10"/>
          </p:nvPr>
        </p:nvSpPr>
        <p:spPr/>
        <p:txBody>
          <a:bodyPr/>
          <a:lstStyle/>
          <a:p>
            <a:fld id="{14175C55-59FD-42AD-8554-03B6A9FA95B8}" type="datetimeFigureOut">
              <a:rPr lang="en-US" smtClean="0"/>
              <a:t>4/15/2026</a:t>
            </a:fld>
            <a:endParaRPr lang="en-US"/>
          </a:p>
        </p:txBody>
      </p:sp>
      <p:sp>
        <p:nvSpPr>
          <p:cNvPr id="6" name="Footer Placeholder 5">
            <a:extLst>
              <a:ext uri="{FF2B5EF4-FFF2-40B4-BE49-F238E27FC236}">
                <a16:creationId xmlns:a16="http://schemas.microsoft.com/office/drawing/2014/main" id="{6705A8C7-0AA8-48D6-B300-1E98296EE57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861C7BE-44D5-CC5D-4786-14C24F0508BB}"/>
              </a:ext>
            </a:extLst>
          </p:cNvPr>
          <p:cNvSpPr>
            <a:spLocks noGrp="1"/>
          </p:cNvSpPr>
          <p:nvPr>
            <p:ph type="sldNum" sz="quarter" idx="12"/>
          </p:nvPr>
        </p:nvSpPr>
        <p:spPr/>
        <p:txBody>
          <a:bodyPr/>
          <a:lstStyle/>
          <a:p>
            <a:fld id="{AF463516-5567-4917-916C-CFE3448DEAF1}" type="slidenum">
              <a:rPr lang="en-US" smtClean="0"/>
              <a:t>‹#›</a:t>
            </a:fld>
            <a:endParaRPr lang="en-US"/>
          </a:p>
        </p:txBody>
      </p:sp>
    </p:spTree>
    <p:extLst>
      <p:ext uri="{BB962C8B-B14F-4D97-AF65-F5344CB8AC3E}">
        <p14:creationId xmlns:p14="http://schemas.microsoft.com/office/powerpoint/2010/main" val="2825495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72C30F-4036-57E3-A2E9-48AA7965CA4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01C8C9A-D009-E076-48B1-B8E01A891F4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427E63D-9336-7B3F-DC2E-5E57D198CF8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E4C8E36-2301-C31B-E28A-562C1A4E852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9626358-D6A8-0BCB-BF84-357A8C8A67A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DF86211-BC14-D4CE-E2BA-E4866C4A8E0F}"/>
              </a:ext>
            </a:extLst>
          </p:cNvPr>
          <p:cNvSpPr>
            <a:spLocks noGrp="1"/>
          </p:cNvSpPr>
          <p:nvPr>
            <p:ph type="dt" sz="half" idx="10"/>
          </p:nvPr>
        </p:nvSpPr>
        <p:spPr/>
        <p:txBody>
          <a:bodyPr/>
          <a:lstStyle/>
          <a:p>
            <a:fld id="{14175C55-59FD-42AD-8554-03B6A9FA95B8}" type="datetimeFigureOut">
              <a:rPr lang="en-US" smtClean="0"/>
              <a:t>4/15/2026</a:t>
            </a:fld>
            <a:endParaRPr lang="en-US"/>
          </a:p>
        </p:txBody>
      </p:sp>
      <p:sp>
        <p:nvSpPr>
          <p:cNvPr id="8" name="Footer Placeholder 7">
            <a:extLst>
              <a:ext uri="{FF2B5EF4-FFF2-40B4-BE49-F238E27FC236}">
                <a16:creationId xmlns:a16="http://schemas.microsoft.com/office/drawing/2014/main" id="{BF3B8EC9-2353-DD73-EE51-8ED6135D876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25C60FF-7FDA-A00D-5FDE-7C5F2F12499F}"/>
              </a:ext>
            </a:extLst>
          </p:cNvPr>
          <p:cNvSpPr>
            <a:spLocks noGrp="1"/>
          </p:cNvSpPr>
          <p:nvPr>
            <p:ph type="sldNum" sz="quarter" idx="12"/>
          </p:nvPr>
        </p:nvSpPr>
        <p:spPr/>
        <p:txBody>
          <a:bodyPr/>
          <a:lstStyle/>
          <a:p>
            <a:fld id="{AF463516-5567-4917-916C-CFE3448DEAF1}" type="slidenum">
              <a:rPr lang="en-US" smtClean="0"/>
              <a:t>‹#›</a:t>
            </a:fld>
            <a:endParaRPr lang="en-US"/>
          </a:p>
        </p:txBody>
      </p:sp>
    </p:spTree>
    <p:extLst>
      <p:ext uri="{BB962C8B-B14F-4D97-AF65-F5344CB8AC3E}">
        <p14:creationId xmlns:p14="http://schemas.microsoft.com/office/powerpoint/2010/main" val="14177875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5AC4A7-8D96-2157-521E-7BA1A6C911D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9A14F00-BD81-3AD2-BB9B-7B3B29B7404A}"/>
              </a:ext>
            </a:extLst>
          </p:cNvPr>
          <p:cNvSpPr>
            <a:spLocks noGrp="1"/>
          </p:cNvSpPr>
          <p:nvPr>
            <p:ph type="dt" sz="half" idx="10"/>
          </p:nvPr>
        </p:nvSpPr>
        <p:spPr/>
        <p:txBody>
          <a:bodyPr/>
          <a:lstStyle/>
          <a:p>
            <a:fld id="{14175C55-59FD-42AD-8554-03B6A9FA95B8}" type="datetimeFigureOut">
              <a:rPr lang="en-US" smtClean="0"/>
              <a:t>4/15/2026</a:t>
            </a:fld>
            <a:endParaRPr lang="en-US"/>
          </a:p>
        </p:txBody>
      </p:sp>
      <p:sp>
        <p:nvSpPr>
          <p:cNvPr id="4" name="Footer Placeholder 3">
            <a:extLst>
              <a:ext uri="{FF2B5EF4-FFF2-40B4-BE49-F238E27FC236}">
                <a16:creationId xmlns:a16="http://schemas.microsoft.com/office/drawing/2014/main" id="{D04F3308-762A-0DED-DBD3-C1CC5248624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1BB25CB-381B-353C-DC13-EC28616C3C14}"/>
              </a:ext>
            </a:extLst>
          </p:cNvPr>
          <p:cNvSpPr>
            <a:spLocks noGrp="1"/>
          </p:cNvSpPr>
          <p:nvPr>
            <p:ph type="sldNum" sz="quarter" idx="12"/>
          </p:nvPr>
        </p:nvSpPr>
        <p:spPr/>
        <p:txBody>
          <a:bodyPr/>
          <a:lstStyle/>
          <a:p>
            <a:fld id="{AF463516-5567-4917-916C-CFE3448DEAF1}" type="slidenum">
              <a:rPr lang="en-US" smtClean="0"/>
              <a:t>‹#›</a:t>
            </a:fld>
            <a:endParaRPr lang="en-US"/>
          </a:p>
        </p:txBody>
      </p:sp>
    </p:spTree>
    <p:extLst>
      <p:ext uri="{BB962C8B-B14F-4D97-AF65-F5344CB8AC3E}">
        <p14:creationId xmlns:p14="http://schemas.microsoft.com/office/powerpoint/2010/main" val="17325769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E6139EE-09CF-B1C4-C9D6-8CC8B29AF82A}"/>
              </a:ext>
            </a:extLst>
          </p:cNvPr>
          <p:cNvSpPr>
            <a:spLocks noGrp="1"/>
          </p:cNvSpPr>
          <p:nvPr>
            <p:ph type="dt" sz="half" idx="10"/>
          </p:nvPr>
        </p:nvSpPr>
        <p:spPr/>
        <p:txBody>
          <a:bodyPr/>
          <a:lstStyle/>
          <a:p>
            <a:fld id="{14175C55-59FD-42AD-8554-03B6A9FA95B8}" type="datetimeFigureOut">
              <a:rPr lang="en-US" smtClean="0"/>
              <a:t>4/15/2026</a:t>
            </a:fld>
            <a:endParaRPr lang="en-US"/>
          </a:p>
        </p:txBody>
      </p:sp>
      <p:sp>
        <p:nvSpPr>
          <p:cNvPr id="3" name="Footer Placeholder 2">
            <a:extLst>
              <a:ext uri="{FF2B5EF4-FFF2-40B4-BE49-F238E27FC236}">
                <a16:creationId xmlns:a16="http://schemas.microsoft.com/office/drawing/2014/main" id="{30B6A330-30BF-449D-D36C-310370AB23B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93A81DB-6606-F00C-0318-DEA0D446BA88}"/>
              </a:ext>
            </a:extLst>
          </p:cNvPr>
          <p:cNvSpPr>
            <a:spLocks noGrp="1"/>
          </p:cNvSpPr>
          <p:nvPr>
            <p:ph type="sldNum" sz="quarter" idx="12"/>
          </p:nvPr>
        </p:nvSpPr>
        <p:spPr/>
        <p:txBody>
          <a:bodyPr/>
          <a:lstStyle/>
          <a:p>
            <a:fld id="{AF463516-5567-4917-916C-CFE3448DEAF1}" type="slidenum">
              <a:rPr lang="en-US" smtClean="0"/>
              <a:t>‹#›</a:t>
            </a:fld>
            <a:endParaRPr lang="en-US"/>
          </a:p>
        </p:txBody>
      </p:sp>
    </p:spTree>
    <p:extLst>
      <p:ext uri="{BB962C8B-B14F-4D97-AF65-F5344CB8AC3E}">
        <p14:creationId xmlns:p14="http://schemas.microsoft.com/office/powerpoint/2010/main" val="14633413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4FB37C-63C4-A059-79DF-07E1CC465F1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DA53ED2-7D73-459D-3FE0-71EA518AB90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2ED1BE3-C489-0003-88C3-44A2AFB13B0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44A9A00-6725-9C2E-07A5-C24A0FCA7D4F}"/>
              </a:ext>
            </a:extLst>
          </p:cNvPr>
          <p:cNvSpPr>
            <a:spLocks noGrp="1"/>
          </p:cNvSpPr>
          <p:nvPr>
            <p:ph type="dt" sz="half" idx="10"/>
          </p:nvPr>
        </p:nvSpPr>
        <p:spPr/>
        <p:txBody>
          <a:bodyPr/>
          <a:lstStyle/>
          <a:p>
            <a:fld id="{14175C55-59FD-42AD-8554-03B6A9FA95B8}" type="datetimeFigureOut">
              <a:rPr lang="en-US" smtClean="0"/>
              <a:t>4/15/2026</a:t>
            </a:fld>
            <a:endParaRPr lang="en-US"/>
          </a:p>
        </p:txBody>
      </p:sp>
      <p:sp>
        <p:nvSpPr>
          <p:cNvPr id="6" name="Footer Placeholder 5">
            <a:extLst>
              <a:ext uri="{FF2B5EF4-FFF2-40B4-BE49-F238E27FC236}">
                <a16:creationId xmlns:a16="http://schemas.microsoft.com/office/drawing/2014/main" id="{0765EF05-233B-04AD-A1ED-6E538593465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300CC04-9142-F303-7EF3-564458308AC6}"/>
              </a:ext>
            </a:extLst>
          </p:cNvPr>
          <p:cNvSpPr>
            <a:spLocks noGrp="1"/>
          </p:cNvSpPr>
          <p:nvPr>
            <p:ph type="sldNum" sz="quarter" idx="12"/>
          </p:nvPr>
        </p:nvSpPr>
        <p:spPr/>
        <p:txBody>
          <a:bodyPr/>
          <a:lstStyle/>
          <a:p>
            <a:fld id="{AF463516-5567-4917-916C-CFE3448DEAF1}" type="slidenum">
              <a:rPr lang="en-US" smtClean="0"/>
              <a:t>‹#›</a:t>
            </a:fld>
            <a:endParaRPr lang="en-US"/>
          </a:p>
        </p:txBody>
      </p:sp>
    </p:spTree>
    <p:extLst>
      <p:ext uri="{BB962C8B-B14F-4D97-AF65-F5344CB8AC3E}">
        <p14:creationId xmlns:p14="http://schemas.microsoft.com/office/powerpoint/2010/main" val="34773128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475E79-625B-11EA-7A0C-15B8F7D285B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B705EB8-8885-5FFF-6D79-7736BB4BD12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8A1ABD8-834B-B468-58D7-F443DBA40BD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737B137-04CE-0C04-CFD6-04DED22D2820}"/>
              </a:ext>
            </a:extLst>
          </p:cNvPr>
          <p:cNvSpPr>
            <a:spLocks noGrp="1"/>
          </p:cNvSpPr>
          <p:nvPr>
            <p:ph type="dt" sz="half" idx="10"/>
          </p:nvPr>
        </p:nvSpPr>
        <p:spPr/>
        <p:txBody>
          <a:bodyPr/>
          <a:lstStyle/>
          <a:p>
            <a:fld id="{14175C55-59FD-42AD-8554-03B6A9FA95B8}" type="datetimeFigureOut">
              <a:rPr lang="en-US" smtClean="0"/>
              <a:t>4/15/2026</a:t>
            </a:fld>
            <a:endParaRPr lang="en-US"/>
          </a:p>
        </p:txBody>
      </p:sp>
      <p:sp>
        <p:nvSpPr>
          <p:cNvPr id="6" name="Footer Placeholder 5">
            <a:extLst>
              <a:ext uri="{FF2B5EF4-FFF2-40B4-BE49-F238E27FC236}">
                <a16:creationId xmlns:a16="http://schemas.microsoft.com/office/drawing/2014/main" id="{A42B53E7-115B-41EC-586A-E2A820BF496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B1CD8D7-0F71-B676-124B-1CB4D12A50A8}"/>
              </a:ext>
            </a:extLst>
          </p:cNvPr>
          <p:cNvSpPr>
            <a:spLocks noGrp="1"/>
          </p:cNvSpPr>
          <p:nvPr>
            <p:ph type="sldNum" sz="quarter" idx="12"/>
          </p:nvPr>
        </p:nvSpPr>
        <p:spPr/>
        <p:txBody>
          <a:bodyPr/>
          <a:lstStyle/>
          <a:p>
            <a:fld id="{AF463516-5567-4917-916C-CFE3448DEAF1}" type="slidenum">
              <a:rPr lang="en-US" smtClean="0"/>
              <a:t>‹#›</a:t>
            </a:fld>
            <a:endParaRPr lang="en-US"/>
          </a:p>
        </p:txBody>
      </p:sp>
    </p:spTree>
    <p:extLst>
      <p:ext uri="{BB962C8B-B14F-4D97-AF65-F5344CB8AC3E}">
        <p14:creationId xmlns:p14="http://schemas.microsoft.com/office/powerpoint/2010/main" val="6148719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86EF3A0-EF6B-FDC2-6599-395F59CC926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35599E3-E63F-300C-6A49-5693234794D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59246FE-71A3-59DB-F8F3-76A59173001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14175C55-59FD-42AD-8554-03B6A9FA95B8}" type="datetimeFigureOut">
              <a:rPr lang="en-US" smtClean="0"/>
              <a:t>4/15/2026</a:t>
            </a:fld>
            <a:endParaRPr lang="en-US"/>
          </a:p>
        </p:txBody>
      </p:sp>
      <p:sp>
        <p:nvSpPr>
          <p:cNvPr id="5" name="Footer Placeholder 4">
            <a:extLst>
              <a:ext uri="{FF2B5EF4-FFF2-40B4-BE49-F238E27FC236}">
                <a16:creationId xmlns:a16="http://schemas.microsoft.com/office/drawing/2014/main" id="{053C6C80-25A4-68C5-7182-0688B240EDB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8833CFDF-43DB-67AE-41CE-E5688D2C09C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AF463516-5567-4917-916C-CFE3448DEAF1}" type="slidenum">
              <a:rPr lang="en-US" smtClean="0"/>
              <a:t>‹#›</a:t>
            </a:fld>
            <a:endParaRPr lang="en-US"/>
          </a:p>
        </p:txBody>
      </p:sp>
    </p:spTree>
    <p:extLst>
      <p:ext uri="{BB962C8B-B14F-4D97-AF65-F5344CB8AC3E}">
        <p14:creationId xmlns:p14="http://schemas.microsoft.com/office/powerpoint/2010/main" val="112636918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image" Target="../media/image10.png"/><Relationship Id="rId5" Type="http://schemas.openxmlformats.org/officeDocument/2006/relationships/image" Target="../media/image9.svg"/><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microsoft.com/office/2007/relationships/hdphoto" Target="../media/hdphoto4.wdp"/></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17.png"/><Relationship Id="rId4" Type="http://schemas.microsoft.com/office/2007/relationships/hdphoto" Target="../media/hdphoto5.wdp"/></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18.png"/><Relationship Id="rId4" Type="http://schemas.microsoft.com/office/2007/relationships/hdphoto" Target="../media/hdphoto5.wdp"/></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19.png"/><Relationship Id="rId4" Type="http://schemas.microsoft.com/office/2007/relationships/hdphoto" Target="../media/hdphoto5.wdp"/></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20.png"/><Relationship Id="rId4" Type="http://schemas.microsoft.com/office/2007/relationships/hdphoto" Target="../media/hdphoto5.wdp"/></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21.png"/><Relationship Id="rId4" Type="http://schemas.microsoft.com/office/2007/relationships/hdphoto" Target="../media/hdphoto5.wdp"/></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22.png"/><Relationship Id="rId4" Type="http://schemas.microsoft.com/office/2007/relationships/hdphoto" Target="../media/hdphoto5.wdp"/></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23.png"/><Relationship Id="rId4" Type="http://schemas.microsoft.com/office/2007/relationships/hdphoto" Target="../media/hdphoto5.wdp"/></Relationships>
</file>

<file path=ppt/slides/_rels/slide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24.png"/><Relationship Id="rId4" Type="http://schemas.microsoft.com/office/2007/relationships/hdphoto" Target="../media/hdphoto5.wdp"/></Relationships>
</file>

<file path=ppt/slides/_rels/slide24.xml.rels><?xml version="1.0" encoding="UTF-8" standalone="yes"?>
<Relationships xmlns="http://schemas.openxmlformats.org/package/2006/relationships"><Relationship Id="rId8" Type="http://schemas.openxmlformats.org/officeDocument/2006/relationships/image" Target="../media/image27.svg"/><Relationship Id="rId13" Type="http://schemas.openxmlformats.org/officeDocument/2006/relationships/image" Target="../media/image32.png"/><Relationship Id="rId3" Type="http://schemas.openxmlformats.org/officeDocument/2006/relationships/image" Target="../media/image16.png"/><Relationship Id="rId7" Type="http://schemas.openxmlformats.org/officeDocument/2006/relationships/image" Target="../media/image26.png"/><Relationship Id="rId12" Type="http://schemas.openxmlformats.org/officeDocument/2006/relationships/image" Target="../media/image31.sv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10.png"/><Relationship Id="rId11" Type="http://schemas.openxmlformats.org/officeDocument/2006/relationships/image" Target="../media/image30.png"/><Relationship Id="rId5" Type="http://schemas.openxmlformats.org/officeDocument/2006/relationships/image" Target="../media/image25.png"/><Relationship Id="rId10" Type="http://schemas.openxmlformats.org/officeDocument/2006/relationships/image" Target="../media/image29.svg"/><Relationship Id="rId4" Type="http://schemas.microsoft.com/office/2007/relationships/hdphoto" Target="../media/hdphoto5.wdp"/><Relationship Id="rId9" Type="http://schemas.openxmlformats.org/officeDocument/2006/relationships/image" Target="../media/image28.png"/><Relationship Id="rId14" Type="http://schemas.openxmlformats.org/officeDocument/2006/relationships/image" Target="../media/image33.svg"/></Relationships>
</file>

<file path=ppt/slides/_rels/slide25.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image" Target="../media/image16.png"/><Relationship Id="rId7" Type="http://schemas.openxmlformats.org/officeDocument/2006/relationships/diagramQuickStyle" Target="../diagrams/quickStyle3.xml"/><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diagramLayout" Target="../diagrams/layout3.xml"/><Relationship Id="rId5" Type="http://schemas.openxmlformats.org/officeDocument/2006/relationships/diagramData" Target="../diagrams/data3.xml"/><Relationship Id="rId10" Type="http://schemas.openxmlformats.org/officeDocument/2006/relationships/image" Target="../media/image25.png"/><Relationship Id="rId4" Type="http://schemas.microsoft.com/office/2007/relationships/hdphoto" Target="../media/hdphoto5.wdp"/><Relationship Id="rId9" Type="http://schemas.microsoft.com/office/2007/relationships/diagramDrawing" Target="../diagrams/drawing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microsoft.com/office/2007/relationships/hdphoto" Target="../media/hdphoto6.wdp"/></Relationships>
</file>

<file path=ppt/slides/_rels/slide2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hyperlink" Target="mailto:Sonya.stevens@naralicensing.org" TargetMode="External"/><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microsoft.com/office/2007/relationships/hdphoto" Target="../media/hdphoto2.wdp"/></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microsoft.com/office/2007/relationships/hdphoto" Target="../media/hdphoto3.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BE5B1B-CC14-C1E4-A92E-62B303018E1F}"/>
              </a:ext>
            </a:extLst>
          </p:cNvPr>
          <p:cNvSpPr>
            <a:spLocks noGrp="1"/>
          </p:cNvSpPr>
          <p:nvPr>
            <p:ph type="ctrTitle"/>
          </p:nvPr>
        </p:nvSpPr>
        <p:spPr/>
        <p:txBody>
          <a:bodyPr/>
          <a:lstStyle/>
          <a:p>
            <a:r>
              <a:rPr lang="en-US" dirty="0"/>
              <a:t>Regulatory Theory &amp; Global Implications</a:t>
            </a:r>
          </a:p>
        </p:txBody>
      </p:sp>
      <p:sp>
        <p:nvSpPr>
          <p:cNvPr id="3" name="Subtitle 2">
            <a:extLst>
              <a:ext uri="{FF2B5EF4-FFF2-40B4-BE49-F238E27FC236}">
                <a16:creationId xmlns:a16="http://schemas.microsoft.com/office/drawing/2014/main" id="{373361AA-1894-AEAA-C517-F1493F6BACFE}"/>
              </a:ext>
            </a:extLst>
          </p:cNvPr>
          <p:cNvSpPr>
            <a:spLocks noGrp="1"/>
          </p:cNvSpPr>
          <p:nvPr>
            <p:ph type="subTitle" idx="1"/>
          </p:nvPr>
        </p:nvSpPr>
        <p:spPr/>
        <p:txBody>
          <a:bodyPr/>
          <a:lstStyle/>
          <a:p>
            <a:r>
              <a:rPr lang="en-US" dirty="0"/>
              <a:t>Dr. Sonya Stevens</a:t>
            </a:r>
          </a:p>
          <a:p>
            <a:r>
              <a:rPr lang="en-US" dirty="0"/>
              <a:t>NARA</a:t>
            </a:r>
          </a:p>
        </p:txBody>
      </p:sp>
    </p:spTree>
    <p:extLst>
      <p:ext uri="{BB962C8B-B14F-4D97-AF65-F5344CB8AC3E}">
        <p14:creationId xmlns:p14="http://schemas.microsoft.com/office/powerpoint/2010/main" val="26108462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B109D-5D9F-0AB8-588C-1EAFD0063175}"/>
              </a:ext>
            </a:extLst>
          </p:cNvPr>
          <p:cNvSpPr>
            <a:spLocks noGrp="1"/>
          </p:cNvSpPr>
          <p:nvPr>
            <p:ph type="title"/>
          </p:nvPr>
        </p:nvSpPr>
        <p:spPr/>
        <p:txBody>
          <a:bodyPr/>
          <a:lstStyle/>
          <a:p>
            <a:r>
              <a:rPr lang="en-US" dirty="0"/>
              <a:t>Shifting the Central Question</a:t>
            </a:r>
          </a:p>
        </p:txBody>
      </p:sp>
      <p:sp>
        <p:nvSpPr>
          <p:cNvPr id="8" name="TextBox 7">
            <a:extLst>
              <a:ext uri="{FF2B5EF4-FFF2-40B4-BE49-F238E27FC236}">
                <a16:creationId xmlns:a16="http://schemas.microsoft.com/office/drawing/2014/main" id="{3453814B-078F-3811-8827-A19C37817BA8}"/>
              </a:ext>
            </a:extLst>
          </p:cNvPr>
          <p:cNvSpPr txBox="1"/>
          <p:nvPr/>
        </p:nvSpPr>
        <p:spPr>
          <a:xfrm>
            <a:off x="838200" y="1676562"/>
            <a:ext cx="8009681" cy="4708981"/>
          </a:xfrm>
          <a:prstGeom prst="rect">
            <a:avLst/>
          </a:prstGeom>
          <a:noFill/>
        </p:spPr>
        <p:txBody>
          <a:bodyPr wrap="square">
            <a:spAutoFit/>
          </a:bodyPr>
          <a:lstStyle/>
          <a:p>
            <a:pPr marL="342900" indent="-342900" fontAlgn="t">
              <a:buClr>
                <a:srgbClr val="CC9900"/>
              </a:buClr>
              <a:buFont typeface="Wingdings" panose="05000000000000000000" pitchFamily="2" charset="2"/>
              <a:buChar char="Ø"/>
            </a:pPr>
            <a:r>
              <a:rPr lang="en-US" sz="2400" b="1" i="0" kern="1200" dirty="0">
                <a:solidFill>
                  <a:srgbClr val="663300"/>
                </a:solidFill>
                <a:effectLst/>
                <a:latin typeface="+mn-lt"/>
                <a:ea typeface="+mn-ea"/>
                <a:cs typeface="+mn-cs"/>
              </a:rPr>
              <a:t>From “Should?” → to “How?”</a:t>
            </a:r>
            <a:endParaRPr lang="en-US" sz="2400" b="0" i="0" kern="1200" dirty="0">
              <a:solidFill>
                <a:srgbClr val="663300"/>
              </a:solidFill>
              <a:effectLst/>
              <a:latin typeface="+mn-lt"/>
              <a:ea typeface="+mn-ea"/>
              <a:cs typeface="+mn-cs"/>
            </a:endParaRPr>
          </a:p>
          <a:p>
            <a:pPr marL="342900" indent="-342900" fontAlgn="t">
              <a:buFont typeface="Arial" panose="020B0604020202020204" pitchFamily="34" charset="0"/>
              <a:buChar char="•"/>
            </a:pPr>
            <a:r>
              <a:rPr lang="en-US" sz="2000" i="0" kern="1200" dirty="0">
                <a:solidFill>
                  <a:schemeClr val="tx1"/>
                </a:solidFill>
                <a:effectLst/>
                <a:latin typeface="+mn-lt"/>
                <a:ea typeface="+mn-ea"/>
                <a:cs typeface="+mn-cs"/>
              </a:rPr>
              <a:t>Licensing is no longer debated primarily as an idea</a:t>
            </a:r>
          </a:p>
          <a:p>
            <a:pPr marL="342900" indent="-342900" fontAlgn="t">
              <a:buFont typeface="Arial" panose="020B0604020202020204" pitchFamily="34" charset="0"/>
              <a:buChar char="•"/>
            </a:pPr>
            <a:r>
              <a:rPr lang="en-US" sz="2000" i="0" kern="1200" dirty="0">
                <a:solidFill>
                  <a:schemeClr val="tx1"/>
                </a:solidFill>
                <a:effectLst/>
                <a:latin typeface="+mn-lt"/>
                <a:ea typeface="+mn-ea"/>
                <a:cs typeface="+mn-cs"/>
              </a:rPr>
              <a:t>The focus is now on design, implementation, and administration</a:t>
            </a:r>
          </a:p>
          <a:p>
            <a:pPr fontAlgn="t"/>
            <a:endParaRPr lang="en-US" sz="2400" b="1" i="0" kern="1200" dirty="0">
              <a:solidFill>
                <a:srgbClr val="663300"/>
              </a:solidFill>
              <a:effectLst/>
              <a:latin typeface="+mn-lt"/>
              <a:ea typeface="+mn-ea"/>
              <a:cs typeface="+mn-cs"/>
            </a:endParaRPr>
          </a:p>
          <a:p>
            <a:pPr marL="342900" indent="-342900" fontAlgn="t">
              <a:buClr>
                <a:srgbClr val="CC9900"/>
              </a:buClr>
              <a:buFont typeface="Wingdings" panose="05000000000000000000" pitchFamily="2" charset="2"/>
              <a:buChar char="Ø"/>
            </a:pPr>
            <a:r>
              <a:rPr lang="en-US" sz="2400" b="1" i="0" kern="1200" dirty="0">
                <a:solidFill>
                  <a:srgbClr val="663300"/>
                </a:solidFill>
                <a:effectLst/>
                <a:latin typeface="+mn-lt"/>
                <a:ea typeface="+mn-ea"/>
                <a:cs typeface="+mn-cs"/>
              </a:rPr>
              <a:t>Implementation Quality Matters</a:t>
            </a:r>
            <a:endParaRPr lang="en-US" sz="2400" b="0" i="0" kern="1200" dirty="0">
              <a:solidFill>
                <a:srgbClr val="663300"/>
              </a:solidFill>
              <a:effectLst/>
              <a:latin typeface="+mn-lt"/>
              <a:ea typeface="+mn-ea"/>
              <a:cs typeface="+mn-cs"/>
            </a:endParaRPr>
          </a:p>
          <a:p>
            <a:pPr marL="342900" indent="-342900" fontAlgn="t">
              <a:buFont typeface="Arial" panose="020B0604020202020204" pitchFamily="34" charset="0"/>
              <a:buChar char="•"/>
            </a:pPr>
            <a:r>
              <a:rPr lang="en-US" sz="2000" b="0" i="0" kern="1200" dirty="0">
                <a:solidFill>
                  <a:schemeClr val="tx1"/>
                </a:solidFill>
                <a:effectLst/>
                <a:latin typeface="+mn-lt"/>
                <a:ea typeface="+mn-ea"/>
                <a:cs typeface="+mn-cs"/>
              </a:rPr>
              <a:t>Clarity</a:t>
            </a:r>
          </a:p>
          <a:p>
            <a:pPr marL="342900" indent="-342900" fontAlgn="t">
              <a:buFont typeface="Arial" panose="020B0604020202020204" pitchFamily="34" charset="0"/>
              <a:buChar char="•"/>
            </a:pPr>
            <a:r>
              <a:rPr lang="en-US" sz="2000" b="0" i="0" kern="1200" dirty="0">
                <a:solidFill>
                  <a:schemeClr val="tx1"/>
                </a:solidFill>
                <a:effectLst/>
                <a:latin typeface="+mn-lt"/>
                <a:ea typeface="+mn-ea"/>
                <a:cs typeface="+mn-cs"/>
              </a:rPr>
              <a:t>Consistency</a:t>
            </a:r>
          </a:p>
          <a:p>
            <a:pPr marL="342900" indent="-342900" fontAlgn="t">
              <a:buFont typeface="Arial" panose="020B0604020202020204" pitchFamily="34" charset="0"/>
              <a:buChar char="•"/>
            </a:pPr>
            <a:r>
              <a:rPr lang="en-US" sz="2000" b="0" i="0" kern="1200" dirty="0">
                <a:solidFill>
                  <a:schemeClr val="tx1"/>
                </a:solidFill>
                <a:effectLst/>
                <a:latin typeface="+mn-lt"/>
                <a:ea typeface="+mn-ea"/>
                <a:cs typeface="+mn-cs"/>
              </a:rPr>
              <a:t>Proportionality</a:t>
            </a:r>
          </a:p>
          <a:p>
            <a:pPr marL="342900" indent="-342900" fontAlgn="t">
              <a:buFont typeface="Arial" panose="020B0604020202020204" pitchFamily="34" charset="0"/>
              <a:buChar char="•"/>
            </a:pPr>
            <a:r>
              <a:rPr lang="en-US" sz="2000" b="0" i="0" kern="1200" dirty="0">
                <a:solidFill>
                  <a:schemeClr val="tx1"/>
                </a:solidFill>
                <a:effectLst/>
                <a:latin typeface="+mn-lt"/>
                <a:ea typeface="+mn-ea"/>
                <a:cs typeface="+mn-cs"/>
              </a:rPr>
              <a:t>Administrative capacity</a:t>
            </a:r>
          </a:p>
          <a:p>
            <a:pPr fontAlgn="t"/>
            <a:endParaRPr lang="en-US" sz="2400" b="1" i="0" kern="1200" dirty="0">
              <a:solidFill>
                <a:schemeClr val="tx1"/>
              </a:solidFill>
              <a:effectLst/>
              <a:latin typeface="+mn-lt"/>
              <a:ea typeface="+mn-ea"/>
              <a:cs typeface="+mn-cs"/>
            </a:endParaRPr>
          </a:p>
          <a:p>
            <a:pPr marL="342900" indent="-342900" fontAlgn="t">
              <a:buClr>
                <a:srgbClr val="CC9900"/>
              </a:buClr>
              <a:buFont typeface="Wingdings" panose="05000000000000000000" pitchFamily="2" charset="2"/>
              <a:buChar char="Ø"/>
            </a:pPr>
            <a:r>
              <a:rPr lang="en-US" sz="2400" b="1" i="0" kern="1200" dirty="0">
                <a:solidFill>
                  <a:srgbClr val="663300"/>
                </a:solidFill>
                <a:effectLst/>
                <a:latin typeface="+mn-lt"/>
                <a:ea typeface="+mn-ea"/>
                <a:cs typeface="+mn-cs"/>
              </a:rPr>
              <a:t>Design Questions Now Dominate</a:t>
            </a:r>
            <a:endParaRPr lang="en-US" sz="2400" b="0" i="0" kern="1200" dirty="0">
              <a:solidFill>
                <a:srgbClr val="663300"/>
              </a:solidFill>
              <a:effectLst/>
              <a:latin typeface="+mn-lt"/>
              <a:ea typeface="+mn-ea"/>
              <a:cs typeface="+mn-cs"/>
            </a:endParaRPr>
          </a:p>
          <a:p>
            <a:pPr marL="342900" indent="-342900" fontAlgn="t">
              <a:buFont typeface="Arial" panose="020B0604020202020204" pitchFamily="34" charset="0"/>
              <a:buChar char="•"/>
            </a:pPr>
            <a:r>
              <a:rPr lang="en-US" sz="2000" b="0" i="0" kern="1200" dirty="0">
                <a:solidFill>
                  <a:schemeClr val="tx1"/>
                </a:solidFill>
                <a:effectLst/>
                <a:latin typeface="+mn-lt"/>
                <a:ea typeface="+mn-ea"/>
                <a:cs typeface="+mn-cs"/>
              </a:rPr>
              <a:t>What level of risk warrants regulation?</a:t>
            </a:r>
          </a:p>
          <a:p>
            <a:pPr marL="342900" indent="-342900" fontAlgn="t">
              <a:buFont typeface="Arial" panose="020B0604020202020204" pitchFamily="34" charset="0"/>
              <a:buChar char="•"/>
            </a:pPr>
            <a:r>
              <a:rPr lang="en-US" sz="2000" b="0" i="0" kern="1200" dirty="0">
                <a:solidFill>
                  <a:schemeClr val="tx1"/>
                </a:solidFill>
                <a:effectLst/>
                <a:latin typeface="+mn-lt"/>
                <a:ea typeface="+mn-ea"/>
                <a:cs typeface="+mn-cs"/>
              </a:rPr>
              <a:t>Which rules predict safety and quality?</a:t>
            </a:r>
          </a:p>
          <a:p>
            <a:pPr marL="342900" indent="-342900" fontAlgn="t">
              <a:buFont typeface="Arial" panose="020B0604020202020204" pitchFamily="34" charset="0"/>
              <a:buChar char="•"/>
            </a:pPr>
            <a:r>
              <a:rPr lang="en-US" sz="2000" b="0" i="0" kern="1200" dirty="0">
                <a:solidFill>
                  <a:schemeClr val="tx1"/>
                </a:solidFill>
                <a:effectLst/>
                <a:latin typeface="+mn-lt"/>
                <a:ea typeface="+mn-ea"/>
                <a:cs typeface="+mn-cs"/>
              </a:rPr>
              <a:t>How should oversight differ by provider performance?</a:t>
            </a:r>
          </a:p>
        </p:txBody>
      </p:sp>
      <p:cxnSp>
        <p:nvCxnSpPr>
          <p:cNvPr id="11" name="Straight Connector 10">
            <a:extLst>
              <a:ext uri="{FF2B5EF4-FFF2-40B4-BE49-F238E27FC236}">
                <a16:creationId xmlns:a16="http://schemas.microsoft.com/office/drawing/2014/main" id="{9485BA35-6079-444A-4552-15BE7581D9F4}"/>
              </a:ext>
            </a:extLst>
          </p:cNvPr>
          <p:cNvCxnSpPr>
            <a:cxnSpLocks/>
          </p:cNvCxnSpPr>
          <p:nvPr/>
        </p:nvCxnSpPr>
        <p:spPr>
          <a:xfrm>
            <a:off x="995423" y="1446835"/>
            <a:ext cx="8009681" cy="0"/>
          </a:xfrm>
          <a:prstGeom prst="line">
            <a:avLst/>
          </a:prstGeom>
        </p:spPr>
        <p:style>
          <a:lnRef idx="2">
            <a:schemeClr val="dk1"/>
          </a:lnRef>
          <a:fillRef idx="0">
            <a:schemeClr val="dk1"/>
          </a:fillRef>
          <a:effectRef idx="1">
            <a:schemeClr val="dk1"/>
          </a:effectRef>
          <a:fontRef idx="minor">
            <a:schemeClr val="tx1"/>
          </a:fontRef>
        </p:style>
      </p:cxnSp>
      <p:pic>
        <p:nvPicPr>
          <p:cNvPr id="18" name="Picture 17">
            <a:extLst>
              <a:ext uri="{FF2B5EF4-FFF2-40B4-BE49-F238E27FC236}">
                <a16:creationId xmlns:a16="http://schemas.microsoft.com/office/drawing/2014/main" id="{710E3A76-D885-A831-F77C-2F1EA2839A5B}"/>
              </a:ext>
            </a:extLst>
          </p:cNvPr>
          <p:cNvPicPr>
            <a:picLocks noChangeAspect="1"/>
          </p:cNvPicPr>
          <p:nvPr/>
        </p:nvPicPr>
        <p:blipFill>
          <a:blip r:embed="rId3"/>
          <a:stretch>
            <a:fillRect/>
          </a:stretch>
        </p:blipFill>
        <p:spPr>
          <a:xfrm>
            <a:off x="5958812" y="1690688"/>
            <a:ext cx="5778137" cy="5778137"/>
          </a:xfrm>
          <a:prstGeom prst="rect">
            <a:avLst/>
          </a:prstGeom>
        </p:spPr>
      </p:pic>
    </p:spTree>
    <p:extLst>
      <p:ext uri="{BB962C8B-B14F-4D97-AF65-F5344CB8AC3E}">
        <p14:creationId xmlns:p14="http://schemas.microsoft.com/office/powerpoint/2010/main" val="35055179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5991B9-CA7B-4A3B-79C4-8F78095787D2}"/>
              </a:ext>
            </a:extLst>
          </p:cNvPr>
          <p:cNvSpPr>
            <a:spLocks noGrp="1"/>
          </p:cNvSpPr>
          <p:nvPr>
            <p:ph type="title"/>
          </p:nvPr>
        </p:nvSpPr>
        <p:spPr/>
        <p:txBody>
          <a:bodyPr/>
          <a:lstStyle/>
          <a:p>
            <a:r>
              <a:rPr lang="en-US" dirty="0"/>
              <a:t>Fiene’s Theory of Regulatory Compliance</a:t>
            </a:r>
          </a:p>
        </p:txBody>
      </p:sp>
      <p:cxnSp>
        <p:nvCxnSpPr>
          <p:cNvPr id="13" name="Straight Connector 12">
            <a:extLst>
              <a:ext uri="{FF2B5EF4-FFF2-40B4-BE49-F238E27FC236}">
                <a16:creationId xmlns:a16="http://schemas.microsoft.com/office/drawing/2014/main" id="{E9991A3C-B960-7DC0-8455-64CAFE9C4396}"/>
              </a:ext>
            </a:extLst>
          </p:cNvPr>
          <p:cNvCxnSpPr>
            <a:cxnSpLocks/>
          </p:cNvCxnSpPr>
          <p:nvPr/>
        </p:nvCxnSpPr>
        <p:spPr>
          <a:xfrm>
            <a:off x="995423" y="1446835"/>
            <a:ext cx="8009681" cy="0"/>
          </a:xfrm>
          <a:prstGeom prst="line">
            <a:avLst/>
          </a:prstGeom>
        </p:spPr>
        <p:style>
          <a:lnRef idx="2">
            <a:schemeClr val="dk1"/>
          </a:lnRef>
          <a:fillRef idx="0">
            <a:schemeClr val="dk1"/>
          </a:fillRef>
          <a:effectRef idx="1">
            <a:schemeClr val="dk1"/>
          </a:effectRef>
          <a:fontRef idx="minor">
            <a:schemeClr val="tx1"/>
          </a:fontRef>
        </p:style>
      </p:cxnSp>
      <p:pic>
        <p:nvPicPr>
          <p:cNvPr id="17" name="Picture 16">
            <a:extLst>
              <a:ext uri="{FF2B5EF4-FFF2-40B4-BE49-F238E27FC236}">
                <a16:creationId xmlns:a16="http://schemas.microsoft.com/office/drawing/2014/main" id="{EFDE9166-DDFC-558F-63A5-6C76DC4121DE}"/>
              </a:ext>
            </a:extLst>
          </p:cNvPr>
          <p:cNvPicPr>
            <a:picLocks noChangeAspect="1"/>
          </p:cNvPicPr>
          <p:nvPr/>
        </p:nvPicPr>
        <p:blipFill>
          <a:blip r:embed="rId3"/>
          <a:srcRect l="1458" t="19257" r="50000" b="28945"/>
          <a:stretch>
            <a:fillRect/>
          </a:stretch>
        </p:blipFill>
        <p:spPr>
          <a:xfrm rot="240898">
            <a:off x="9983078" y="2330217"/>
            <a:ext cx="2377417" cy="2655748"/>
          </a:xfrm>
          <a:prstGeom prst="rect">
            <a:avLst/>
          </a:prstGeom>
        </p:spPr>
      </p:pic>
      <p:sp>
        <p:nvSpPr>
          <p:cNvPr id="22" name="Freeform 7">
            <a:extLst>
              <a:ext uri="{FF2B5EF4-FFF2-40B4-BE49-F238E27FC236}">
                <a16:creationId xmlns:a16="http://schemas.microsoft.com/office/drawing/2014/main" id="{516F7EDF-5377-E632-3BA1-75D7DE7E7A8F}"/>
              </a:ext>
            </a:extLst>
          </p:cNvPr>
          <p:cNvSpPr/>
          <p:nvPr/>
        </p:nvSpPr>
        <p:spPr>
          <a:xfrm>
            <a:off x="-86895" y="3463366"/>
            <a:ext cx="12192000" cy="1514850"/>
          </a:xfrm>
          <a:custGeom>
            <a:avLst/>
            <a:gdLst/>
            <a:ahLst/>
            <a:cxnLst/>
            <a:rect l="l" t="t" r="r" b="b"/>
            <a:pathLst>
              <a:path w="11520041" h="2145608">
                <a:moveTo>
                  <a:pt x="0" y="0"/>
                </a:moveTo>
                <a:lnTo>
                  <a:pt x="11520041" y="0"/>
                </a:lnTo>
                <a:lnTo>
                  <a:pt x="11520041" y="2145607"/>
                </a:lnTo>
                <a:lnTo>
                  <a:pt x="0" y="214560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23" name="Freeform 5">
            <a:extLst>
              <a:ext uri="{FF2B5EF4-FFF2-40B4-BE49-F238E27FC236}">
                <a16:creationId xmlns:a16="http://schemas.microsoft.com/office/drawing/2014/main" id="{D245A134-AF44-0E31-832F-EE900F1ECFBC}"/>
              </a:ext>
            </a:extLst>
          </p:cNvPr>
          <p:cNvSpPr/>
          <p:nvPr/>
        </p:nvSpPr>
        <p:spPr>
          <a:xfrm>
            <a:off x="3975226" y="4123084"/>
            <a:ext cx="1462211" cy="1358956"/>
          </a:xfrm>
          <a:custGeom>
            <a:avLst/>
            <a:gdLst/>
            <a:ahLst/>
            <a:cxnLst/>
            <a:rect l="l" t="t" r="r" b="b"/>
            <a:pathLst>
              <a:path w="2144854" h="2319620">
                <a:moveTo>
                  <a:pt x="0" y="0"/>
                </a:moveTo>
                <a:lnTo>
                  <a:pt x="2144854" y="0"/>
                </a:lnTo>
                <a:lnTo>
                  <a:pt x="2144854" y="2319620"/>
                </a:lnTo>
                <a:lnTo>
                  <a:pt x="0" y="2319620"/>
                </a:lnTo>
                <a:lnTo>
                  <a:pt x="0" y="0"/>
                </a:lnTo>
                <a:close/>
              </a:path>
            </a:pathLst>
          </a:custGeom>
          <a:blipFill>
            <a:blip r:embed="rId6"/>
            <a:stretch>
              <a:fillRect/>
            </a:stretch>
          </a:blipFill>
        </p:spPr>
        <p:txBody>
          <a:bodyPr/>
          <a:lstStyle/>
          <a:p>
            <a:pPr algn="ctr"/>
            <a:endParaRPr lang="en-US" b="1" dirty="0"/>
          </a:p>
          <a:p>
            <a:pPr algn="ctr"/>
            <a:r>
              <a:rPr lang="en-US" b="1" dirty="0"/>
              <a:t>Data and Research</a:t>
            </a:r>
            <a:endParaRPr lang="en-US" dirty="0"/>
          </a:p>
        </p:txBody>
      </p:sp>
      <p:sp>
        <p:nvSpPr>
          <p:cNvPr id="24" name="Freeform 5">
            <a:extLst>
              <a:ext uri="{FF2B5EF4-FFF2-40B4-BE49-F238E27FC236}">
                <a16:creationId xmlns:a16="http://schemas.microsoft.com/office/drawing/2014/main" id="{EA462138-BDEE-46FE-C032-F628EF54E286}"/>
              </a:ext>
            </a:extLst>
          </p:cNvPr>
          <p:cNvSpPr/>
          <p:nvPr/>
        </p:nvSpPr>
        <p:spPr>
          <a:xfrm>
            <a:off x="1640006" y="2947050"/>
            <a:ext cx="1429255" cy="1358955"/>
          </a:xfrm>
          <a:custGeom>
            <a:avLst/>
            <a:gdLst/>
            <a:ahLst/>
            <a:cxnLst/>
            <a:rect l="l" t="t" r="r" b="b"/>
            <a:pathLst>
              <a:path w="2144854" h="2319620">
                <a:moveTo>
                  <a:pt x="0" y="0"/>
                </a:moveTo>
                <a:lnTo>
                  <a:pt x="2144854" y="0"/>
                </a:lnTo>
                <a:lnTo>
                  <a:pt x="2144854" y="2319620"/>
                </a:lnTo>
                <a:lnTo>
                  <a:pt x="0" y="2319620"/>
                </a:lnTo>
                <a:lnTo>
                  <a:pt x="0" y="0"/>
                </a:lnTo>
                <a:close/>
              </a:path>
            </a:pathLst>
          </a:custGeom>
          <a:blipFill>
            <a:blip r:embed="rId6"/>
            <a:stretch>
              <a:fillRect/>
            </a:stretch>
          </a:blipFill>
        </p:spPr>
        <p:txBody>
          <a:bodyPr/>
          <a:lstStyle/>
          <a:p>
            <a:endParaRPr lang="en-US" b="1" dirty="0"/>
          </a:p>
          <a:p>
            <a:pPr algn="ctr"/>
            <a:r>
              <a:rPr lang="en-US" b="1" dirty="0"/>
              <a:t>97–99% compliance</a:t>
            </a:r>
            <a:r>
              <a:rPr lang="en-US" dirty="0"/>
              <a:t> </a:t>
            </a:r>
          </a:p>
        </p:txBody>
      </p:sp>
      <p:sp>
        <p:nvSpPr>
          <p:cNvPr id="25" name="Freeform 5">
            <a:extLst>
              <a:ext uri="{FF2B5EF4-FFF2-40B4-BE49-F238E27FC236}">
                <a16:creationId xmlns:a16="http://schemas.microsoft.com/office/drawing/2014/main" id="{263E0454-66D2-F5C8-170F-756A7B667696}"/>
              </a:ext>
            </a:extLst>
          </p:cNvPr>
          <p:cNvSpPr/>
          <p:nvPr/>
        </p:nvSpPr>
        <p:spPr>
          <a:xfrm>
            <a:off x="6527781" y="2916756"/>
            <a:ext cx="1473774" cy="1389249"/>
          </a:xfrm>
          <a:custGeom>
            <a:avLst/>
            <a:gdLst/>
            <a:ahLst/>
            <a:cxnLst/>
            <a:rect l="l" t="t" r="r" b="b"/>
            <a:pathLst>
              <a:path w="2144854" h="2319620">
                <a:moveTo>
                  <a:pt x="0" y="0"/>
                </a:moveTo>
                <a:lnTo>
                  <a:pt x="2144854" y="0"/>
                </a:lnTo>
                <a:lnTo>
                  <a:pt x="2144854" y="2319620"/>
                </a:lnTo>
                <a:lnTo>
                  <a:pt x="0" y="2319620"/>
                </a:lnTo>
                <a:lnTo>
                  <a:pt x="0" y="0"/>
                </a:lnTo>
                <a:close/>
              </a:path>
            </a:pathLst>
          </a:custGeom>
          <a:blipFill>
            <a:blip r:embed="rId6"/>
            <a:stretch>
              <a:fillRect/>
            </a:stretch>
          </a:blipFill>
        </p:spPr>
        <p:txBody>
          <a:bodyPr/>
          <a:lstStyle/>
          <a:p>
            <a:pPr algn="ctr"/>
            <a:endParaRPr lang="en-US" b="1" dirty="0"/>
          </a:p>
          <a:p>
            <a:pPr algn="ctr"/>
            <a:r>
              <a:rPr lang="en-US" b="1" dirty="0"/>
              <a:t>10–20% of regulatory rules </a:t>
            </a:r>
            <a:endParaRPr lang="en-US" dirty="0"/>
          </a:p>
        </p:txBody>
      </p:sp>
      <p:sp>
        <p:nvSpPr>
          <p:cNvPr id="26" name="Freeform 5">
            <a:extLst>
              <a:ext uri="{FF2B5EF4-FFF2-40B4-BE49-F238E27FC236}">
                <a16:creationId xmlns:a16="http://schemas.microsoft.com/office/drawing/2014/main" id="{72CAD319-55C7-8248-CEFF-2ACCFE0BEE9E}"/>
              </a:ext>
            </a:extLst>
          </p:cNvPr>
          <p:cNvSpPr/>
          <p:nvPr/>
        </p:nvSpPr>
        <p:spPr>
          <a:xfrm>
            <a:off x="9005104" y="4061174"/>
            <a:ext cx="1473774" cy="1356047"/>
          </a:xfrm>
          <a:custGeom>
            <a:avLst/>
            <a:gdLst/>
            <a:ahLst/>
            <a:cxnLst/>
            <a:rect l="l" t="t" r="r" b="b"/>
            <a:pathLst>
              <a:path w="2144854" h="2319620">
                <a:moveTo>
                  <a:pt x="0" y="0"/>
                </a:moveTo>
                <a:lnTo>
                  <a:pt x="2144854" y="0"/>
                </a:lnTo>
                <a:lnTo>
                  <a:pt x="2144854" y="2319620"/>
                </a:lnTo>
                <a:lnTo>
                  <a:pt x="0" y="2319620"/>
                </a:lnTo>
                <a:lnTo>
                  <a:pt x="0" y="0"/>
                </a:lnTo>
                <a:close/>
              </a:path>
            </a:pathLst>
          </a:custGeom>
          <a:blipFill>
            <a:blip r:embed="rId6"/>
            <a:stretch>
              <a:fillRect/>
            </a:stretch>
          </a:blipFill>
        </p:spPr>
        <p:txBody>
          <a:bodyPr/>
          <a:lstStyle/>
          <a:p>
            <a:pPr algn="ctr"/>
            <a:endParaRPr lang="en-US" dirty="0"/>
          </a:p>
          <a:p>
            <a:pPr algn="ctr"/>
            <a:r>
              <a:rPr lang="en-US" b="1" dirty="0"/>
              <a:t>Driven by actual risk</a:t>
            </a:r>
            <a:endParaRPr lang="en-US" dirty="0"/>
          </a:p>
        </p:txBody>
      </p:sp>
      <p:sp>
        <p:nvSpPr>
          <p:cNvPr id="27" name="TextBox 26">
            <a:extLst>
              <a:ext uri="{FF2B5EF4-FFF2-40B4-BE49-F238E27FC236}">
                <a16:creationId xmlns:a16="http://schemas.microsoft.com/office/drawing/2014/main" id="{901ED942-5BBD-6F15-D747-87A93D42C0BA}"/>
              </a:ext>
            </a:extLst>
          </p:cNvPr>
          <p:cNvSpPr txBox="1"/>
          <p:nvPr/>
        </p:nvSpPr>
        <p:spPr>
          <a:xfrm>
            <a:off x="3129479" y="5482040"/>
            <a:ext cx="3188126" cy="400110"/>
          </a:xfrm>
          <a:prstGeom prst="rect">
            <a:avLst/>
          </a:prstGeom>
          <a:noFill/>
        </p:spPr>
        <p:txBody>
          <a:bodyPr wrap="square" rtlCol="0">
            <a:spAutoFit/>
          </a:bodyPr>
          <a:lstStyle/>
          <a:p>
            <a:r>
              <a:rPr lang="en-US" sz="2000" b="1" dirty="0">
                <a:solidFill>
                  <a:srgbClr val="663300"/>
                </a:solidFill>
              </a:rPr>
              <a:t>Evidence Based Oversight</a:t>
            </a:r>
          </a:p>
        </p:txBody>
      </p:sp>
      <p:sp>
        <p:nvSpPr>
          <p:cNvPr id="28" name="TextBox 27">
            <a:extLst>
              <a:ext uri="{FF2B5EF4-FFF2-40B4-BE49-F238E27FC236}">
                <a16:creationId xmlns:a16="http://schemas.microsoft.com/office/drawing/2014/main" id="{DD8D9C2C-3B4E-E67C-E7D8-87A272824448}"/>
              </a:ext>
            </a:extLst>
          </p:cNvPr>
          <p:cNvSpPr txBox="1"/>
          <p:nvPr/>
        </p:nvSpPr>
        <p:spPr>
          <a:xfrm>
            <a:off x="8751059" y="5452158"/>
            <a:ext cx="2283924" cy="400110"/>
          </a:xfrm>
          <a:prstGeom prst="rect">
            <a:avLst/>
          </a:prstGeom>
          <a:noFill/>
        </p:spPr>
        <p:txBody>
          <a:bodyPr wrap="square" rtlCol="0">
            <a:spAutoFit/>
          </a:bodyPr>
          <a:lstStyle/>
          <a:p>
            <a:pPr algn="ctr"/>
            <a:r>
              <a:rPr lang="en-US" sz="2000" b="1" dirty="0">
                <a:solidFill>
                  <a:srgbClr val="663300"/>
                </a:solidFill>
              </a:rPr>
              <a:t>Risk Assessment</a:t>
            </a:r>
          </a:p>
        </p:txBody>
      </p:sp>
      <p:sp>
        <p:nvSpPr>
          <p:cNvPr id="30" name="TextBox 29">
            <a:extLst>
              <a:ext uri="{FF2B5EF4-FFF2-40B4-BE49-F238E27FC236}">
                <a16:creationId xmlns:a16="http://schemas.microsoft.com/office/drawing/2014/main" id="{1302BC69-8023-FF83-4323-0B9F55D7EC32}"/>
              </a:ext>
            </a:extLst>
          </p:cNvPr>
          <p:cNvSpPr txBox="1"/>
          <p:nvPr/>
        </p:nvSpPr>
        <p:spPr>
          <a:xfrm>
            <a:off x="6044853" y="1634783"/>
            <a:ext cx="2634930" cy="400110"/>
          </a:xfrm>
          <a:prstGeom prst="rect">
            <a:avLst/>
          </a:prstGeom>
          <a:noFill/>
        </p:spPr>
        <p:txBody>
          <a:bodyPr wrap="square">
            <a:spAutoFit/>
          </a:bodyPr>
          <a:lstStyle/>
          <a:p>
            <a:r>
              <a:rPr lang="en-US" sz="2000" b="1" dirty="0">
                <a:solidFill>
                  <a:srgbClr val="663300"/>
                </a:solidFill>
              </a:rPr>
              <a:t>Key Indicator System</a:t>
            </a:r>
          </a:p>
        </p:txBody>
      </p:sp>
      <p:sp>
        <p:nvSpPr>
          <p:cNvPr id="31" name="TextBox 30">
            <a:extLst>
              <a:ext uri="{FF2B5EF4-FFF2-40B4-BE49-F238E27FC236}">
                <a16:creationId xmlns:a16="http://schemas.microsoft.com/office/drawing/2014/main" id="{FFC24041-9A66-840A-F884-5F8C4CF3AA2C}"/>
              </a:ext>
            </a:extLst>
          </p:cNvPr>
          <p:cNvSpPr txBox="1"/>
          <p:nvPr/>
        </p:nvSpPr>
        <p:spPr>
          <a:xfrm>
            <a:off x="895769" y="1626117"/>
            <a:ext cx="3079457" cy="400110"/>
          </a:xfrm>
          <a:prstGeom prst="rect">
            <a:avLst/>
          </a:prstGeom>
          <a:noFill/>
        </p:spPr>
        <p:txBody>
          <a:bodyPr wrap="square" rtlCol="0">
            <a:spAutoFit/>
          </a:bodyPr>
          <a:lstStyle/>
          <a:p>
            <a:r>
              <a:rPr lang="en-US" sz="2000" b="1" dirty="0">
                <a:solidFill>
                  <a:srgbClr val="663300"/>
                </a:solidFill>
              </a:rPr>
              <a:t>Substantial Compliance</a:t>
            </a:r>
          </a:p>
        </p:txBody>
      </p:sp>
      <p:sp>
        <p:nvSpPr>
          <p:cNvPr id="33" name="TextBox 32">
            <a:extLst>
              <a:ext uri="{FF2B5EF4-FFF2-40B4-BE49-F238E27FC236}">
                <a16:creationId xmlns:a16="http://schemas.microsoft.com/office/drawing/2014/main" id="{BED0A0ED-7F22-4436-A46C-C6CEB4A5E5E1}"/>
              </a:ext>
            </a:extLst>
          </p:cNvPr>
          <p:cNvSpPr txBox="1"/>
          <p:nvPr/>
        </p:nvSpPr>
        <p:spPr>
          <a:xfrm>
            <a:off x="10480543" y="2674885"/>
            <a:ext cx="1382485" cy="646331"/>
          </a:xfrm>
          <a:prstGeom prst="rect">
            <a:avLst/>
          </a:prstGeom>
          <a:noFill/>
        </p:spPr>
        <p:txBody>
          <a:bodyPr wrap="square" rtlCol="0">
            <a:spAutoFit/>
          </a:bodyPr>
          <a:lstStyle/>
          <a:p>
            <a:r>
              <a:rPr lang="en-US" b="1" dirty="0"/>
              <a:t>Differential Monitoring</a:t>
            </a:r>
          </a:p>
        </p:txBody>
      </p:sp>
      <p:sp>
        <p:nvSpPr>
          <p:cNvPr id="35" name="TextBox 34">
            <a:extLst>
              <a:ext uri="{FF2B5EF4-FFF2-40B4-BE49-F238E27FC236}">
                <a16:creationId xmlns:a16="http://schemas.microsoft.com/office/drawing/2014/main" id="{A9411C07-1F55-9B78-3252-C0E137706E14}"/>
              </a:ext>
            </a:extLst>
          </p:cNvPr>
          <p:cNvSpPr txBox="1"/>
          <p:nvPr/>
        </p:nvSpPr>
        <p:spPr>
          <a:xfrm>
            <a:off x="607119" y="1958371"/>
            <a:ext cx="3495028" cy="830997"/>
          </a:xfrm>
          <a:prstGeom prst="rect">
            <a:avLst/>
          </a:prstGeom>
          <a:noFill/>
        </p:spPr>
        <p:txBody>
          <a:bodyPr wrap="square">
            <a:spAutoFit/>
          </a:bodyPr>
          <a:lstStyle/>
          <a:p>
            <a:pPr algn="ctr"/>
            <a:r>
              <a:rPr lang="en-US" sz="1600" dirty="0"/>
              <a:t>F</a:t>
            </a:r>
            <a:r>
              <a:rPr lang="en-US" sz="1600" i="0" kern="1200" dirty="0">
                <a:solidFill>
                  <a:schemeClr val="tx1"/>
                </a:solidFill>
                <a:effectLst/>
                <a:latin typeface="+mn-lt"/>
                <a:ea typeface="+mn-ea"/>
                <a:cs typeface="+mn-cs"/>
              </a:rPr>
              <a:t>ocuses on meaningful compliance</a:t>
            </a:r>
            <a:r>
              <a:rPr lang="en-US" sz="1600" dirty="0"/>
              <a:t>; </a:t>
            </a:r>
            <a:r>
              <a:rPr lang="en-US" sz="1600" i="0" kern="1200" dirty="0">
                <a:solidFill>
                  <a:schemeClr val="tx1"/>
                </a:solidFill>
                <a:effectLst/>
                <a:latin typeface="+mn-lt"/>
                <a:ea typeface="+mn-ea"/>
                <a:cs typeface="+mn-cs"/>
              </a:rPr>
              <a:t>the level at which risk is effectively controlled</a:t>
            </a:r>
            <a:endParaRPr lang="en-US" sz="1600" dirty="0"/>
          </a:p>
        </p:txBody>
      </p:sp>
      <p:sp>
        <p:nvSpPr>
          <p:cNvPr id="37" name="TextBox 36">
            <a:extLst>
              <a:ext uri="{FF2B5EF4-FFF2-40B4-BE49-F238E27FC236}">
                <a16:creationId xmlns:a16="http://schemas.microsoft.com/office/drawing/2014/main" id="{A7860888-3A06-05E7-B7F8-37D2B489AE6C}"/>
              </a:ext>
            </a:extLst>
          </p:cNvPr>
          <p:cNvSpPr txBox="1"/>
          <p:nvPr/>
        </p:nvSpPr>
        <p:spPr>
          <a:xfrm>
            <a:off x="3095056" y="5856226"/>
            <a:ext cx="3222549" cy="584775"/>
          </a:xfrm>
          <a:prstGeom prst="rect">
            <a:avLst/>
          </a:prstGeom>
          <a:noFill/>
        </p:spPr>
        <p:txBody>
          <a:bodyPr wrap="square">
            <a:spAutoFit/>
          </a:bodyPr>
          <a:lstStyle/>
          <a:p>
            <a:pPr algn="ctr"/>
            <a:r>
              <a:rPr lang="en-US" sz="1600" b="0" i="0" kern="1200" dirty="0">
                <a:solidFill>
                  <a:schemeClr val="tx1"/>
                </a:solidFill>
                <a:effectLst/>
                <a:latin typeface="+mn-lt"/>
                <a:ea typeface="+mn-ea"/>
                <a:cs typeface="+mn-cs"/>
              </a:rPr>
              <a:t>Shifts from equal enforcement of all rules to </a:t>
            </a:r>
            <a:r>
              <a:rPr lang="en-US" sz="1600" i="0" kern="1200" dirty="0">
                <a:solidFill>
                  <a:schemeClr val="tx1"/>
                </a:solidFill>
                <a:effectLst/>
                <a:latin typeface="+mn-lt"/>
                <a:ea typeface="+mn-ea"/>
                <a:cs typeface="+mn-cs"/>
              </a:rPr>
              <a:t>strategic prioritization</a:t>
            </a:r>
            <a:endParaRPr lang="en-US" sz="1600" dirty="0"/>
          </a:p>
        </p:txBody>
      </p:sp>
      <p:sp>
        <p:nvSpPr>
          <p:cNvPr id="39" name="TextBox 38">
            <a:extLst>
              <a:ext uri="{FF2B5EF4-FFF2-40B4-BE49-F238E27FC236}">
                <a16:creationId xmlns:a16="http://schemas.microsoft.com/office/drawing/2014/main" id="{F2BEADF9-4CAB-A7D2-65BF-E5E3A6758F21}"/>
              </a:ext>
            </a:extLst>
          </p:cNvPr>
          <p:cNvSpPr txBox="1"/>
          <p:nvPr/>
        </p:nvSpPr>
        <p:spPr>
          <a:xfrm>
            <a:off x="5614804" y="1958372"/>
            <a:ext cx="3495028" cy="830997"/>
          </a:xfrm>
          <a:prstGeom prst="rect">
            <a:avLst/>
          </a:prstGeom>
          <a:noFill/>
        </p:spPr>
        <p:txBody>
          <a:bodyPr wrap="square">
            <a:spAutoFit/>
          </a:bodyPr>
          <a:lstStyle/>
          <a:p>
            <a:pPr algn="ctr" fontAlgn="t"/>
            <a:r>
              <a:rPr lang="en-US" sz="1600" dirty="0"/>
              <a:t>A</a:t>
            </a:r>
            <a:r>
              <a:rPr lang="en-US" sz="1600" i="0" kern="1200" dirty="0">
                <a:solidFill>
                  <a:schemeClr val="tx1"/>
                </a:solidFill>
                <a:effectLst/>
                <a:latin typeface="+mn-lt"/>
                <a:ea typeface="+mn-ea"/>
                <a:cs typeface="+mn-cs"/>
              </a:rPr>
              <a:t>llows regulators to focus inspection and monitoring efforts where they matter most.</a:t>
            </a:r>
          </a:p>
        </p:txBody>
      </p:sp>
      <p:sp>
        <p:nvSpPr>
          <p:cNvPr id="41" name="TextBox 40">
            <a:extLst>
              <a:ext uri="{FF2B5EF4-FFF2-40B4-BE49-F238E27FC236}">
                <a16:creationId xmlns:a16="http://schemas.microsoft.com/office/drawing/2014/main" id="{4E11086E-E9AC-CB90-B3DF-050D916059D2}"/>
              </a:ext>
            </a:extLst>
          </p:cNvPr>
          <p:cNvSpPr txBox="1"/>
          <p:nvPr/>
        </p:nvSpPr>
        <p:spPr>
          <a:xfrm>
            <a:off x="8120743" y="5776825"/>
            <a:ext cx="3610340" cy="584775"/>
          </a:xfrm>
          <a:prstGeom prst="rect">
            <a:avLst/>
          </a:prstGeom>
          <a:noFill/>
        </p:spPr>
        <p:txBody>
          <a:bodyPr wrap="square">
            <a:spAutoFit/>
          </a:bodyPr>
          <a:lstStyle/>
          <a:p>
            <a:pPr algn="ctr" fontAlgn="t"/>
            <a:r>
              <a:rPr lang="en-US" sz="1600" b="0" i="0" kern="1200" dirty="0">
                <a:solidFill>
                  <a:schemeClr val="tx1"/>
                </a:solidFill>
                <a:effectLst/>
                <a:latin typeface="+mn-lt"/>
                <a:ea typeface="+mn-ea"/>
                <a:cs typeface="+mn-cs"/>
              </a:rPr>
              <a:t>Decisions are based likelihood of harm &amp; </a:t>
            </a:r>
            <a:r>
              <a:rPr lang="en-US" sz="1600" dirty="0"/>
              <a:t>s</a:t>
            </a:r>
            <a:r>
              <a:rPr lang="en-US" sz="1600" b="0" i="0" kern="1200" dirty="0">
                <a:solidFill>
                  <a:schemeClr val="tx1"/>
                </a:solidFill>
                <a:effectLst/>
                <a:latin typeface="+mn-lt"/>
                <a:ea typeface="+mn-ea"/>
                <a:cs typeface="+mn-cs"/>
              </a:rPr>
              <a:t>everity of harm</a:t>
            </a:r>
          </a:p>
        </p:txBody>
      </p:sp>
    </p:spTree>
    <p:extLst>
      <p:ext uri="{BB962C8B-B14F-4D97-AF65-F5344CB8AC3E}">
        <p14:creationId xmlns:p14="http://schemas.microsoft.com/office/powerpoint/2010/main" val="40279799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6E5625-11FD-1E97-4326-435409406A43}"/>
              </a:ext>
            </a:extLst>
          </p:cNvPr>
          <p:cNvSpPr>
            <a:spLocks noGrp="1"/>
          </p:cNvSpPr>
          <p:nvPr>
            <p:ph type="title"/>
          </p:nvPr>
        </p:nvSpPr>
        <p:spPr/>
        <p:txBody>
          <a:bodyPr/>
          <a:lstStyle/>
          <a:p>
            <a:r>
              <a:rPr lang="en-US" dirty="0"/>
              <a:t>Emphasis on Regulatory Craft</a:t>
            </a:r>
          </a:p>
        </p:txBody>
      </p:sp>
      <p:cxnSp>
        <p:nvCxnSpPr>
          <p:cNvPr id="4" name="Straight Connector 3">
            <a:extLst>
              <a:ext uri="{FF2B5EF4-FFF2-40B4-BE49-F238E27FC236}">
                <a16:creationId xmlns:a16="http://schemas.microsoft.com/office/drawing/2014/main" id="{F9C573FB-46B7-BAA3-EDA7-B0B445939193}"/>
              </a:ext>
            </a:extLst>
          </p:cNvPr>
          <p:cNvCxnSpPr>
            <a:cxnSpLocks/>
          </p:cNvCxnSpPr>
          <p:nvPr/>
        </p:nvCxnSpPr>
        <p:spPr>
          <a:xfrm>
            <a:off x="995423" y="1446835"/>
            <a:ext cx="8009681" cy="0"/>
          </a:xfrm>
          <a:prstGeom prst="line">
            <a:avLst/>
          </a:prstGeom>
        </p:spPr>
        <p:style>
          <a:lnRef idx="2">
            <a:schemeClr val="dk1"/>
          </a:lnRef>
          <a:fillRef idx="0">
            <a:schemeClr val="dk1"/>
          </a:fillRef>
          <a:effectRef idx="1">
            <a:schemeClr val="dk1"/>
          </a:effectRef>
          <a:fontRef idx="minor">
            <a:schemeClr val="tx1"/>
          </a:fontRef>
        </p:style>
      </p:cxnSp>
      <p:sp>
        <p:nvSpPr>
          <p:cNvPr id="11" name="TextBox 10">
            <a:extLst>
              <a:ext uri="{FF2B5EF4-FFF2-40B4-BE49-F238E27FC236}">
                <a16:creationId xmlns:a16="http://schemas.microsoft.com/office/drawing/2014/main" id="{BE14D8A0-9683-59E2-D1E0-6D0BC1AFFDDA}"/>
              </a:ext>
            </a:extLst>
          </p:cNvPr>
          <p:cNvSpPr txBox="1"/>
          <p:nvPr/>
        </p:nvSpPr>
        <p:spPr>
          <a:xfrm>
            <a:off x="838200" y="1690688"/>
            <a:ext cx="7567862" cy="4493538"/>
          </a:xfrm>
          <a:prstGeom prst="rect">
            <a:avLst/>
          </a:prstGeom>
          <a:noFill/>
        </p:spPr>
        <p:txBody>
          <a:bodyPr wrap="square">
            <a:spAutoFit/>
          </a:bodyPr>
          <a:lstStyle/>
          <a:p>
            <a:pPr fontAlgn="t"/>
            <a:r>
              <a:rPr lang="en-US" sz="2400" b="1" i="0" kern="1200" dirty="0">
                <a:solidFill>
                  <a:srgbClr val="663300"/>
                </a:solidFill>
                <a:effectLst/>
                <a:latin typeface="+mn-lt"/>
                <a:ea typeface="+mn-ea"/>
                <a:cs typeface="+mn-cs"/>
              </a:rPr>
              <a:t>Rule Clarity and Usability</a:t>
            </a:r>
          </a:p>
          <a:p>
            <a:pPr marL="342900" indent="-342900" fontAlgn="t">
              <a:buFont typeface="Arial" panose="020B0604020202020204" pitchFamily="34" charset="0"/>
              <a:buChar char="•"/>
            </a:pPr>
            <a:r>
              <a:rPr lang="en-US" sz="2000" b="0" i="0" kern="1200" dirty="0">
                <a:solidFill>
                  <a:schemeClr val="tx1"/>
                </a:solidFill>
                <a:effectLst/>
                <a:latin typeface="+mn-lt"/>
                <a:ea typeface="+mn-ea"/>
                <a:cs typeface="+mn-cs"/>
              </a:rPr>
              <a:t>Clear, understandable rules improve compliance</a:t>
            </a:r>
          </a:p>
          <a:p>
            <a:pPr marL="342900" indent="-342900" fontAlgn="t">
              <a:spcAft>
                <a:spcPts val="1200"/>
              </a:spcAft>
              <a:buFont typeface="Arial" panose="020B0604020202020204" pitchFamily="34" charset="0"/>
              <a:buChar char="•"/>
            </a:pPr>
            <a:r>
              <a:rPr lang="en-US" sz="2000" b="0" i="0" kern="1200" dirty="0">
                <a:solidFill>
                  <a:schemeClr val="tx1"/>
                </a:solidFill>
                <a:effectLst/>
                <a:latin typeface="+mn-lt"/>
                <a:ea typeface="+mn-ea"/>
                <a:cs typeface="+mn-cs"/>
              </a:rPr>
              <a:t>Reduces unintentional violations and confusion</a:t>
            </a:r>
          </a:p>
          <a:p>
            <a:pPr fontAlgn="t"/>
            <a:r>
              <a:rPr lang="en-US" sz="2400" b="1" i="0" kern="1200" dirty="0">
                <a:solidFill>
                  <a:srgbClr val="663300"/>
                </a:solidFill>
                <a:effectLst/>
                <a:latin typeface="+mn-lt"/>
                <a:ea typeface="+mn-ea"/>
                <a:cs typeface="+mn-cs"/>
              </a:rPr>
              <a:t>Proportional Enforcement</a:t>
            </a:r>
            <a:endParaRPr lang="en-US" sz="2400" b="0" i="0" kern="1200" dirty="0">
              <a:solidFill>
                <a:srgbClr val="663300"/>
              </a:solidFill>
              <a:effectLst/>
              <a:latin typeface="+mn-lt"/>
              <a:ea typeface="+mn-ea"/>
              <a:cs typeface="+mn-cs"/>
            </a:endParaRPr>
          </a:p>
          <a:p>
            <a:pPr marL="342900" indent="-342900" fontAlgn="t">
              <a:buFont typeface="Arial" panose="020B0604020202020204" pitchFamily="34" charset="0"/>
              <a:buChar char="•"/>
            </a:pPr>
            <a:r>
              <a:rPr lang="en-US" sz="2000" b="0" i="0" kern="1200" dirty="0">
                <a:solidFill>
                  <a:schemeClr val="tx1"/>
                </a:solidFill>
                <a:effectLst/>
                <a:latin typeface="+mn-lt"/>
                <a:ea typeface="+mn-ea"/>
                <a:cs typeface="+mn-cs"/>
              </a:rPr>
              <a:t>Regulatory responses align with severity of risk</a:t>
            </a:r>
          </a:p>
          <a:p>
            <a:pPr marL="342900" indent="-342900" fontAlgn="t">
              <a:spcAft>
                <a:spcPts val="1200"/>
              </a:spcAft>
              <a:buFont typeface="Arial" panose="020B0604020202020204" pitchFamily="34" charset="0"/>
              <a:buChar char="•"/>
            </a:pPr>
            <a:r>
              <a:rPr lang="en-US" sz="2000" b="0" i="0" kern="1200" dirty="0">
                <a:solidFill>
                  <a:schemeClr val="tx1"/>
                </a:solidFill>
                <a:effectLst/>
                <a:latin typeface="+mn-lt"/>
                <a:ea typeface="+mn-ea"/>
                <a:cs typeface="+mn-cs"/>
              </a:rPr>
              <a:t>Distinguishes technical errors from meaningful harm</a:t>
            </a:r>
          </a:p>
          <a:p>
            <a:pPr fontAlgn="t"/>
            <a:r>
              <a:rPr lang="en-US" sz="2400" b="1" i="0" kern="1200" dirty="0">
                <a:solidFill>
                  <a:srgbClr val="663300"/>
                </a:solidFill>
                <a:effectLst/>
                <a:latin typeface="+mn-lt"/>
                <a:ea typeface="+mn-ea"/>
                <a:cs typeface="+mn-cs"/>
              </a:rPr>
              <a:t>Administrative Discretion</a:t>
            </a:r>
            <a:endParaRPr lang="en-US" sz="2400" b="0" i="0" kern="1200" dirty="0">
              <a:solidFill>
                <a:srgbClr val="663300"/>
              </a:solidFill>
              <a:effectLst/>
              <a:latin typeface="+mn-lt"/>
              <a:ea typeface="+mn-ea"/>
              <a:cs typeface="+mn-cs"/>
            </a:endParaRPr>
          </a:p>
          <a:p>
            <a:pPr marL="342900" indent="-342900" fontAlgn="t">
              <a:buFont typeface="Arial" panose="020B0604020202020204" pitchFamily="34" charset="0"/>
              <a:buChar char="•"/>
            </a:pPr>
            <a:r>
              <a:rPr lang="en-US" sz="2000" b="0" i="0" kern="1200" dirty="0">
                <a:solidFill>
                  <a:schemeClr val="tx1"/>
                </a:solidFill>
                <a:effectLst/>
                <a:latin typeface="+mn-lt"/>
                <a:ea typeface="+mn-ea"/>
                <a:cs typeface="+mn-cs"/>
              </a:rPr>
              <a:t>Judgment is guided within structured boundaries</a:t>
            </a:r>
          </a:p>
          <a:p>
            <a:pPr marL="342900" indent="-342900" fontAlgn="t">
              <a:spcAft>
                <a:spcPts val="1200"/>
              </a:spcAft>
              <a:buFont typeface="Arial" panose="020B0604020202020204" pitchFamily="34" charset="0"/>
              <a:buChar char="•"/>
            </a:pPr>
            <a:r>
              <a:rPr lang="en-US" sz="2000" b="0" i="0" kern="1200" dirty="0">
                <a:solidFill>
                  <a:schemeClr val="tx1"/>
                </a:solidFill>
                <a:effectLst/>
                <a:latin typeface="+mn-lt"/>
                <a:ea typeface="+mn-ea"/>
                <a:cs typeface="+mn-cs"/>
              </a:rPr>
              <a:t>Balances flexibility with accountability</a:t>
            </a:r>
          </a:p>
          <a:p>
            <a:pPr fontAlgn="t"/>
            <a:r>
              <a:rPr lang="en-US" sz="2400" b="1" i="0" kern="1200" dirty="0">
                <a:solidFill>
                  <a:srgbClr val="663300"/>
                </a:solidFill>
                <a:effectLst/>
                <a:latin typeface="+mn-lt"/>
                <a:ea typeface="+mn-ea"/>
                <a:cs typeface="+mn-cs"/>
              </a:rPr>
              <a:t>Consistency and Fairness in Inspections</a:t>
            </a:r>
            <a:endParaRPr lang="en-US" sz="2400" b="0" i="0" kern="1200" dirty="0">
              <a:solidFill>
                <a:srgbClr val="663300"/>
              </a:solidFill>
              <a:effectLst/>
              <a:latin typeface="+mn-lt"/>
              <a:ea typeface="+mn-ea"/>
              <a:cs typeface="+mn-cs"/>
            </a:endParaRPr>
          </a:p>
          <a:p>
            <a:pPr marL="342900" indent="-342900" fontAlgn="t">
              <a:buFont typeface="Arial" panose="020B0604020202020204" pitchFamily="34" charset="0"/>
              <a:buChar char="•"/>
            </a:pPr>
            <a:r>
              <a:rPr lang="en-US" sz="2000" b="0" i="0" kern="1200" dirty="0">
                <a:solidFill>
                  <a:schemeClr val="tx1"/>
                </a:solidFill>
                <a:effectLst/>
                <a:latin typeface="+mn-lt"/>
                <a:ea typeface="+mn-ea"/>
                <a:cs typeface="+mn-cs"/>
              </a:rPr>
              <a:t>Shared standards and calibrated inspectors</a:t>
            </a:r>
          </a:p>
          <a:p>
            <a:pPr marL="342900" indent="-342900" fontAlgn="t">
              <a:buFont typeface="Arial" panose="020B0604020202020204" pitchFamily="34" charset="0"/>
              <a:buChar char="•"/>
            </a:pPr>
            <a:r>
              <a:rPr lang="en-US" sz="2000" b="0" i="0" kern="1200" dirty="0">
                <a:solidFill>
                  <a:schemeClr val="tx1"/>
                </a:solidFill>
                <a:effectLst/>
                <a:latin typeface="+mn-lt"/>
                <a:ea typeface="+mn-ea"/>
                <a:cs typeface="+mn-cs"/>
              </a:rPr>
              <a:t>Builds legitimacy and trust in the system</a:t>
            </a:r>
          </a:p>
        </p:txBody>
      </p:sp>
      <p:sp>
        <p:nvSpPr>
          <p:cNvPr id="15" name="TextBox 14">
            <a:extLst>
              <a:ext uri="{FF2B5EF4-FFF2-40B4-BE49-F238E27FC236}">
                <a16:creationId xmlns:a16="http://schemas.microsoft.com/office/drawing/2014/main" id="{77DFBF48-2C63-86DA-DDEF-6E0D25A8DA91}"/>
              </a:ext>
            </a:extLst>
          </p:cNvPr>
          <p:cNvSpPr txBox="1"/>
          <p:nvPr/>
        </p:nvSpPr>
        <p:spPr>
          <a:xfrm>
            <a:off x="7266539" y="5227749"/>
            <a:ext cx="4361447" cy="1200329"/>
          </a:xfrm>
          <a:prstGeom prst="rect">
            <a:avLst/>
          </a:prstGeom>
          <a:noFill/>
        </p:spPr>
        <p:txBody>
          <a:bodyPr wrap="square">
            <a:spAutoFit/>
          </a:bodyPr>
          <a:lstStyle/>
          <a:p>
            <a:pPr algn="ctr" fontAlgn="t"/>
            <a:r>
              <a:rPr lang="en-US" sz="2400" b="0" i="1" kern="1200" dirty="0">
                <a:solidFill>
                  <a:schemeClr val="tx1"/>
                </a:solidFill>
                <a:effectLst/>
                <a:latin typeface="+mn-lt"/>
                <a:ea typeface="+mn-ea"/>
                <a:cs typeface="+mn-cs"/>
              </a:rPr>
              <a:t>Well‑designed policies succeed or fail based on how they are administered.</a:t>
            </a:r>
            <a:endParaRPr lang="en-US" sz="2400" b="0" i="0" kern="1200" dirty="0">
              <a:solidFill>
                <a:schemeClr val="tx1"/>
              </a:solidFill>
              <a:effectLst/>
              <a:latin typeface="+mn-lt"/>
              <a:ea typeface="+mn-ea"/>
              <a:cs typeface="+mn-cs"/>
            </a:endParaRPr>
          </a:p>
        </p:txBody>
      </p:sp>
      <p:sp>
        <p:nvSpPr>
          <p:cNvPr id="16" name="Freeform 4">
            <a:extLst>
              <a:ext uri="{FF2B5EF4-FFF2-40B4-BE49-F238E27FC236}">
                <a16:creationId xmlns:a16="http://schemas.microsoft.com/office/drawing/2014/main" id="{FF589012-5CA0-5BED-2284-804F0D4CF042}"/>
              </a:ext>
            </a:extLst>
          </p:cNvPr>
          <p:cNvSpPr/>
          <p:nvPr/>
        </p:nvSpPr>
        <p:spPr>
          <a:xfrm>
            <a:off x="7118515" y="1212451"/>
            <a:ext cx="4657494" cy="4493535"/>
          </a:xfrm>
          <a:custGeom>
            <a:avLst/>
            <a:gdLst/>
            <a:ahLst/>
            <a:cxnLst/>
            <a:rect l="l" t="t" r="r" b="b"/>
            <a:pathLst>
              <a:path w="4953540" h="4953540">
                <a:moveTo>
                  <a:pt x="0" y="0"/>
                </a:moveTo>
                <a:lnTo>
                  <a:pt x="4953540" y="0"/>
                </a:lnTo>
                <a:lnTo>
                  <a:pt x="4953540" y="4953540"/>
                </a:lnTo>
                <a:lnTo>
                  <a:pt x="0" y="4953540"/>
                </a:lnTo>
                <a:lnTo>
                  <a:pt x="0" y="0"/>
                </a:lnTo>
                <a:close/>
              </a:path>
            </a:pathLst>
          </a:custGeom>
          <a:blipFill>
            <a:blip r:embed="rId3">
              <a:extLst>
                <a:ext uri="{BEBA8EAE-BF5A-486C-A8C5-ECC9F3942E4B}">
                  <a14:imgProps xmlns:a14="http://schemas.microsoft.com/office/drawing/2010/main">
                    <a14:imgLayer r:embed="rId4">
                      <a14:imgEffect>
                        <a14:colorTemperature colorTemp="4700"/>
                      </a14:imgEffect>
                    </a14:imgLayer>
                  </a14:imgProps>
                </a:ext>
              </a:extLst>
            </a:blip>
            <a:stretch>
              <a:fillRect/>
            </a:stretch>
          </a:blipFill>
        </p:spPr>
        <p:txBody>
          <a:bodyPr/>
          <a:lstStyle/>
          <a:p>
            <a:endParaRPr lang="en-US"/>
          </a:p>
        </p:txBody>
      </p:sp>
    </p:spTree>
    <p:extLst>
      <p:ext uri="{BB962C8B-B14F-4D97-AF65-F5344CB8AC3E}">
        <p14:creationId xmlns:p14="http://schemas.microsoft.com/office/powerpoint/2010/main" val="36679300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C89C7B-6442-4DEF-F9C1-B82D55A5308B}"/>
              </a:ext>
            </a:extLst>
          </p:cNvPr>
          <p:cNvSpPr>
            <a:spLocks noGrp="1"/>
          </p:cNvSpPr>
          <p:nvPr>
            <p:ph type="title"/>
          </p:nvPr>
        </p:nvSpPr>
        <p:spPr/>
        <p:txBody>
          <a:bodyPr/>
          <a:lstStyle/>
          <a:p>
            <a:r>
              <a:rPr lang="en-US" dirty="0"/>
              <a:t>Risk-Based Regulation</a:t>
            </a:r>
          </a:p>
        </p:txBody>
      </p:sp>
      <p:sp>
        <p:nvSpPr>
          <p:cNvPr id="5" name="Content Placeholder 4">
            <a:extLst>
              <a:ext uri="{FF2B5EF4-FFF2-40B4-BE49-F238E27FC236}">
                <a16:creationId xmlns:a16="http://schemas.microsoft.com/office/drawing/2014/main" id="{D5EAB1E3-7B2B-9026-439A-FC9DF0F7E508}"/>
              </a:ext>
            </a:extLst>
          </p:cNvPr>
          <p:cNvSpPr>
            <a:spLocks noGrp="1"/>
          </p:cNvSpPr>
          <p:nvPr>
            <p:ph idx="1"/>
          </p:nvPr>
        </p:nvSpPr>
        <p:spPr>
          <a:xfrm>
            <a:off x="995423" y="2096377"/>
            <a:ext cx="2978700" cy="1162638"/>
          </a:xfrm>
        </p:spPr>
        <p:txBody>
          <a:bodyPr>
            <a:normAutofit/>
          </a:bodyPr>
          <a:lstStyle/>
          <a:p>
            <a:pPr marL="457200" indent="-457200" fontAlgn="t">
              <a:buClr>
                <a:srgbClr val="CC9900"/>
              </a:buClr>
              <a:buFont typeface="Wingdings" panose="05000000000000000000" pitchFamily="2" charset="2"/>
              <a:buChar char="Ø"/>
            </a:pPr>
            <a:r>
              <a:rPr lang="en-US" sz="2400" b="1" dirty="0">
                <a:solidFill>
                  <a:srgbClr val="663300"/>
                </a:solidFill>
              </a:rPr>
              <a:t>Focuses oversight where risk is highest </a:t>
            </a:r>
          </a:p>
        </p:txBody>
      </p:sp>
      <p:cxnSp>
        <p:nvCxnSpPr>
          <p:cNvPr id="6" name="Straight Connector 5">
            <a:extLst>
              <a:ext uri="{FF2B5EF4-FFF2-40B4-BE49-F238E27FC236}">
                <a16:creationId xmlns:a16="http://schemas.microsoft.com/office/drawing/2014/main" id="{CA7AA8F5-5CC0-A720-A28B-26D4CF6C090C}"/>
              </a:ext>
            </a:extLst>
          </p:cNvPr>
          <p:cNvCxnSpPr>
            <a:cxnSpLocks/>
          </p:cNvCxnSpPr>
          <p:nvPr/>
        </p:nvCxnSpPr>
        <p:spPr>
          <a:xfrm>
            <a:off x="995423" y="1446835"/>
            <a:ext cx="8009681" cy="0"/>
          </a:xfrm>
          <a:prstGeom prst="line">
            <a:avLst/>
          </a:prstGeom>
        </p:spPr>
        <p:style>
          <a:lnRef idx="2">
            <a:schemeClr val="dk1"/>
          </a:lnRef>
          <a:fillRef idx="0">
            <a:schemeClr val="dk1"/>
          </a:fillRef>
          <a:effectRef idx="1">
            <a:schemeClr val="dk1"/>
          </a:effectRef>
          <a:fontRef idx="minor">
            <a:schemeClr val="tx1"/>
          </a:fontRef>
        </p:style>
      </p:cxnSp>
      <p:graphicFrame>
        <p:nvGraphicFramePr>
          <p:cNvPr id="4" name="Diagram 3">
            <a:extLst>
              <a:ext uri="{FF2B5EF4-FFF2-40B4-BE49-F238E27FC236}">
                <a16:creationId xmlns:a16="http://schemas.microsoft.com/office/drawing/2014/main" id="{3374EC64-8D55-AD44-9B97-B8B0C3FC816D}"/>
              </a:ext>
            </a:extLst>
          </p:cNvPr>
          <p:cNvGraphicFramePr/>
          <p:nvPr>
            <p:extLst>
              <p:ext uri="{D42A27DB-BD31-4B8C-83A1-F6EECF244321}">
                <p14:modId xmlns:p14="http://schemas.microsoft.com/office/powerpoint/2010/main" val="1835064498"/>
              </p:ext>
            </p:extLst>
          </p:nvPr>
        </p:nvGraphicFramePr>
        <p:xfrm>
          <a:off x="2779729" y="1362403"/>
          <a:ext cx="7864950" cy="482485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TextBox 7">
            <a:extLst>
              <a:ext uri="{FF2B5EF4-FFF2-40B4-BE49-F238E27FC236}">
                <a16:creationId xmlns:a16="http://schemas.microsoft.com/office/drawing/2014/main" id="{46CC95DE-CC52-6823-0FA5-2632B033BE39}"/>
              </a:ext>
            </a:extLst>
          </p:cNvPr>
          <p:cNvSpPr txBox="1"/>
          <p:nvPr/>
        </p:nvSpPr>
        <p:spPr>
          <a:xfrm>
            <a:off x="2484773" y="4820978"/>
            <a:ext cx="3400212" cy="1569660"/>
          </a:xfrm>
          <a:prstGeom prst="rect">
            <a:avLst/>
          </a:prstGeom>
          <a:noFill/>
        </p:spPr>
        <p:txBody>
          <a:bodyPr wrap="square">
            <a:spAutoFit/>
          </a:bodyPr>
          <a:lstStyle/>
          <a:p>
            <a:pPr marL="457200" indent="-457200" fontAlgn="t">
              <a:buClr>
                <a:srgbClr val="CC9900"/>
              </a:buClr>
              <a:buFont typeface="Wingdings" panose="05000000000000000000" pitchFamily="2" charset="2"/>
              <a:buChar char="Ø"/>
            </a:pPr>
            <a:r>
              <a:rPr lang="en-US" sz="2400" b="1" dirty="0">
                <a:solidFill>
                  <a:srgbClr val="663300"/>
                </a:solidFill>
              </a:rPr>
              <a:t>Common tools: </a:t>
            </a:r>
          </a:p>
          <a:p>
            <a:pPr lvl="1" fontAlgn="t"/>
            <a:r>
              <a:rPr lang="en-US" sz="2400" b="1" dirty="0">
                <a:solidFill>
                  <a:srgbClr val="663300"/>
                </a:solidFill>
              </a:rPr>
              <a:t>Risk stratification</a:t>
            </a:r>
          </a:p>
          <a:p>
            <a:pPr lvl="1" fontAlgn="t"/>
            <a:r>
              <a:rPr lang="en-US" sz="2400" b="1" dirty="0">
                <a:solidFill>
                  <a:srgbClr val="663300"/>
                </a:solidFill>
              </a:rPr>
              <a:t>Data-driven inspections</a:t>
            </a:r>
          </a:p>
        </p:txBody>
      </p:sp>
      <p:sp>
        <p:nvSpPr>
          <p:cNvPr id="10" name="TextBox 9">
            <a:extLst>
              <a:ext uri="{FF2B5EF4-FFF2-40B4-BE49-F238E27FC236}">
                <a16:creationId xmlns:a16="http://schemas.microsoft.com/office/drawing/2014/main" id="{334878F3-4538-09D8-8941-EE003690F287}"/>
              </a:ext>
            </a:extLst>
          </p:cNvPr>
          <p:cNvSpPr txBox="1"/>
          <p:nvPr/>
        </p:nvSpPr>
        <p:spPr>
          <a:xfrm>
            <a:off x="9005104" y="3655020"/>
            <a:ext cx="2960156" cy="1569660"/>
          </a:xfrm>
          <a:prstGeom prst="rect">
            <a:avLst/>
          </a:prstGeom>
          <a:noFill/>
        </p:spPr>
        <p:txBody>
          <a:bodyPr wrap="square">
            <a:spAutoFit/>
          </a:bodyPr>
          <a:lstStyle/>
          <a:p>
            <a:pPr marL="457200" indent="-457200" fontAlgn="t">
              <a:buClr>
                <a:srgbClr val="CC9900"/>
              </a:buClr>
              <a:buFont typeface="Wingdings" panose="05000000000000000000" pitchFamily="2" charset="2"/>
              <a:buChar char="Ø"/>
            </a:pPr>
            <a:r>
              <a:rPr lang="en-US" sz="2400" b="1" dirty="0">
                <a:solidFill>
                  <a:srgbClr val="663300"/>
                </a:solidFill>
              </a:rPr>
              <a:t>Responds when social change outpaces lawmaking</a:t>
            </a:r>
          </a:p>
        </p:txBody>
      </p:sp>
    </p:spTree>
    <p:extLst>
      <p:ext uri="{BB962C8B-B14F-4D97-AF65-F5344CB8AC3E}">
        <p14:creationId xmlns:p14="http://schemas.microsoft.com/office/powerpoint/2010/main" val="31292666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18743E-3139-2219-2A8D-9CBCC6F8A806}"/>
              </a:ext>
            </a:extLst>
          </p:cNvPr>
          <p:cNvSpPr>
            <a:spLocks noGrp="1"/>
          </p:cNvSpPr>
          <p:nvPr>
            <p:ph type="title"/>
          </p:nvPr>
        </p:nvSpPr>
        <p:spPr/>
        <p:txBody>
          <a:bodyPr>
            <a:normAutofit/>
          </a:bodyPr>
          <a:lstStyle/>
          <a:p>
            <a:r>
              <a:rPr lang="en-US" dirty="0"/>
              <a:t>Employing Practical Reform</a:t>
            </a:r>
          </a:p>
        </p:txBody>
      </p:sp>
      <p:cxnSp>
        <p:nvCxnSpPr>
          <p:cNvPr id="4" name="Straight Connector 3">
            <a:extLst>
              <a:ext uri="{FF2B5EF4-FFF2-40B4-BE49-F238E27FC236}">
                <a16:creationId xmlns:a16="http://schemas.microsoft.com/office/drawing/2014/main" id="{94A1ED8C-609E-6479-2A4C-9EABA7590933}"/>
              </a:ext>
            </a:extLst>
          </p:cNvPr>
          <p:cNvCxnSpPr>
            <a:cxnSpLocks/>
          </p:cNvCxnSpPr>
          <p:nvPr/>
        </p:nvCxnSpPr>
        <p:spPr>
          <a:xfrm>
            <a:off x="995423" y="1446835"/>
            <a:ext cx="8009681" cy="0"/>
          </a:xfrm>
          <a:prstGeom prst="line">
            <a:avLst/>
          </a:prstGeom>
        </p:spPr>
        <p:style>
          <a:lnRef idx="2">
            <a:schemeClr val="dk1"/>
          </a:lnRef>
          <a:fillRef idx="0">
            <a:schemeClr val="dk1"/>
          </a:fillRef>
          <a:effectRef idx="1">
            <a:schemeClr val="dk1"/>
          </a:effectRef>
          <a:fontRef idx="minor">
            <a:schemeClr val="tx1"/>
          </a:fontRef>
        </p:style>
      </p:cxnSp>
      <p:sp>
        <p:nvSpPr>
          <p:cNvPr id="10" name="Rectangle 9">
            <a:extLst>
              <a:ext uri="{FF2B5EF4-FFF2-40B4-BE49-F238E27FC236}">
                <a16:creationId xmlns:a16="http://schemas.microsoft.com/office/drawing/2014/main" id="{4A8F15D5-56B1-F09D-61CA-D5F07FEE9161}"/>
              </a:ext>
            </a:extLst>
          </p:cNvPr>
          <p:cNvSpPr/>
          <p:nvPr/>
        </p:nvSpPr>
        <p:spPr>
          <a:xfrm>
            <a:off x="995423" y="1690688"/>
            <a:ext cx="4595908" cy="2428407"/>
          </a:xfrm>
          <a:prstGeom prst="rect">
            <a:avLst/>
          </a:prstGeom>
          <a:solidFill>
            <a:srgbClr val="CC9900"/>
          </a:solidFill>
          <a:ln>
            <a:noFill/>
          </a:ln>
          <a:scene3d>
            <a:camera prst="orthographicFront"/>
            <a:lightRig rig="threePt" dir="t"/>
          </a:scene3d>
          <a:sp3d>
            <a:bevelT w="114300" prst="artDeco"/>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7CB49366-7E9F-84BA-D1CE-748C0820AB97}"/>
              </a:ext>
            </a:extLst>
          </p:cNvPr>
          <p:cNvSpPr/>
          <p:nvPr/>
        </p:nvSpPr>
        <p:spPr>
          <a:xfrm>
            <a:off x="5748554" y="1690688"/>
            <a:ext cx="4595908" cy="2428407"/>
          </a:xfrm>
          <a:prstGeom prst="rect">
            <a:avLst/>
          </a:prstGeom>
          <a:solidFill>
            <a:srgbClr val="816661"/>
          </a:solidFill>
          <a:ln>
            <a:noFill/>
          </a:ln>
          <a:scene3d>
            <a:camera prst="orthographicFront"/>
            <a:lightRig rig="threePt" dir="t"/>
          </a:scene3d>
          <a:sp3d>
            <a:bevelT w="114300" prst="artDeco"/>
          </a:sp3d>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8D543AD6-8860-351F-B6EF-37E58E68930F}"/>
              </a:ext>
            </a:extLst>
          </p:cNvPr>
          <p:cNvSpPr/>
          <p:nvPr/>
        </p:nvSpPr>
        <p:spPr>
          <a:xfrm>
            <a:off x="995423" y="4196961"/>
            <a:ext cx="4595908" cy="2428407"/>
          </a:xfrm>
          <a:prstGeom prst="rect">
            <a:avLst/>
          </a:prstGeom>
          <a:solidFill>
            <a:srgbClr val="667068"/>
          </a:solidFill>
          <a:ln>
            <a:noFill/>
          </a:ln>
          <a:scene3d>
            <a:camera prst="orthographicFront"/>
            <a:lightRig rig="threePt" dir="t"/>
          </a:scene3d>
          <a:sp3d>
            <a:bevelT w="114300" prst="artDeco"/>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82DB235F-0D41-98D8-709C-09D0692CCCBD}"/>
              </a:ext>
            </a:extLst>
          </p:cNvPr>
          <p:cNvSpPr/>
          <p:nvPr/>
        </p:nvSpPr>
        <p:spPr>
          <a:xfrm>
            <a:off x="5748554" y="4230454"/>
            <a:ext cx="4595908" cy="2428407"/>
          </a:xfrm>
          <a:prstGeom prst="rect">
            <a:avLst/>
          </a:prstGeom>
          <a:solidFill>
            <a:srgbClr val="FFDC79"/>
          </a:solidFill>
          <a:ln>
            <a:noFill/>
          </a:ln>
          <a:scene3d>
            <a:camera prst="orthographicFront"/>
            <a:lightRig rig="threePt" dir="t"/>
          </a:scene3d>
          <a:sp3d>
            <a:bevelT w="114300" prst="artDeco"/>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Box 16">
            <a:extLst>
              <a:ext uri="{FF2B5EF4-FFF2-40B4-BE49-F238E27FC236}">
                <a16:creationId xmlns:a16="http://schemas.microsoft.com/office/drawing/2014/main" id="{6A37D742-3CDB-7741-89C9-9CC183349475}"/>
              </a:ext>
            </a:extLst>
          </p:cNvPr>
          <p:cNvSpPr txBox="1"/>
          <p:nvPr/>
        </p:nvSpPr>
        <p:spPr>
          <a:xfrm>
            <a:off x="5835018" y="1934540"/>
            <a:ext cx="2722573" cy="369332"/>
          </a:xfrm>
          <a:prstGeom prst="rect">
            <a:avLst/>
          </a:prstGeom>
          <a:noFill/>
        </p:spPr>
        <p:txBody>
          <a:bodyPr wrap="square">
            <a:spAutoFit/>
          </a:bodyPr>
          <a:lstStyle/>
          <a:p>
            <a:r>
              <a:rPr lang="en-US" b="1" dirty="0">
                <a:solidFill>
                  <a:schemeClr val="bg1"/>
                </a:solidFill>
              </a:rPr>
              <a:t>T</a:t>
            </a:r>
            <a:r>
              <a:rPr lang="en-US" sz="1800" b="1" i="0" kern="1200" dirty="0">
                <a:solidFill>
                  <a:schemeClr val="bg1"/>
                </a:solidFill>
                <a:effectLst/>
                <a:latin typeface="+mn-lt"/>
                <a:ea typeface="+mn-ea"/>
                <a:cs typeface="+mn-cs"/>
              </a:rPr>
              <a:t>argeted Enforcement</a:t>
            </a:r>
            <a:endParaRPr lang="en-US" dirty="0">
              <a:solidFill>
                <a:schemeClr val="bg1"/>
              </a:solidFill>
            </a:endParaRPr>
          </a:p>
        </p:txBody>
      </p:sp>
      <p:sp>
        <p:nvSpPr>
          <p:cNvPr id="19" name="TextBox 18">
            <a:extLst>
              <a:ext uri="{FF2B5EF4-FFF2-40B4-BE49-F238E27FC236}">
                <a16:creationId xmlns:a16="http://schemas.microsoft.com/office/drawing/2014/main" id="{7420A497-D8DD-1E81-6FB1-178B96D8DBB2}"/>
              </a:ext>
            </a:extLst>
          </p:cNvPr>
          <p:cNvSpPr txBox="1"/>
          <p:nvPr/>
        </p:nvSpPr>
        <p:spPr>
          <a:xfrm>
            <a:off x="2182113" y="4349851"/>
            <a:ext cx="3276398" cy="369332"/>
          </a:xfrm>
          <a:prstGeom prst="rect">
            <a:avLst/>
          </a:prstGeom>
          <a:noFill/>
        </p:spPr>
        <p:txBody>
          <a:bodyPr wrap="square">
            <a:spAutoFit/>
          </a:bodyPr>
          <a:lstStyle/>
          <a:p>
            <a:r>
              <a:rPr lang="en-US" b="1" dirty="0">
                <a:solidFill>
                  <a:schemeClr val="bg1"/>
                </a:solidFill>
              </a:rPr>
              <a:t>O</a:t>
            </a:r>
            <a:r>
              <a:rPr lang="en-US" sz="1800" b="1" i="0" kern="1200" dirty="0">
                <a:solidFill>
                  <a:schemeClr val="bg1"/>
                </a:solidFill>
                <a:effectLst/>
                <a:latin typeface="+mn-lt"/>
                <a:ea typeface="+mn-ea"/>
                <a:cs typeface="+mn-cs"/>
              </a:rPr>
              <a:t>utcome‑Focused </a:t>
            </a:r>
            <a:r>
              <a:rPr lang="en-US" b="1" dirty="0">
                <a:solidFill>
                  <a:schemeClr val="bg1"/>
                </a:solidFill>
              </a:rPr>
              <a:t>S</a:t>
            </a:r>
            <a:r>
              <a:rPr lang="en-US" sz="1800" b="1" i="0" kern="1200" dirty="0">
                <a:solidFill>
                  <a:schemeClr val="bg1"/>
                </a:solidFill>
                <a:effectLst/>
                <a:latin typeface="+mn-lt"/>
                <a:ea typeface="+mn-ea"/>
                <a:cs typeface="+mn-cs"/>
              </a:rPr>
              <a:t>tandards</a:t>
            </a:r>
            <a:endParaRPr lang="en-US" dirty="0">
              <a:solidFill>
                <a:schemeClr val="bg1"/>
              </a:solidFill>
            </a:endParaRPr>
          </a:p>
        </p:txBody>
      </p:sp>
      <p:sp>
        <p:nvSpPr>
          <p:cNvPr id="20" name="Freeform 7">
            <a:extLst>
              <a:ext uri="{FF2B5EF4-FFF2-40B4-BE49-F238E27FC236}">
                <a16:creationId xmlns:a16="http://schemas.microsoft.com/office/drawing/2014/main" id="{B86EF838-A92D-6BB7-35C4-BE81162153C0}"/>
              </a:ext>
            </a:extLst>
          </p:cNvPr>
          <p:cNvSpPr/>
          <p:nvPr/>
        </p:nvSpPr>
        <p:spPr>
          <a:xfrm>
            <a:off x="1035179" y="4324116"/>
            <a:ext cx="1429723" cy="1351128"/>
          </a:xfrm>
          <a:custGeom>
            <a:avLst/>
            <a:gdLst/>
            <a:ahLst/>
            <a:cxnLst/>
            <a:rect l="l" t="t" r="r" b="b"/>
            <a:pathLst>
              <a:path w="8229600" h="8229600">
                <a:moveTo>
                  <a:pt x="0" y="0"/>
                </a:moveTo>
                <a:lnTo>
                  <a:pt x="8229600" y="0"/>
                </a:lnTo>
                <a:lnTo>
                  <a:pt x="8229600" y="8229600"/>
                </a:lnTo>
                <a:lnTo>
                  <a:pt x="0" y="8229600"/>
                </a:lnTo>
                <a:lnTo>
                  <a:pt x="0" y="0"/>
                </a:lnTo>
                <a:close/>
              </a:path>
            </a:pathLst>
          </a:custGeom>
          <a:blipFill>
            <a:blip r:embed="rId3"/>
            <a:stretch>
              <a:fillRect/>
            </a:stretch>
          </a:blipFill>
        </p:spPr>
        <p:txBody>
          <a:bodyPr/>
          <a:lstStyle/>
          <a:p>
            <a:endParaRPr lang="en-US"/>
          </a:p>
        </p:txBody>
      </p:sp>
      <p:sp>
        <p:nvSpPr>
          <p:cNvPr id="21" name="Freeform 5">
            <a:extLst>
              <a:ext uri="{FF2B5EF4-FFF2-40B4-BE49-F238E27FC236}">
                <a16:creationId xmlns:a16="http://schemas.microsoft.com/office/drawing/2014/main" id="{7F24C430-C51E-C303-6B82-749BD31CFDD1}"/>
              </a:ext>
            </a:extLst>
          </p:cNvPr>
          <p:cNvSpPr/>
          <p:nvPr/>
        </p:nvSpPr>
        <p:spPr>
          <a:xfrm>
            <a:off x="8432835" y="4362947"/>
            <a:ext cx="1841883" cy="827117"/>
          </a:xfrm>
          <a:custGeom>
            <a:avLst/>
            <a:gdLst/>
            <a:ahLst/>
            <a:cxnLst/>
            <a:rect l="l" t="t" r="r" b="b"/>
            <a:pathLst>
              <a:path w="16230600" h="7364635">
                <a:moveTo>
                  <a:pt x="0" y="0"/>
                </a:moveTo>
                <a:lnTo>
                  <a:pt x="16230600" y="0"/>
                </a:lnTo>
                <a:lnTo>
                  <a:pt x="16230600" y="7364634"/>
                </a:lnTo>
                <a:lnTo>
                  <a:pt x="0" y="7364634"/>
                </a:lnTo>
                <a:lnTo>
                  <a:pt x="0" y="0"/>
                </a:lnTo>
                <a:close/>
              </a:path>
            </a:pathLst>
          </a:custGeom>
          <a:blipFill>
            <a:blip r:embed="rId4"/>
            <a:stretch>
              <a:fillRect/>
            </a:stretch>
          </a:blipFill>
        </p:spPr>
        <p:txBody>
          <a:bodyPr/>
          <a:lstStyle/>
          <a:p>
            <a:endParaRPr lang="en-US"/>
          </a:p>
        </p:txBody>
      </p:sp>
      <p:sp>
        <p:nvSpPr>
          <p:cNvPr id="23" name="Freeform 6">
            <a:extLst>
              <a:ext uri="{FF2B5EF4-FFF2-40B4-BE49-F238E27FC236}">
                <a16:creationId xmlns:a16="http://schemas.microsoft.com/office/drawing/2014/main" id="{AD5DE369-2C82-D6C7-0E82-3F7C582B2BEF}"/>
              </a:ext>
            </a:extLst>
          </p:cNvPr>
          <p:cNvSpPr/>
          <p:nvPr/>
        </p:nvSpPr>
        <p:spPr>
          <a:xfrm>
            <a:off x="1121643" y="1748387"/>
            <a:ext cx="1343259" cy="1489487"/>
          </a:xfrm>
          <a:custGeom>
            <a:avLst/>
            <a:gdLst/>
            <a:ahLst/>
            <a:cxnLst/>
            <a:rect l="l" t="t" r="r" b="b"/>
            <a:pathLst>
              <a:path w="6336792" h="8229600">
                <a:moveTo>
                  <a:pt x="0" y="0"/>
                </a:moveTo>
                <a:lnTo>
                  <a:pt x="6336792" y="0"/>
                </a:lnTo>
                <a:lnTo>
                  <a:pt x="6336792" y="8229600"/>
                </a:lnTo>
                <a:lnTo>
                  <a:pt x="0" y="8229600"/>
                </a:lnTo>
                <a:lnTo>
                  <a:pt x="0" y="0"/>
                </a:lnTo>
                <a:close/>
              </a:path>
            </a:pathLst>
          </a:custGeom>
          <a:blipFill>
            <a:blip r:embed="rId5"/>
            <a:stretch>
              <a:fillRect/>
            </a:stretch>
          </a:blipFill>
        </p:spPr>
        <p:txBody>
          <a:bodyPr/>
          <a:lstStyle/>
          <a:p>
            <a:endParaRPr lang="en-US"/>
          </a:p>
        </p:txBody>
      </p:sp>
      <p:sp>
        <p:nvSpPr>
          <p:cNvPr id="24" name="Freeform 2">
            <a:extLst>
              <a:ext uri="{FF2B5EF4-FFF2-40B4-BE49-F238E27FC236}">
                <a16:creationId xmlns:a16="http://schemas.microsoft.com/office/drawing/2014/main" id="{67BD3983-66F8-0B58-350A-73751BF07542}"/>
              </a:ext>
            </a:extLst>
          </p:cNvPr>
          <p:cNvSpPr/>
          <p:nvPr/>
        </p:nvSpPr>
        <p:spPr>
          <a:xfrm>
            <a:off x="7830589" y="1987944"/>
            <a:ext cx="2410880" cy="1250347"/>
          </a:xfrm>
          <a:custGeom>
            <a:avLst/>
            <a:gdLst/>
            <a:ahLst/>
            <a:cxnLst/>
            <a:rect l="l" t="t" r="r" b="b"/>
            <a:pathLst>
              <a:path w="8757417" h="4531963">
                <a:moveTo>
                  <a:pt x="0" y="0"/>
                </a:moveTo>
                <a:lnTo>
                  <a:pt x="8757417" y="0"/>
                </a:lnTo>
                <a:lnTo>
                  <a:pt x="8757417" y="4531963"/>
                </a:lnTo>
                <a:lnTo>
                  <a:pt x="0" y="4531963"/>
                </a:lnTo>
                <a:lnTo>
                  <a:pt x="0" y="0"/>
                </a:lnTo>
                <a:close/>
              </a:path>
            </a:pathLst>
          </a:custGeom>
          <a:blipFill>
            <a:blip r:embed="rId6"/>
            <a:stretch>
              <a:fillRect/>
            </a:stretch>
          </a:blipFill>
        </p:spPr>
        <p:txBody>
          <a:bodyPr/>
          <a:lstStyle/>
          <a:p>
            <a:endParaRPr lang="en-US"/>
          </a:p>
        </p:txBody>
      </p:sp>
      <p:sp>
        <p:nvSpPr>
          <p:cNvPr id="26" name="TextBox 25">
            <a:extLst>
              <a:ext uri="{FF2B5EF4-FFF2-40B4-BE49-F238E27FC236}">
                <a16:creationId xmlns:a16="http://schemas.microsoft.com/office/drawing/2014/main" id="{9E3B6859-E59D-290B-D169-115CAFC350AE}"/>
              </a:ext>
            </a:extLst>
          </p:cNvPr>
          <p:cNvSpPr txBox="1"/>
          <p:nvPr/>
        </p:nvSpPr>
        <p:spPr>
          <a:xfrm>
            <a:off x="2582369" y="1948316"/>
            <a:ext cx="2466709" cy="646331"/>
          </a:xfrm>
          <a:prstGeom prst="rect">
            <a:avLst/>
          </a:prstGeom>
          <a:noFill/>
        </p:spPr>
        <p:txBody>
          <a:bodyPr wrap="square">
            <a:spAutoFit/>
          </a:bodyPr>
          <a:lstStyle/>
          <a:p>
            <a:r>
              <a:rPr lang="en-US" b="1" dirty="0"/>
              <a:t>Risk‑Based Oversight</a:t>
            </a:r>
            <a:br>
              <a:rPr lang="en-US" dirty="0"/>
            </a:br>
            <a:endParaRPr lang="en-US" dirty="0"/>
          </a:p>
        </p:txBody>
      </p:sp>
      <p:sp>
        <p:nvSpPr>
          <p:cNvPr id="28" name="TextBox 27">
            <a:extLst>
              <a:ext uri="{FF2B5EF4-FFF2-40B4-BE49-F238E27FC236}">
                <a16:creationId xmlns:a16="http://schemas.microsoft.com/office/drawing/2014/main" id="{D6711EF2-AD0C-5848-DE7A-D1B6B1320899}"/>
              </a:ext>
            </a:extLst>
          </p:cNvPr>
          <p:cNvSpPr txBox="1"/>
          <p:nvPr/>
        </p:nvSpPr>
        <p:spPr>
          <a:xfrm>
            <a:off x="5528255" y="4362947"/>
            <a:ext cx="3292337" cy="646331"/>
          </a:xfrm>
          <a:prstGeom prst="rect">
            <a:avLst/>
          </a:prstGeom>
          <a:noFill/>
        </p:spPr>
        <p:txBody>
          <a:bodyPr wrap="square">
            <a:spAutoFit/>
          </a:bodyPr>
          <a:lstStyle/>
          <a:p>
            <a:pPr algn="ctr"/>
            <a:r>
              <a:rPr lang="en-US" b="1" dirty="0">
                <a:solidFill>
                  <a:schemeClr val="tx1"/>
                </a:solidFill>
              </a:rPr>
              <a:t>Continuous Regulatory Learning</a:t>
            </a:r>
            <a:endParaRPr lang="en-US" dirty="0"/>
          </a:p>
        </p:txBody>
      </p:sp>
      <p:sp>
        <p:nvSpPr>
          <p:cNvPr id="30" name="TextBox 29">
            <a:extLst>
              <a:ext uri="{FF2B5EF4-FFF2-40B4-BE49-F238E27FC236}">
                <a16:creationId xmlns:a16="http://schemas.microsoft.com/office/drawing/2014/main" id="{A24BDF4B-6AA8-6167-136C-C272D0C2CD0F}"/>
              </a:ext>
            </a:extLst>
          </p:cNvPr>
          <p:cNvSpPr txBox="1"/>
          <p:nvPr/>
        </p:nvSpPr>
        <p:spPr>
          <a:xfrm>
            <a:off x="2544529" y="2426653"/>
            <a:ext cx="2878922" cy="1200329"/>
          </a:xfrm>
          <a:prstGeom prst="rect">
            <a:avLst/>
          </a:prstGeom>
          <a:noFill/>
        </p:spPr>
        <p:txBody>
          <a:bodyPr wrap="square">
            <a:spAutoFit/>
          </a:bodyPr>
          <a:lstStyle/>
          <a:p>
            <a:r>
              <a:rPr lang="en-US" sz="1800" b="0" i="0" kern="1200" dirty="0">
                <a:solidFill>
                  <a:schemeClr val="tx1"/>
                </a:solidFill>
                <a:effectLst/>
                <a:latin typeface="+mn-lt"/>
                <a:ea typeface="+mn-ea"/>
                <a:cs typeface="+mn-cs"/>
              </a:rPr>
              <a:t>Oversight intensity is aligned with the level of harm, not applied uniformly for its own sake. </a:t>
            </a:r>
            <a:endParaRPr lang="en-US" dirty="0"/>
          </a:p>
        </p:txBody>
      </p:sp>
      <p:sp>
        <p:nvSpPr>
          <p:cNvPr id="32" name="TextBox 31">
            <a:extLst>
              <a:ext uri="{FF2B5EF4-FFF2-40B4-BE49-F238E27FC236}">
                <a16:creationId xmlns:a16="http://schemas.microsoft.com/office/drawing/2014/main" id="{6B46DABD-4E0B-9425-056F-C43DD4CFB9E6}"/>
              </a:ext>
            </a:extLst>
          </p:cNvPr>
          <p:cNvSpPr txBox="1"/>
          <p:nvPr/>
        </p:nvSpPr>
        <p:spPr>
          <a:xfrm>
            <a:off x="5941865" y="2389839"/>
            <a:ext cx="2036957" cy="923330"/>
          </a:xfrm>
          <a:prstGeom prst="rect">
            <a:avLst/>
          </a:prstGeom>
          <a:noFill/>
        </p:spPr>
        <p:txBody>
          <a:bodyPr wrap="square">
            <a:spAutoFit/>
          </a:bodyPr>
          <a:lstStyle/>
          <a:p>
            <a:r>
              <a:rPr lang="en-US" sz="1800" b="0" i="0" kern="1200" dirty="0">
                <a:solidFill>
                  <a:schemeClr val="bg1"/>
                </a:solidFill>
                <a:effectLst/>
                <a:latin typeface="+mn-lt"/>
                <a:ea typeface="+mn-ea"/>
                <a:cs typeface="+mn-cs"/>
              </a:rPr>
              <a:t>Rather than enforcing every rule evenly, </a:t>
            </a:r>
            <a:endParaRPr lang="en-US" dirty="0">
              <a:solidFill>
                <a:schemeClr val="bg1"/>
              </a:solidFill>
            </a:endParaRPr>
          </a:p>
        </p:txBody>
      </p:sp>
      <p:sp>
        <p:nvSpPr>
          <p:cNvPr id="34" name="TextBox 33">
            <a:extLst>
              <a:ext uri="{FF2B5EF4-FFF2-40B4-BE49-F238E27FC236}">
                <a16:creationId xmlns:a16="http://schemas.microsoft.com/office/drawing/2014/main" id="{DBF74398-8466-76DA-134B-20A175A7455F}"/>
              </a:ext>
            </a:extLst>
          </p:cNvPr>
          <p:cNvSpPr txBox="1"/>
          <p:nvPr/>
        </p:nvSpPr>
        <p:spPr>
          <a:xfrm>
            <a:off x="5941865" y="3221666"/>
            <a:ext cx="4000157" cy="646331"/>
          </a:xfrm>
          <a:prstGeom prst="rect">
            <a:avLst/>
          </a:prstGeom>
          <a:noFill/>
        </p:spPr>
        <p:txBody>
          <a:bodyPr wrap="square">
            <a:spAutoFit/>
          </a:bodyPr>
          <a:lstStyle/>
          <a:p>
            <a:r>
              <a:rPr lang="en-US" sz="1800" b="0" i="0" kern="1200" dirty="0">
                <a:solidFill>
                  <a:schemeClr val="bg1"/>
                </a:solidFill>
                <a:effectLst/>
                <a:latin typeface="+mn-lt"/>
                <a:ea typeface="+mn-ea"/>
                <a:cs typeface="+mn-cs"/>
              </a:rPr>
              <a:t>regulators focus attention on the areas that matter for safety and outcomes.</a:t>
            </a:r>
            <a:endParaRPr lang="en-US" dirty="0">
              <a:solidFill>
                <a:schemeClr val="bg1"/>
              </a:solidFill>
            </a:endParaRPr>
          </a:p>
        </p:txBody>
      </p:sp>
      <p:sp>
        <p:nvSpPr>
          <p:cNvPr id="36" name="TextBox 35">
            <a:extLst>
              <a:ext uri="{FF2B5EF4-FFF2-40B4-BE49-F238E27FC236}">
                <a16:creationId xmlns:a16="http://schemas.microsoft.com/office/drawing/2014/main" id="{F47F2790-1848-9A65-3BAF-14C1A18A675F}"/>
              </a:ext>
            </a:extLst>
          </p:cNvPr>
          <p:cNvSpPr txBox="1"/>
          <p:nvPr/>
        </p:nvSpPr>
        <p:spPr>
          <a:xfrm>
            <a:off x="2362658" y="4797049"/>
            <a:ext cx="2906130" cy="1200329"/>
          </a:xfrm>
          <a:prstGeom prst="rect">
            <a:avLst/>
          </a:prstGeom>
          <a:noFill/>
        </p:spPr>
        <p:txBody>
          <a:bodyPr wrap="square">
            <a:spAutoFit/>
          </a:bodyPr>
          <a:lstStyle/>
          <a:p>
            <a:r>
              <a:rPr lang="en-US" sz="1800" i="0" kern="1200" dirty="0">
                <a:solidFill>
                  <a:schemeClr val="bg1"/>
                </a:solidFill>
                <a:effectLst/>
                <a:latin typeface="+mn-lt"/>
                <a:ea typeface="+mn-ea"/>
                <a:cs typeface="+mn-cs"/>
              </a:rPr>
              <a:t>The emphasis shifts away from whether a box was checked and toward regulated outcomes.</a:t>
            </a:r>
            <a:endParaRPr lang="en-US" dirty="0">
              <a:solidFill>
                <a:schemeClr val="bg1"/>
              </a:solidFill>
            </a:endParaRPr>
          </a:p>
        </p:txBody>
      </p:sp>
      <p:sp>
        <p:nvSpPr>
          <p:cNvPr id="38" name="TextBox 37">
            <a:extLst>
              <a:ext uri="{FF2B5EF4-FFF2-40B4-BE49-F238E27FC236}">
                <a16:creationId xmlns:a16="http://schemas.microsoft.com/office/drawing/2014/main" id="{14E6DE88-A3F1-A809-A6D6-78CD23863D8B}"/>
              </a:ext>
            </a:extLst>
          </p:cNvPr>
          <p:cNvSpPr txBox="1"/>
          <p:nvPr/>
        </p:nvSpPr>
        <p:spPr>
          <a:xfrm>
            <a:off x="6098772" y="5167311"/>
            <a:ext cx="2906332" cy="646331"/>
          </a:xfrm>
          <a:prstGeom prst="rect">
            <a:avLst/>
          </a:prstGeom>
          <a:noFill/>
        </p:spPr>
        <p:txBody>
          <a:bodyPr wrap="square">
            <a:spAutoFit/>
          </a:bodyPr>
          <a:lstStyle/>
          <a:p>
            <a:r>
              <a:rPr lang="en-US" sz="1800" b="0" i="0" kern="1200" dirty="0">
                <a:solidFill>
                  <a:schemeClr val="tx1"/>
                </a:solidFill>
                <a:effectLst/>
                <a:latin typeface="+mn-lt"/>
                <a:ea typeface="+mn-ea"/>
                <a:cs typeface="+mn-cs"/>
              </a:rPr>
              <a:t>Regulatory systems are treated as adaptive.</a:t>
            </a:r>
            <a:endParaRPr lang="en-US" dirty="0"/>
          </a:p>
        </p:txBody>
      </p:sp>
    </p:spTree>
    <p:extLst>
      <p:ext uri="{BB962C8B-B14F-4D97-AF65-F5344CB8AC3E}">
        <p14:creationId xmlns:p14="http://schemas.microsoft.com/office/powerpoint/2010/main" val="999365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831F12-F7AF-E53F-2562-6EFB1F926D9F}"/>
              </a:ext>
            </a:extLst>
          </p:cNvPr>
          <p:cNvSpPr>
            <a:spLocks noGrp="1"/>
          </p:cNvSpPr>
          <p:nvPr>
            <p:ph type="ctrTitle"/>
          </p:nvPr>
        </p:nvSpPr>
        <p:spPr/>
        <p:txBody>
          <a:bodyPr/>
          <a:lstStyle/>
          <a:p>
            <a:r>
              <a:rPr lang="en-US" dirty="0"/>
              <a:t>Global Trends</a:t>
            </a:r>
          </a:p>
        </p:txBody>
      </p:sp>
      <p:sp>
        <p:nvSpPr>
          <p:cNvPr id="5" name="Subtitle 4">
            <a:extLst>
              <a:ext uri="{FF2B5EF4-FFF2-40B4-BE49-F238E27FC236}">
                <a16:creationId xmlns:a16="http://schemas.microsoft.com/office/drawing/2014/main" id="{C40971A6-FFA9-5582-E683-5BD5A52D416E}"/>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21063914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DFEDF54-BDFD-846B-097B-79C2314A2183}"/>
              </a:ext>
            </a:extLst>
          </p:cNvPr>
          <p:cNvPicPr>
            <a:picLocks noChangeAspect="1"/>
          </p:cNvPicPr>
          <p:nvPr/>
        </p:nvPicPr>
        <p:blipFill>
          <a:blip r:embed="rId3">
            <a:alphaModFix amt="50000"/>
            <a:extLst>
              <a:ext uri="{BEBA8EAE-BF5A-486C-A8C5-ECC9F3942E4B}">
                <a14:imgProps xmlns:a14="http://schemas.microsoft.com/office/drawing/2010/main">
                  <a14:imgLayer r:embed="rId4">
                    <a14:imgEffect>
                      <a14:saturation sat="33000"/>
                    </a14:imgEffect>
                  </a14:imgLayer>
                </a14:imgProps>
              </a:ext>
            </a:extLst>
          </a:blip>
          <a:stretch>
            <a:fillRect/>
          </a:stretch>
        </p:blipFill>
        <p:spPr>
          <a:xfrm>
            <a:off x="-544642" y="841738"/>
            <a:ext cx="13281284" cy="7366157"/>
          </a:xfrm>
          <a:prstGeom prst="rect">
            <a:avLst/>
          </a:prstGeom>
        </p:spPr>
      </p:pic>
      <p:sp>
        <p:nvSpPr>
          <p:cNvPr id="2" name="Title 1">
            <a:extLst>
              <a:ext uri="{FF2B5EF4-FFF2-40B4-BE49-F238E27FC236}">
                <a16:creationId xmlns:a16="http://schemas.microsoft.com/office/drawing/2014/main" id="{656F3002-49AD-64AC-42C8-C51FB92C2DC5}"/>
              </a:ext>
            </a:extLst>
          </p:cNvPr>
          <p:cNvSpPr>
            <a:spLocks noGrp="1"/>
          </p:cNvSpPr>
          <p:nvPr>
            <p:ph type="title"/>
          </p:nvPr>
        </p:nvSpPr>
        <p:spPr/>
        <p:txBody>
          <a:bodyPr/>
          <a:lstStyle/>
          <a:p>
            <a:r>
              <a:rPr lang="en-US" dirty="0"/>
              <a:t>Golbal Practices</a:t>
            </a:r>
          </a:p>
        </p:txBody>
      </p:sp>
      <p:cxnSp>
        <p:nvCxnSpPr>
          <p:cNvPr id="4" name="Straight Connector 3">
            <a:extLst>
              <a:ext uri="{FF2B5EF4-FFF2-40B4-BE49-F238E27FC236}">
                <a16:creationId xmlns:a16="http://schemas.microsoft.com/office/drawing/2014/main" id="{CA507666-D658-6C6A-C703-23B363A8A531}"/>
              </a:ext>
            </a:extLst>
          </p:cNvPr>
          <p:cNvCxnSpPr>
            <a:cxnSpLocks/>
          </p:cNvCxnSpPr>
          <p:nvPr/>
        </p:nvCxnSpPr>
        <p:spPr>
          <a:xfrm>
            <a:off x="995423" y="1446835"/>
            <a:ext cx="8009681" cy="0"/>
          </a:xfrm>
          <a:prstGeom prst="line">
            <a:avLst/>
          </a:prstGeom>
        </p:spPr>
        <p:style>
          <a:lnRef idx="2">
            <a:schemeClr val="dk1"/>
          </a:lnRef>
          <a:fillRef idx="0">
            <a:schemeClr val="dk1"/>
          </a:fillRef>
          <a:effectRef idx="1">
            <a:schemeClr val="dk1"/>
          </a:effectRef>
          <a:fontRef idx="minor">
            <a:schemeClr val="tx1"/>
          </a:fontRef>
        </p:style>
      </p:cxnSp>
      <p:sp>
        <p:nvSpPr>
          <p:cNvPr id="31" name="TextBox 30">
            <a:extLst>
              <a:ext uri="{FF2B5EF4-FFF2-40B4-BE49-F238E27FC236}">
                <a16:creationId xmlns:a16="http://schemas.microsoft.com/office/drawing/2014/main" id="{4AC96094-D2BF-9A6A-92B1-BDB4C729E370}"/>
              </a:ext>
            </a:extLst>
          </p:cNvPr>
          <p:cNvSpPr txBox="1"/>
          <p:nvPr/>
        </p:nvSpPr>
        <p:spPr>
          <a:xfrm>
            <a:off x="5136273" y="543391"/>
            <a:ext cx="5527860" cy="830997"/>
          </a:xfrm>
          <a:prstGeom prst="rect">
            <a:avLst/>
          </a:prstGeom>
          <a:noFill/>
        </p:spPr>
        <p:txBody>
          <a:bodyPr wrap="square">
            <a:spAutoFit/>
          </a:bodyPr>
          <a:lstStyle/>
          <a:p>
            <a:r>
              <a:rPr lang="en-US" sz="2400" b="0" i="0" kern="1200" dirty="0">
                <a:solidFill>
                  <a:schemeClr val="tx1"/>
                </a:solidFill>
                <a:effectLst/>
                <a:latin typeface="+mn-lt"/>
                <a:ea typeface="+mn-ea"/>
                <a:cs typeface="+mn-cs"/>
              </a:rPr>
              <a:t>This approach is not theoretical; it’s being actively applied across the globe!</a:t>
            </a:r>
            <a:endParaRPr lang="en-US" sz="2400" dirty="0"/>
          </a:p>
        </p:txBody>
      </p:sp>
      <p:pic>
        <p:nvPicPr>
          <p:cNvPr id="5" name="Picture 4">
            <a:extLst>
              <a:ext uri="{FF2B5EF4-FFF2-40B4-BE49-F238E27FC236}">
                <a16:creationId xmlns:a16="http://schemas.microsoft.com/office/drawing/2014/main" id="{6D956E96-A12E-EAE2-C642-AAD2B1FEFCEE}"/>
              </a:ext>
            </a:extLst>
          </p:cNvPr>
          <p:cNvPicPr>
            <a:picLocks noChangeAspect="1"/>
          </p:cNvPicPr>
          <p:nvPr/>
        </p:nvPicPr>
        <p:blipFill>
          <a:blip r:embed="rId5"/>
          <a:stretch>
            <a:fillRect/>
          </a:stretch>
        </p:blipFill>
        <p:spPr>
          <a:xfrm>
            <a:off x="1819195" y="1374388"/>
            <a:ext cx="8061197" cy="5374131"/>
          </a:xfrm>
          <a:prstGeom prst="rect">
            <a:avLst/>
          </a:prstGeom>
        </p:spPr>
      </p:pic>
    </p:spTree>
    <p:extLst>
      <p:ext uri="{BB962C8B-B14F-4D97-AF65-F5344CB8AC3E}">
        <p14:creationId xmlns:p14="http://schemas.microsoft.com/office/powerpoint/2010/main" val="40373796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336955-1E01-CC14-3BF5-7694ED129E7F}"/>
              </a:ext>
            </a:extLst>
          </p:cNvPr>
          <p:cNvSpPr>
            <a:spLocks noGrp="1"/>
          </p:cNvSpPr>
          <p:nvPr>
            <p:ph type="title"/>
          </p:nvPr>
        </p:nvSpPr>
        <p:spPr/>
        <p:txBody>
          <a:bodyPr/>
          <a:lstStyle/>
          <a:p>
            <a:r>
              <a:rPr lang="en-US" dirty="0"/>
              <a:t>United Kingdom</a:t>
            </a:r>
          </a:p>
        </p:txBody>
      </p:sp>
      <p:cxnSp>
        <p:nvCxnSpPr>
          <p:cNvPr id="4" name="Straight Connector 3">
            <a:extLst>
              <a:ext uri="{FF2B5EF4-FFF2-40B4-BE49-F238E27FC236}">
                <a16:creationId xmlns:a16="http://schemas.microsoft.com/office/drawing/2014/main" id="{EDADD022-643E-7C06-7855-F6F64B8C15A9}"/>
              </a:ext>
            </a:extLst>
          </p:cNvPr>
          <p:cNvCxnSpPr>
            <a:cxnSpLocks/>
          </p:cNvCxnSpPr>
          <p:nvPr/>
        </p:nvCxnSpPr>
        <p:spPr>
          <a:xfrm>
            <a:off x="995423" y="1446835"/>
            <a:ext cx="8009681" cy="0"/>
          </a:xfrm>
          <a:prstGeom prst="line">
            <a:avLst/>
          </a:prstGeom>
        </p:spPr>
        <p:style>
          <a:lnRef idx="2">
            <a:schemeClr val="dk1"/>
          </a:lnRef>
          <a:fillRef idx="0">
            <a:schemeClr val="dk1"/>
          </a:fillRef>
          <a:effectRef idx="1">
            <a:schemeClr val="dk1"/>
          </a:effectRef>
          <a:fontRef idx="minor">
            <a:schemeClr val="tx1"/>
          </a:fontRef>
        </p:style>
      </p:cxnSp>
      <p:pic>
        <p:nvPicPr>
          <p:cNvPr id="5" name="Picture 4">
            <a:extLst>
              <a:ext uri="{FF2B5EF4-FFF2-40B4-BE49-F238E27FC236}">
                <a16:creationId xmlns:a16="http://schemas.microsoft.com/office/drawing/2014/main" id="{554639EA-FB6B-A907-EDB4-C8C085203551}"/>
              </a:ext>
            </a:extLst>
          </p:cNvPr>
          <p:cNvPicPr>
            <a:picLocks noChangeAspect="1"/>
          </p:cNvPicPr>
          <p:nvPr/>
        </p:nvPicPr>
        <p:blipFill>
          <a:blip r:embed="rId3">
            <a:alphaModFix amt="35000"/>
            <a:extLst>
              <a:ext uri="{BEBA8EAE-BF5A-486C-A8C5-ECC9F3942E4B}">
                <a14:imgProps xmlns:a14="http://schemas.microsoft.com/office/drawing/2010/main">
                  <a14:imgLayer r:embed="rId4">
                    <a14:imgEffect>
                      <a14:saturation sat="33000"/>
                    </a14:imgEffect>
                  </a14:imgLayer>
                </a14:imgProps>
              </a:ext>
            </a:extLst>
          </a:blip>
          <a:stretch>
            <a:fillRect/>
          </a:stretch>
        </p:blipFill>
        <p:spPr>
          <a:xfrm>
            <a:off x="-544642" y="841738"/>
            <a:ext cx="13281284" cy="7366157"/>
          </a:xfrm>
          <a:prstGeom prst="rect">
            <a:avLst/>
          </a:prstGeom>
        </p:spPr>
      </p:pic>
      <p:pic>
        <p:nvPicPr>
          <p:cNvPr id="3" name="Picture 2">
            <a:extLst>
              <a:ext uri="{FF2B5EF4-FFF2-40B4-BE49-F238E27FC236}">
                <a16:creationId xmlns:a16="http://schemas.microsoft.com/office/drawing/2014/main" id="{AE139C0B-1A05-4497-9221-38203F0299A1}"/>
              </a:ext>
            </a:extLst>
          </p:cNvPr>
          <p:cNvPicPr>
            <a:picLocks noChangeAspect="1"/>
          </p:cNvPicPr>
          <p:nvPr/>
        </p:nvPicPr>
        <p:blipFill>
          <a:blip r:embed="rId5"/>
          <a:stretch>
            <a:fillRect/>
          </a:stretch>
        </p:blipFill>
        <p:spPr>
          <a:xfrm>
            <a:off x="2163387" y="1268204"/>
            <a:ext cx="6482385" cy="4321590"/>
          </a:xfrm>
          <a:prstGeom prst="rect">
            <a:avLst/>
          </a:prstGeom>
        </p:spPr>
      </p:pic>
      <p:sp>
        <p:nvSpPr>
          <p:cNvPr id="7" name="TextBox 6">
            <a:extLst>
              <a:ext uri="{FF2B5EF4-FFF2-40B4-BE49-F238E27FC236}">
                <a16:creationId xmlns:a16="http://schemas.microsoft.com/office/drawing/2014/main" id="{92AB988D-224C-5D87-DFAC-79A4A6942DF3}"/>
              </a:ext>
            </a:extLst>
          </p:cNvPr>
          <p:cNvSpPr txBox="1"/>
          <p:nvPr/>
        </p:nvSpPr>
        <p:spPr>
          <a:xfrm>
            <a:off x="6096000" y="3013501"/>
            <a:ext cx="4514238" cy="830997"/>
          </a:xfrm>
          <a:prstGeom prst="rect">
            <a:avLst/>
          </a:prstGeom>
          <a:noFill/>
        </p:spPr>
        <p:txBody>
          <a:bodyPr wrap="square">
            <a:spAutoFit/>
          </a:bodyPr>
          <a:lstStyle/>
          <a:p>
            <a:pPr algn="ctr"/>
            <a:r>
              <a:rPr lang="en-US" sz="2400" b="1" i="0" kern="1200" dirty="0">
                <a:solidFill>
                  <a:schemeClr val="tx1"/>
                </a:solidFill>
                <a:effectLst/>
                <a:latin typeface="+mn-lt"/>
                <a:ea typeface="+mn-ea"/>
                <a:cs typeface="+mn-cs"/>
              </a:rPr>
              <a:t>The UK uses a risk‑responsive inspection model</a:t>
            </a:r>
            <a:endParaRPr lang="en-US" sz="2400" b="1" dirty="0"/>
          </a:p>
        </p:txBody>
      </p:sp>
    </p:spTree>
    <p:extLst>
      <p:ext uri="{BB962C8B-B14F-4D97-AF65-F5344CB8AC3E}">
        <p14:creationId xmlns:p14="http://schemas.microsoft.com/office/powerpoint/2010/main" val="102390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73586-E210-4787-02DE-5DFC233F3BF6}"/>
              </a:ext>
            </a:extLst>
          </p:cNvPr>
          <p:cNvSpPr>
            <a:spLocks noGrp="1"/>
          </p:cNvSpPr>
          <p:nvPr>
            <p:ph type="title"/>
          </p:nvPr>
        </p:nvSpPr>
        <p:spPr/>
        <p:txBody>
          <a:bodyPr/>
          <a:lstStyle/>
          <a:p>
            <a:r>
              <a:rPr lang="en-US" dirty="0"/>
              <a:t>European Union</a:t>
            </a:r>
          </a:p>
        </p:txBody>
      </p:sp>
      <p:cxnSp>
        <p:nvCxnSpPr>
          <p:cNvPr id="4" name="Straight Connector 3">
            <a:extLst>
              <a:ext uri="{FF2B5EF4-FFF2-40B4-BE49-F238E27FC236}">
                <a16:creationId xmlns:a16="http://schemas.microsoft.com/office/drawing/2014/main" id="{E9E82060-7606-E1D8-743B-A04D677979B0}"/>
              </a:ext>
            </a:extLst>
          </p:cNvPr>
          <p:cNvCxnSpPr>
            <a:cxnSpLocks/>
          </p:cNvCxnSpPr>
          <p:nvPr/>
        </p:nvCxnSpPr>
        <p:spPr>
          <a:xfrm>
            <a:off x="995423" y="1446835"/>
            <a:ext cx="8009681" cy="0"/>
          </a:xfrm>
          <a:prstGeom prst="line">
            <a:avLst/>
          </a:prstGeom>
        </p:spPr>
        <p:style>
          <a:lnRef idx="2">
            <a:schemeClr val="dk1"/>
          </a:lnRef>
          <a:fillRef idx="0">
            <a:schemeClr val="dk1"/>
          </a:fillRef>
          <a:effectRef idx="1">
            <a:schemeClr val="dk1"/>
          </a:effectRef>
          <a:fontRef idx="minor">
            <a:schemeClr val="tx1"/>
          </a:fontRef>
        </p:style>
      </p:cxnSp>
      <p:pic>
        <p:nvPicPr>
          <p:cNvPr id="5" name="Picture 4">
            <a:extLst>
              <a:ext uri="{FF2B5EF4-FFF2-40B4-BE49-F238E27FC236}">
                <a16:creationId xmlns:a16="http://schemas.microsoft.com/office/drawing/2014/main" id="{A0283377-AD0F-A0C0-B815-E4BFFEE2BDBA}"/>
              </a:ext>
            </a:extLst>
          </p:cNvPr>
          <p:cNvPicPr>
            <a:picLocks noChangeAspect="1"/>
          </p:cNvPicPr>
          <p:nvPr/>
        </p:nvPicPr>
        <p:blipFill>
          <a:blip r:embed="rId3">
            <a:alphaModFix amt="35000"/>
            <a:extLst>
              <a:ext uri="{BEBA8EAE-BF5A-486C-A8C5-ECC9F3942E4B}">
                <a14:imgProps xmlns:a14="http://schemas.microsoft.com/office/drawing/2010/main">
                  <a14:imgLayer r:embed="rId4">
                    <a14:imgEffect>
                      <a14:saturation sat="33000"/>
                    </a14:imgEffect>
                  </a14:imgLayer>
                </a14:imgProps>
              </a:ext>
            </a:extLst>
          </a:blip>
          <a:stretch>
            <a:fillRect/>
          </a:stretch>
        </p:blipFill>
        <p:spPr>
          <a:xfrm>
            <a:off x="-544642" y="841738"/>
            <a:ext cx="13281284" cy="7366157"/>
          </a:xfrm>
          <a:prstGeom prst="rect">
            <a:avLst/>
          </a:prstGeom>
        </p:spPr>
      </p:pic>
      <p:pic>
        <p:nvPicPr>
          <p:cNvPr id="3" name="Picture 2">
            <a:extLst>
              <a:ext uri="{FF2B5EF4-FFF2-40B4-BE49-F238E27FC236}">
                <a16:creationId xmlns:a16="http://schemas.microsoft.com/office/drawing/2014/main" id="{798D5DE6-A1E9-71ED-120D-6F10CC527D18}"/>
              </a:ext>
            </a:extLst>
          </p:cNvPr>
          <p:cNvPicPr>
            <a:picLocks noChangeAspect="1"/>
          </p:cNvPicPr>
          <p:nvPr/>
        </p:nvPicPr>
        <p:blipFill>
          <a:blip r:embed="rId5"/>
          <a:stretch>
            <a:fillRect/>
          </a:stretch>
        </p:blipFill>
        <p:spPr>
          <a:xfrm>
            <a:off x="2903721" y="1660467"/>
            <a:ext cx="5580711" cy="3720474"/>
          </a:xfrm>
          <a:prstGeom prst="rect">
            <a:avLst/>
          </a:prstGeom>
        </p:spPr>
      </p:pic>
      <p:sp>
        <p:nvSpPr>
          <p:cNvPr id="11" name="TextBox 10">
            <a:extLst>
              <a:ext uri="{FF2B5EF4-FFF2-40B4-BE49-F238E27FC236}">
                <a16:creationId xmlns:a16="http://schemas.microsoft.com/office/drawing/2014/main" id="{B232FE02-B485-AE1B-6C89-F789C333404D}"/>
              </a:ext>
            </a:extLst>
          </p:cNvPr>
          <p:cNvSpPr txBox="1"/>
          <p:nvPr/>
        </p:nvSpPr>
        <p:spPr>
          <a:xfrm>
            <a:off x="6978964" y="2585824"/>
            <a:ext cx="4374836" cy="1938992"/>
          </a:xfrm>
          <a:prstGeom prst="rect">
            <a:avLst/>
          </a:prstGeom>
          <a:noFill/>
        </p:spPr>
        <p:txBody>
          <a:bodyPr wrap="square">
            <a:spAutoFit/>
          </a:bodyPr>
          <a:lstStyle/>
          <a:p>
            <a:pPr algn="ctr"/>
            <a:r>
              <a:rPr lang="en-US" sz="2400" b="1" dirty="0"/>
              <a:t>I</a:t>
            </a:r>
            <a:r>
              <a:rPr lang="en-US" sz="2400" b="1" i="0" kern="1200" dirty="0">
                <a:solidFill>
                  <a:schemeClr val="tx1"/>
                </a:solidFill>
                <a:effectLst/>
                <a:latin typeface="+mn-lt"/>
                <a:ea typeface="+mn-ea"/>
                <a:cs typeface="+mn-cs"/>
              </a:rPr>
              <a:t>mplementation discretion is delegated to national regulators, making regulatory craft essential for consistency and legitimacy</a:t>
            </a:r>
            <a:endParaRPr lang="en-US" sz="2400" b="1" dirty="0"/>
          </a:p>
        </p:txBody>
      </p:sp>
    </p:spTree>
    <p:extLst>
      <p:ext uri="{BB962C8B-B14F-4D97-AF65-F5344CB8AC3E}">
        <p14:creationId xmlns:p14="http://schemas.microsoft.com/office/powerpoint/2010/main" val="1704590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Effect transition="in" filter="fade">
                                      <p:cBhvr>
                                        <p:cTn id="1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5BC4BC-2C88-D668-59A9-6E934B4082F2}"/>
              </a:ext>
            </a:extLst>
          </p:cNvPr>
          <p:cNvSpPr>
            <a:spLocks noGrp="1"/>
          </p:cNvSpPr>
          <p:nvPr>
            <p:ph type="title"/>
          </p:nvPr>
        </p:nvSpPr>
        <p:spPr/>
        <p:txBody>
          <a:bodyPr/>
          <a:lstStyle/>
          <a:p>
            <a:r>
              <a:rPr lang="en-US" dirty="0"/>
              <a:t>Russia</a:t>
            </a:r>
          </a:p>
        </p:txBody>
      </p:sp>
      <p:cxnSp>
        <p:nvCxnSpPr>
          <p:cNvPr id="4" name="Straight Connector 3">
            <a:extLst>
              <a:ext uri="{FF2B5EF4-FFF2-40B4-BE49-F238E27FC236}">
                <a16:creationId xmlns:a16="http://schemas.microsoft.com/office/drawing/2014/main" id="{65E6230F-30B9-FBF9-2F8F-16E2388A5AF6}"/>
              </a:ext>
            </a:extLst>
          </p:cNvPr>
          <p:cNvCxnSpPr>
            <a:cxnSpLocks/>
          </p:cNvCxnSpPr>
          <p:nvPr/>
        </p:nvCxnSpPr>
        <p:spPr>
          <a:xfrm>
            <a:off x="995423" y="1446835"/>
            <a:ext cx="8009681" cy="0"/>
          </a:xfrm>
          <a:prstGeom prst="line">
            <a:avLst/>
          </a:prstGeom>
        </p:spPr>
        <p:style>
          <a:lnRef idx="2">
            <a:schemeClr val="dk1"/>
          </a:lnRef>
          <a:fillRef idx="0">
            <a:schemeClr val="dk1"/>
          </a:fillRef>
          <a:effectRef idx="1">
            <a:schemeClr val="dk1"/>
          </a:effectRef>
          <a:fontRef idx="minor">
            <a:schemeClr val="tx1"/>
          </a:fontRef>
        </p:style>
      </p:cxnSp>
      <p:pic>
        <p:nvPicPr>
          <p:cNvPr id="5" name="Picture 4">
            <a:extLst>
              <a:ext uri="{FF2B5EF4-FFF2-40B4-BE49-F238E27FC236}">
                <a16:creationId xmlns:a16="http://schemas.microsoft.com/office/drawing/2014/main" id="{7656EE99-50B9-2375-63D8-7274D7852E15}"/>
              </a:ext>
            </a:extLst>
          </p:cNvPr>
          <p:cNvPicPr>
            <a:picLocks noChangeAspect="1"/>
          </p:cNvPicPr>
          <p:nvPr/>
        </p:nvPicPr>
        <p:blipFill>
          <a:blip r:embed="rId3">
            <a:alphaModFix amt="35000"/>
            <a:extLst>
              <a:ext uri="{BEBA8EAE-BF5A-486C-A8C5-ECC9F3942E4B}">
                <a14:imgProps xmlns:a14="http://schemas.microsoft.com/office/drawing/2010/main">
                  <a14:imgLayer r:embed="rId4">
                    <a14:imgEffect>
                      <a14:saturation sat="33000"/>
                    </a14:imgEffect>
                  </a14:imgLayer>
                </a14:imgProps>
              </a:ext>
            </a:extLst>
          </a:blip>
          <a:stretch>
            <a:fillRect/>
          </a:stretch>
        </p:blipFill>
        <p:spPr>
          <a:xfrm>
            <a:off x="-544642" y="841738"/>
            <a:ext cx="13281284" cy="7366157"/>
          </a:xfrm>
          <a:prstGeom prst="rect">
            <a:avLst/>
          </a:prstGeom>
        </p:spPr>
      </p:pic>
      <p:sp>
        <p:nvSpPr>
          <p:cNvPr id="7" name="TextBox 6">
            <a:extLst>
              <a:ext uri="{FF2B5EF4-FFF2-40B4-BE49-F238E27FC236}">
                <a16:creationId xmlns:a16="http://schemas.microsoft.com/office/drawing/2014/main" id="{D49E5760-FF5E-607B-97C0-AA344874435C}"/>
              </a:ext>
            </a:extLst>
          </p:cNvPr>
          <p:cNvSpPr txBox="1"/>
          <p:nvPr/>
        </p:nvSpPr>
        <p:spPr>
          <a:xfrm>
            <a:off x="1356610" y="3243776"/>
            <a:ext cx="4114801" cy="1569660"/>
          </a:xfrm>
          <a:prstGeom prst="rect">
            <a:avLst/>
          </a:prstGeom>
          <a:noFill/>
        </p:spPr>
        <p:txBody>
          <a:bodyPr wrap="square">
            <a:spAutoFit/>
          </a:bodyPr>
          <a:lstStyle/>
          <a:p>
            <a:pPr algn="ctr" fontAlgn="t"/>
            <a:r>
              <a:rPr lang="en-US" sz="2400" b="1" i="0" kern="1200" dirty="0">
                <a:solidFill>
                  <a:schemeClr val="tx1"/>
                </a:solidFill>
                <a:effectLst/>
                <a:latin typeface="+mn-lt"/>
                <a:ea typeface="+mn-ea"/>
                <a:cs typeface="+mn-cs"/>
              </a:rPr>
              <a:t>Oversight intensity is adjusted based on assessed risk rather than applied uniformly.</a:t>
            </a:r>
          </a:p>
        </p:txBody>
      </p:sp>
      <p:pic>
        <p:nvPicPr>
          <p:cNvPr id="3" name="Picture 2">
            <a:extLst>
              <a:ext uri="{FF2B5EF4-FFF2-40B4-BE49-F238E27FC236}">
                <a16:creationId xmlns:a16="http://schemas.microsoft.com/office/drawing/2014/main" id="{534B4AB6-C3CD-61A4-B16E-9B3182B241B4}"/>
              </a:ext>
            </a:extLst>
          </p:cNvPr>
          <p:cNvPicPr>
            <a:picLocks noChangeAspect="1"/>
          </p:cNvPicPr>
          <p:nvPr/>
        </p:nvPicPr>
        <p:blipFill>
          <a:blip r:embed="rId5"/>
          <a:stretch>
            <a:fillRect/>
          </a:stretch>
        </p:blipFill>
        <p:spPr>
          <a:xfrm>
            <a:off x="4595428" y="526945"/>
            <a:ext cx="7596572" cy="5064381"/>
          </a:xfrm>
          <a:prstGeom prst="rect">
            <a:avLst/>
          </a:prstGeom>
        </p:spPr>
      </p:pic>
    </p:spTree>
    <p:extLst>
      <p:ext uri="{BB962C8B-B14F-4D97-AF65-F5344CB8AC3E}">
        <p14:creationId xmlns:p14="http://schemas.microsoft.com/office/powerpoint/2010/main" val="3903010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53" presetClass="entr" presetSubtype="16"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C115FB-672E-153C-8F94-93693190D0AA}"/>
              </a:ext>
            </a:extLst>
          </p:cNvPr>
          <p:cNvSpPr>
            <a:spLocks noGrp="1"/>
          </p:cNvSpPr>
          <p:nvPr>
            <p:ph type="title"/>
          </p:nvPr>
        </p:nvSpPr>
        <p:spPr/>
        <p:txBody>
          <a:bodyPr/>
          <a:lstStyle/>
          <a:p>
            <a:r>
              <a:rPr lang="en-US" dirty="0"/>
              <a:t>Regulatory Theory and Licensing</a:t>
            </a:r>
          </a:p>
        </p:txBody>
      </p:sp>
      <p:sp>
        <p:nvSpPr>
          <p:cNvPr id="3" name="Content Placeholder 2">
            <a:extLst>
              <a:ext uri="{FF2B5EF4-FFF2-40B4-BE49-F238E27FC236}">
                <a16:creationId xmlns:a16="http://schemas.microsoft.com/office/drawing/2014/main" id="{48A1B824-FB7E-7578-B011-8A1AA572AB30}"/>
              </a:ext>
            </a:extLst>
          </p:cNvPr>
          <p:cNvSpPr>
            <a:spLocks noGrp="1"/>
          </p:cNvSpPr>
          <p:nvPr>
            <p:ph idx="1"/>
          </p:nvPr>
        </p:nvSpPr>
        <p:spPr>
          <a:xfrm>
            <a:off x="838200" y="1825625"/>
            <a:ext cx="6708494" cy="4351338"/>
          </a:xfrm>
        </p:spPr>
        <p:txBody>
          <a:bodyPr/>
          <a:lstStyle/>
          <a:p>
            <a:pPr marL="0" indent="0">
              <a:buNone/>
            </a:pPr>
            <a:r>
              <a:rPr lang="en-US" sz="3200" b="1" dirty="0">
                <a:solidFill>
                  <a:srgbClr val="866300"/>
                </a:solidFill>
              </a:rPr>
              <a:t>Objectives</a:t>
            </a:r>
          </a:p>
          <a:p>
            <a:pPr marL="465138" indent="-465138">
              <a:spcAft>
                <a:spcPts val="1200"/>
              </a:spcAft>
              <a:buFont typeface="Wingdings" panose="05000000000000000000" pitchFamily="2" charset="2"/>
              <a:buChar char="ü"/>
            </a:pPr>
            <a:r>
              <a:rPr lang="en-US" dirty="0"/>
              <a:t>Introduce the theories driving licensing policies across the globe</a:t>
            </a:r>
          </a:p>
          <a:p>
            <a:pPr marL="465138" indent="-465138">
              <a:spcAft>
                <a:spcPts val="1200"/>
              </a:spcAft>
              <a:buFont typeface="Wingdings" panose="05000000000000000000" pitchFamily="2" charset="2"/>
              <a:buChar char="ü"/>
            </a:pPr>
            <a:r>
              <a:rPr lang="en-US" dirty="0"/>
              <a:t>Learn how rules shape our economic behavior</a:t>
            </a:r>
          </a:p>
          <a:p>
            <a:pPr marL="465138" indent="-465138">
              <a:spcAft>
                <a:spcPts val="1200"/>
              </a:spcAft>
              <a:buFont typeface="Wingdings" panose="05000000000000000000" pitchFamily="2" charset="2"/>
              <a:buChar char="ü"/>
            </a:pPr>
            <a:r>
              <a:rPr lang="en-US" dirty="0"/>
              <a:t>Discuss current trends and driving forces within the shifting landscape</a:t>
            </a:r>
          </a:p>
          <a:p>
            <a:pPr marL="0" indent="0">
              <a:buNone/>
            </a:pPr>
            <a:endParaRPr lang="en-US" dirty="0"/>
          </a:p>
        </p:txBody>
      </p:sp>
      <p:cxnSp>
        <p:nvCxnSpPr>
          <p:cNvPr id="10" name="Straight Connector 9">
            <a:extLst>
              <a:ext uri="{FF2B5EF4-FFF2-40B4-BE49-F238E27FC236}">
                <a16:creationId xmlns:a16="http://schemas.microsoft.com/office/drawing/2014/main" id="{760A59EE-E517-3722-0391-65A2E352B3BD}"/>
              </a:ext>
            </a:extLst>
          </p:cNvPr>
          <p:cNvCxnSpPr>
            <a:cxnSpLocks/>
          </p:cNvCxnSpPr>
          <p:nvPr/>
        </p:nvCxnSpPr>
        <p:spPr>
          <a:xfrm>
            <a:off x="995423" y="1446835"/>
            <a:ext cx="8009681" cy="0"/>
          </a:xfrm>
          <a:prstGeom prst="line">
            <a:avLst/>
          </a:prstGeom>
        </p:spPr>
        <p:style>
          <a:lnRef idx="2">
            <a:schemeClr val="dk1"/>
          </a:lnRef>
          <a:fillRef idx="0">
            <a:schemeClr val="dk1"/>
          </a:fillRef>
          <a:effectRef idx="1">
            <a:schemeClr val="dk1"/>
          </a:effectRef>
          <a:fontRef idx="minor">
            <a:schemeClr val="tx1"/>
          </a:fontRef>
        </p:style>
      </p:cxnSp>
      <p:pic>
        <p:nvPicPr>
          <p:cNvPr id="13" name="Picture 12">
            <a:extLst>
              <a:ext uri="{FF2B5EF4-FFF2-40B4-BE49-F238E27FC236}">
                <a16:creationId xmlns:a16="http://schemas.microsoft.com/office/drawing/2014/main" id="{5F618201-1A72-70CA-7E66-AEE50C488706}"/>
              </a:ext>
            </a:extLst>
          </p:cNvPr>
          <p:cNvPicPr>
            <a:picLocks noChangeAspect="1"/>
          </p:cNvPicPr>
          <p:nvPr/>
        </p:nvPicPr>
        <p:blipFill>
          <a:blip r:embed="rId3"/>
          <a:stretch>
            <a:fillRect/>
          </a:stretch>
        </p:blipFill>
        <p:spPr>
          <a:xfrm>
            <a:off x="6247754" y="1825625"/>
            <a:ext cx="5944246" cy="3962831"/>
          </a:xfrm>
          <a:prstGeom prst="rect">
            <a:avLst/>
          </a:prstGeom>
        </p:spPr>
      </p:pic>
    </p:spTree>
    <p:extLst>
      <p:ext uri="{BB962C8B-B14F-4D97-AF65-F5344CB8AC3E}">
        <p14:creationId xmlns:p14="http://schemas.microsoft.com/office/powerpoint/2010/main" val="100698823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64D0C7-34EF-B9CA-F067-DD8F39E1947E}"/>
              </a:ext>
            </a:extLst>
          </p:cNvPr>
          <p:cNvSpPr>
            <a:spLocks noGrp="1"/>
          </p:cNvSpPr>
          <p:nvPr>
            <p:ph type="title"/>
          </p:nvPr>
        </p:nvSpPr>
        <p:spPr/>
        <p:txBody>
          <a:bodyPr/>
          <a:lstStyle/>
          <a:p>
            <a:r>
              <a:rPr lang="en-US" dirty="0"/>
              <a:t>Africa</a:t>
            </a:r>
          </a:p>
        </p:txBody>
      </p:sp>
      <p:cxnSp>
        <p:nvCxnSpPr>
          <p:cNvPr id="4" name="Straight Connector 3">
            <a:extLst>
              <a:ext uri="{FF2B5EF4-FFF2-40B4-BE49-F238E27FC236}">
                <a16:creationId xmlns:a16="http://schemas.microsoft.com/office/drawing/2014/main" id="{DB7F5373-7566-17D0-F3D1-614E3D8B45F1}"/>
              </a:ext>
            </a:extLst>
          </p:cNvPr>
          <p:cNvCxnSpPr>
            <a:cxnSpLocks/>
          </p:cNvCxnSpPr>
          <p:nvPr/>
        </p:nvCxnSpPr>
        <p:spPr>
          <a:xfrm>
            <a:off x="995423" y="1446835"/>
            <a:ext cx="8009681" cy="0"/>
          </a:xfrm>
          <a:prstGeom prst="line">
            <a:avLst/>
          </a:prstGeom>
        </p:spPr>
        <p:style>
          <a:lnRef idx="2">
            <a:schemeClr val="dk1"/>
          </a:lnRef>
          <a:fillRef idx="0">
            <a:schemeClr val="dk1"/>
          </a:fillRef>
          <a:effectRef idx="1">
            <a:schemeClr val="dk1"/>
          </a:effectRef>
          <a:fontRef idx="minor">
            <a:schemeClr val="tx1"/>
          </a:fontRef>
        </p:style>
      </p:cxnSp>
      <p:pic>
        <p:nvPicPr>
          <p:cNvPr id="5" name="Picture 4">
            <a:extLst>
              <a:ext uri="{FF2B5EF4-FFF2-40B4-BE49-F238E27FC236}">
                <a16:creationId xmlns:a16="http://schemas.microsoft.com/office/drawing/2014/main" id="{3A802508-3D43-F9A8-1625-1410EAF53988}"/>
              </a:ext>
            </a:extLst>
          </p:cNvPr>
          <p:cNvPicPr>
            <a:picLocks noChangeAspect="1"/>
          </p:cNvPicPr>
          <p:nvPr/>
        </p:nvPicPr>
        <p:blipFill>
          <a:blip r:embed="rId3">
            <a:alphaModFix amt="35000"/>
            <a:extLst>
              <a:ext uri="{BEBA8EAE-BF5A-486C-A8C5-ECC9F3942E4B}">
                <a14:imgProps xmlns:a14="http://schemas.microsoft.com/office/drawing/2010/main">
                  <a14:imgLayer r:embed="rId4">
                    <a14:imgEffect>
                      <a14:saturation sat="33000"/>
                    </a14:imgEffect>
                  </a14:imgLayer>
                </a14:imgProps>
              </a:ext>
            </a:extLst>
          </a:blip>
          <a:stretch>
            <a:fillRect/>
          </a:stretch>
        </p:blipFill>
        <p:spPr>
          <a:xfrm>
            <a:off x="-544642" y="841738"/>
            <a:ext cx="13281284" cy="7366157"/>
          </a:xfrm>
          <a:prstGeom prst="rect">
            <a:avLst/>
          </a:prstGeom>
        </p:spPr>
      </p:pic>
      <p:sp>
        <p:nvSpPr>
          <p:cNvPr id="7" name="TextBox 6">
            <a:extLst>
              <a:ext uri="{FF2B5EF4-FFF2-40B4-BE49-F238E27FC236}">
                <a16:creationId xmlns:a16="http://schemas.microsoft.com/office/drawing/2014/main" id="{1AC630AF-DEC5-527E-9361-F0CC169A4522}"/>
              </a:ext>
            </a:extLst>
          </p:cNvPr>
          <p:cNvSpPr txBox="1"/>
          <p:nvPr/>
        </p:nvSpPr>
        <p:spPr>
          <a:xfrm>
            <a:off x="539647" y="2051933"/>
            <a:ext cx="4586990" cy="2308324"/>
          </a:xfrm>
          <a:prstGeom prst="rect">
            <a:avLst/>
          </a:prstGeom>
          <a:noFill/>
        </p:spPr>
        <p:txBody>
          <a:bodyPr wrap="square">
            <a:spAutoFit/>
          </a:bodyPr>
          <a:lstStyle/>
          <a:p>
            <a:pPr algn="ctr"/>
            <a:r>
              <a:rPr lang="en-US" sz="2400" b="1" i="0" kern="1200" dirty="0">
                <a:solidFill>
                  <a:schemeClr val="tx1"/>
                </a:solidFill>
                <a:effectLst/>
                <a:latin typeface="+mn-lt"/>
                <a:ea typeface="+mn-ea"/>
                <a:cs typeface="+mn-cs"/>
              </a:rPr>
              <a:t>Risk‑based regulation is often applied through sector‑specific or development‑driven frameworks, rather than comprehensive national systems</a:t>
            </a:r>
            <a:endParaRPr lang="en-US" sz="2400" b="1" dirty="0"/>
          </a:p>
        </p:txBody>
      </p:sp>
      <p:pic>
        <p:nvPicPr>
          <p:cNvPr id="3" name="Picture 2">
            <a:extLst>
              <a:ext uri="{FF2B5EF4-FFF2-40B4-BE49-F238E27FC236}">
                <a16:creationId xmlns:a16="http://schemas.microsoft.com/office/drawing/2014/main" id="{8FB485AA-1EF8-D393-E227-B15454DAA305}"/>
              </a:ext>
            </a:extLst>
          </p:cNvPr>
          <p:cNvPicPr>
            <a:picLocks noChangeAspect="1"/>
          </p:cNvPicPr>
          <p:nvPr/>
        </p:nvPicPr>
        <p:blipFill>
          <a:blip r:embed="rId5"/>
          <a:stretch>
            <a:fillRect/>
          </a:stretch>
        </p:blipFill>
        <p:spPr>
          <a:xfrm>
            <a:off x="3282411" y="2953314"/>
            <a:ext cx="5857029" cy="3904686"/>
          </a:xfrm>
          <a:prstGeom prst="rect">
            <a:avLst/>
          </a:prstGeom>
        </p:spPr>
      </p:pic>
    </p:spTree>
    <p:extLst>
      <p:ext uri="{BB962C8B-B14F-4D97-AF65-F5344CB8AC3E}">
        <p14:creationId xmlns:p14="http://schemas.microsoft.com/office/powerpoint/2010/main" val="571898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53" presetClass="entr" presetSubtype="16"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8F6807-8B82-6791-7432-4B87E10D99BE}"/>
              </a:ext>
            </a:extLst>
          </p:cNvPr>
          <p:cNvSpPr>
            <a:spLocks noGrp="1"/>
          </p:cNvSpPr>
          <p:nvPr>
            <p:ph type="title"/>
          </p:nvPr>
        </p:nvSpPr>
        <p:spPr/>
        <p:txBody>
          <a:bodyPr/>
          <a:lstStyle/>
          <a:p>
            <a:r>
              <a:rPr lang="en-US" dirty="0"/>
              <a:t>Indonesia</a:t>
            </a:r>
          </a:p>
        </p:txBody>
      </p:sp>
      <p:cxnSp>
        <p:nvCxnSpPr>
          <p:cNvPr id="4" name="Straight Connector 3">
            <a:extLst>
              <a:ext uri="{FF2B5EF4-FFF2-40B4-BE49-F238E27FC236}">
                <a16:creationId xmlns:a16="http://schemas.microsoft.com/office/drawing/2014/main" id="{F553DB03-A84A-9364-5930-3B6570E51F59}"/>
              </a:ext>
            </a:extLst>
          </p:cNvPr>
          <p:cNvCxnSpPr>
            <a:cxnSpLocks/>
          </p:cNvCxnSpPr>
          <p:nvPr/>
        </p:nvCxnSpPr>
        <p:spPr>
          <a:xfrm>
            <a:off x="995423" y="1446835"/>
            <a:ext cx="8009681" cy="0"/>
          </a:xfrm>
          <a:prstGeom prst="line">
            <a:avLst/>
          </a:prstGeom>
        </p:spPr>
        <p:style>
          <a:lnRef idx="2">
            <a:schemeClr val="dk1"/>
          </a:lnRef>
          <a:fillRef idx="0">
            <a:schemeClr val="dk1"/>
          </a:fillRef>
          <a:effectRef idx="1">
            <a:schemeClr val="dk1"/>
          </a:effectRef>
          <a:fontRef idx="minor">
            <a:schemeClr val="tx1"/>
          </a:fontRef>
        </p:style>
      </p:cxnSp>
      <p:pic>
        <p:nvPicPr>
          <p:cNvPr id="5" name="Picture 4">
            <a:extLst>
              <a:ext uri="{FF2B5EF4-FFF2-40B4-BE49-F238E27FC236}">
                <a16:creationId xmlns:a16="http://schemas.microsoft.com/office/drawing/2014/main" id="{9A2985FF-C2DF-36BF-E703-4C9D076E5DB5}"/>
              </a:ext>
            </a:extLst>
          </p:cNvPr>
          <p:cNvPicPr>
            <a:picLocks noChangeAspect="1"/>
          </p:cNvPicPr>
          <p:nvPr/>
        </p:nvPicPr>
        <p:blipFill>
          <a:blip r:embed="rId3">
            <a:alphaModFix amt="35000"/>
            <a:extLst>
              <a:ext uri="{BEBA8EAE-BF5A-486C-A8C5-ECC9F3942E4B}">
                <a14:imgProps xmlns:a14="http://schemas.microsoft.com/office/drawing/2010/main">
                  <a14:imgLayer r:embed="rId4">
                    <a14:imgEffect>
                      <a14:saturation sat="33000"/>
                    </a14:imgEffect>
                  </a14:imgLayer>
                </a14:imgProps>
              </a:ext>
            </a:extLst>
          </a:blip>
          <a:stretch>
            <a:fillRect/>
          </a:stretch>
        </p:blipFill>
        <p:spPr>
          <a:xfrm>
            <a:off x="-544642" y="841738"/>
            <a:ext cx="13281284" cy="7366157"/>
          </a:xfrm>
          <a:prstGeom prst="rect">
            <a:avLst/>
          </a:prstGeom>
        </p:spPr>
      </p:pic>
      <p:sp>
        <p:nvSpPr>
          <p:cNvPr id="7" name="TextBox 6">
            <a:extLst>
              <a:ext uri="{FF2B5EF4-FFF2-40B4-BE49-F238E27FC236}">
                <a16:creationId xmlns:a16="http://schemas.microsoft.com/office/drawing/2014/main" id="{44F4F208-5356-505C-8404-AF62E32E72F2}"/>
              </a:ext>
            </a:extLst>
          </p:cNvPr>
          <p:cNvSpPr txBox="1"/>
          <p:nvPr/>
        </p:nvSpPr>
        <p:spPr>
          <a:xfrm>
            <a:off x="2875139" y="3228320"/>
            <a:ext cx="3477718" cy="1938992"/>
          </a:xfrm>
          <a:prstGeom prst="rect">
            <a:avLst/>
          </a:prstGeom>
          <a:noFill/>
        </p:spPr>
        <p:txBody>
          <a:bodyPr wrap="square">
            <a:spAutoFit/>
          </a:bodyPr>
          <a:lstStyle/>
          <a:p>
            <a:pPr algn="ctr"/>
            <a:r>
              <a:rPr lang="en-US" sz="2400" b="1" i="0" kern="1200" dirty="0">
                <a:solidFill>
                  <a:schemeClr val="tx1"/>
                </a:solidFill>
                <a:effectLst/>
                <a:latin typeface="+mn-lt"/>
                <a:ea typeface="+mn-ea"/>
                <a:cs typeface="+mn-cs"/>
              </a:rPr>
              <a:t>The regulatory system accepts that not every provider always requires the same level of oversight. </a:t>
            </a:r>
            <a:endParaRPr lang="en-US" sz="2400" b="1" dirty="0"/>
          </a:p>
        </p:txBody>
      </p:sp>
      <p:pic>
        <p:nvPicPr>
          <p:cNvPr id="3" name="Picture 2">
            <a:extLst>
              <a:ext uri="{FF2B5EF4-FFF2-40B4-BE49-F238E27FC236}">
                <a16:creationId xmlns:a16="http://schemas.microsoft.com/office/drawing/2014/main" id="{11B4A95F-F4B5-1D26-C43C-B9D3261EE21B}"/>
              </a:ext>
            </a:extLst>
          </p:cNvPr>
          <p:cNvPicPr>
            <a:picLocks noChangeAspect="1"/>
          </p:cNvPicPr>
          <p:nvPr/>
        </p:nvPicPr>
        <p:blipFill>
          <a:blip r:embed="rId5"/>
          <a:stretch>
            <a:fillRect/>
          </a:stretch>
        </p:blipFill>
        <p:spPr>
          <a:xfrm rot="1217488">
            <a:off x="6039030" y="2547433"/>
            <a:ext cx="5932147" cy="3954765"/>
          </a:xfrm>
          <a:prstGeom prst="rect">
            <a:avLst/>
          </a:prstGeom>
        </p:spPr>
      </p:pic>
    </p:spTree>
    <p:extLst>
      <p:ext uri="{BB962C8B-B14F-4D97-AF65-F5344CB8AC3E}">
        <p14:creationId xmlns:p14="http://schemas.microsoft.com/office/powerpoint/2010/main" val="1778755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53" presetClass="entr" presetSubtype="16"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8C963D-A8EF-E02E-0EBB-FAFF01354EEB}"/>
              </a:ext>
            </a:extLst>
          </p:cNvPr>
          <p:cNvSpPr>
            <a:spLocks noGrp="1"/>
          </p:cNvSpPr>
          <p:nvPr>
            <p:ph type="title"/>
          </p:nvPr>
        </p:nvSpPr>
        <p:spPr/>
        <p:txBody>
          <a:bodyPr/>
          <a:lstStyle/>
          <a:p>
            <a:r>
              <a:rPr lang="en-US" dirty="0"/>
              <a:t>Australia</a:t>
            </a:r>
          </a:p>
        </p:txBody>
      </p:sp>
      <p:cxnSp>
        <p:nvCxnSpPr>
          <p:cNvPr id="4" name="Straight Connector 3">
            <a:extLst>
              <a:ext uri="{FF2B5EF4-FFF2-40B4-BE49-F238E27FC236}">
                <a16:creationId xmlns:a16="http://schemas.microsoft.com/office/drawing/2014/main" id="{7C829DF4-2D5E-D3EB-518C-529A37E1326D}"/>
              </a:ext>
            </a:extLst>
          </p:cNvPr>
          <p:cNvCxnSpPr>
            <a:cxnSpLocks/>
          </p:cNvCxnSpPr>
          <p:nvPr/>
        </p:nvCxnSpPr>
        <p:spPr>
          <a:xfrm>
            <a:off x="995423" y="1446835"/>
            <a:ext cx="8009681" cy="0"/>
          </a:xfrm>
          <a:prstGeom prst="line">
            <a:avLst/>
          </a:prstGeom>
        </p:spPr>
        <p:style>
          <a:lnRef idx="2">
            <a:schemeClr val="dk1"/>
          </a:lnRef>
          <a:fillRef idx="0">
            <a:schemeClr val="dk1"/>
          </a:fillRef>
          <a:effectRef idx="1">
            <a:schemeClr val="dk1"/>
          </a:effectRef>
          <a:fontRef idx="minor">
            <a:schemeClr val="tx1"/>
          </a:fontRef>
        </p:style>
      </p:cxnSp>
      <p:pic>
        <p:nvPicPr>
          <p:cNvPr id="5" name="Picture 4">
            <a:extLst>
              <a:ext uri="{FF2B5EF4-FFF2-40B4-BE49-F238E27FC236}">
                <a16:creationId xmlns:a16="http://schemas.microsoft.com/office/drawing/2014/main" id="{984E00EB-4B0D-2E62-86C0-B6E363EA0ACC}"/>
              </a:ext>
            </a:extLst>
          </p:cNvPr>
          <p:cNvPicPr>
            <a:picLocks noChangeAspect="1"/>
          </p:cNvPicPr>
          <p:nvPr/>
        </p:nvPicPr>
        <p:blipFill>
          <a:blip r:embed="rId3">
            <a:alphaModFix amt="35000"/>
            <a:extLst>
              <a:ext uri="{BEBA8EAE-BF5A-486C-A8C5-ECC9F3942E4B}">
                <a14:imgProps xmlns:a14="http://schemas.microsoft.com/office/drawing/2010/main">
                  <a14:imgLayer r:embed="rId4">
                    <a14:imgEffect>
                      <a14:saturation sat="33000"/>
                    </a14:imgEffect>
                  </a14:imgLayer>
                </a14:imgProps>
              </a:ext>
            </a:extLst>
          </a:blip>
          <a:stretch>
            <a:fillRect/>
          </a:stretch>
        </p:blipFill>
        <p:spPr>
          <a:xfrm>
            <a:off x="-544642" y="841738"/>
            <a:ext cx="13281284" cy="7366157"/>
          </a:xfrm>
          <a:prstGeom prst="rect">
            <a:avLst/>
          </a:prstGeom>
        </p:spPr>
      </p:pic>
      <p:sp>
        <p:nvSpPr>
          <p:cNvPr id="7" name="TextBox 6">
            <a:extLst>
              <a:ext uri="{FF2B5EF4-FFF2-40B4-BE49-F238E27FC236}">
                <a16:creationId xmlns:a16="http://schemas.microsoft.com/office/drawing/2014/main" id="{310C7D66-8F47-8B7C-5B11-C98880FC10DC}"/>
              </a:ext>
            </a:extLst>
          </p:cNvPr>
          <p:cNvSpPr txBox="1"/>
          <p:nvPr/>
        </p:nvSpPr>
        <p:spPr>
          <a:xfrm>
            <a:off x="3432747" y="2459504"/>
            <a:ext cx="4932553" cy="1938992"/>
          </a:xfrm>
          <a:prstGeom prst="rect">
            <a:avLst/>
          </a:prstGeom>
          <a:noFill/>
        </p:spPr>
        <p:txBody>
          <a:bodyPr wrap="square">
            <a:spAutoFit/>
          </a:bodyPr>
          <a:lstStyle/>
          <a:p>
            <a:pPr algn="ctr"/>
            <a:r>
              <a:rPr lang="en-US" sz="2400" b="1" i="0" kern="1200" dirty="0">
                <a:solidFill>
                  <a:schemeClr val="tx1"/>
                </a:solidFill>
                <a:effectLst/>
                <a:latin typeface="+mn-lt"/>
                <a:ea typeface="+mn-ea"/>
                <a:cs typeface="+mn-cs"/>
              </a:rPr>
              <a:t>Strong performers may experience streamlined oversight, while regulators retain the capacity to intervene quickly if risk indicators change</a:t>
            </a:r>
            <a:endParaRPr lang="en-US" sz="2400" b="1" dirty="0"/>
          </a:p>
        </p:txBody>
      </p:sp>
      <p:pic>
        <p:nvPicPr>
          <p:cNvPr id="3" name="Picture 2">
            <a:extLst>
              <a:ext uri="{FF2B5EF4-FFF2-40B4-BE49-F238E27FC236}">
                <a16:creationId xmlns:a16="http://schemas.microsoft.com/office/drawing/2014/main" id="{C6EF70F9-AF43-BDA4-2B65-1A8516257507}"/>
              </a:ext>
            </a:extLst>
          </p:cNvPr>
          <p:cNvPicPr>
            <a:picLocks noChangeAspect="1"/>
          </p:cNvPicPr>
          <p:nvPr/>
        </p:nvPicPr>
        <p:blipFill>
          <a:blip r:embed="rId5"/>
          <a:stretch>
            <a:fillRect/>
          </a:stretch>
        </p:blipFill>
        <p:spPr>
          <a:xfrm>
            <a:off x="7199484" y="3312826"/>
            <a:ext cx="5547150" cy="3698100"/>
          </a:xfrm>
          <a:prstGeom prst="rect">
            <a:avLst/>
          </a:prstGeom>
        </p:spPr>
      </p:pic>
    </p:spTree>
    <p:extLst>
      <p:ext uri="{BB962C8B-B14F-4D97-AF65-F5344CB8AC3E}">
        <p14:creationId xmlns:p14="http://schemas.microsoft.com/office/powerpoint/2010/main" val="4150205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53" presetClass="entr" presetSubtype="16"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F064C3-500C-9C40-25A9-C9B24B9B39FC}"/>
              </a:ext>
            </a:extLst>
          </p:cNvPr>
          <p:cNvSpPr>
            <a:spLocks noGrp="1"/>
          </p:cNvSpPr>
          <p:nvPr>
            <p:ph type="title"/>
          </p:nvPr>
        </p:nvSpPr>
        <p:spPr/>
        <p:txBody>
          <a:bodyPr/>
          <a:lstStyle/>
          <a:p>
            <a:r>
              <a:rPr lang="en-US" dirty="0"/>
              <a:t>Canada</a:t>
            </a:r>
          </a:p>
        </p:txBody>
      </p:sp>
      <p:cxnSp>
        <p:nvCxnSpPr>
          <p:cNvPr id="4" name="Straight Connector 3">
            <a:extLst>
              <a:ext uri="{FF2B5EF4-FFF2-40B4-BE49-F238E27FC236}">
                <a16:creationId xmlns:a16="http://schemas.microsoft.com/office/drawing/2014/main" id="{F076AE86-6187-8F37-F1A8-BB7607CE0FDA}"/>
              </a:ext>
            </a:extLst>
          </p:cNvPr>
          <p:cNvCxnSpPr>
            <a:cxnSpLocks/>
          </p:cNvCxnSpPr>
          <p:nvPr/>
        </p:nvCxnSpPr>
        <p:spPr>
          <a:xfrm>
            <a:off x="995423" y="1446835"/>
            <a:ext cx="8009681" cy="0"/>
          </a:xfrm>
          <a:prstGeom prst="line">
            <a:avLst/>
          </a:prstGeom>
        </p:spPr>
        <p:style>
          <a:lnRef idx="2">
            <a:schemeClr val="dk1"/>
          </a:lnRef>
          <a:fillRef idx="0">
            <a:schemeClr val="dk1"/>
          </a:fillRef>
          <a:effectRef idx="1">
            <a:schemeClr val="dk1"/>
          </a:effectRef>
          <a:fontRef idx="minor">
            <a:schemeClr val="tx1"/>
          </a:fontRef>
        </p:style>
      </p:cxnSp>
      <p:pic>
        <p:nvPicPr>
          <p:cNvPr id="5" name="Picture 4">
            <a:extLst>
              <a:ext uri="{FF2B5EF4-FFF2-40B4-BE49-F238E27FC236}">
                <a16:creationId xmlns:a16="http://schemas.microsoft.com/office/drawing/2014/main" id="{EC054F01-AEBA-A997-D987-6A8897D989E9}"/>
              </a:ext>
            </a:extLst>
          </p:cNvPr>
          <p:cNvPicPr>
            <a:picLocks noChangeAspect="1"/>
          </p:cNvPicPr>
          <p:nvPr/>
        </p:nvPicPr>
        <p:blipFill>
          <a:blip r:embed="rId3">
            <a:alphaModFix amt="35000"/>
            <a:extLst>
              <a:ext uri="{BEBA8EAE-BF5A-486C-A8C5-ECC9F3942E4B}">
                <a14:imgProps xmlns:a14="http://schemas.microsoft.com/office/drawing/2010/main">
                  <a14:imgLayer r:embed="rId4">
                    <a14:imgEffect>
                      <a14:saturation sat="33000"/>
                    </a14:imgEffect>
                  </a14:imgLayer>
                </a14:imgProps>
              </a:ext>
            </a:extLst>
          </a:blip>
          <a:stretch>
            <a:fillRect/>
          </a:stretch>
        </p:blipFill>
        <p:spPr>
          <a:xfrm>
            <a:off x="-544642" y="841738"/>
            <a:ext cx="13281284" cy="7366157"/>
          </a:xfrm>
          <a:prstGeom prst="rect">
            <a:avLst/>
          </a:prstGeom>
        </p:spPr>
      </p:pic>
      <p:sp>
        <p:nvSpPr>
          <p:cNvPr id="7" name="TextBox 6">
            <a:extLst>
              <a:ext uri="{FF2B5EF4-FFF2-40B4-BE49-F238E27FC236}">
                <a16:creationId xmlns:a16="http://schemas.microsoft.com/office/drawing/2014/main" id="{D6CB92DB-8128-98F7-79FD-10EC8B6FF434}"/>
              </a:ext>
            </a:extLst>
          </p:cNvPr>
          <p:cNvSpPr txBox="1"/>
          <p:nvPr/>
        </p:nvSpPr>
        <p:spPr>
          <a:xfrm>
            <a:off x="3824019" y="3608876"/>
            <a:ext cx="3747539" cy="1569660"/>
          </a:xfrm>
          <a:prstGeom prst="rect">
            <a:avLst/>
          </a:prstGeom>
          <a:noFill/>
        </p:spPr>
        <p:txBody>
          <a:bodyPr wrap="square">
            <a:spAutoFit/>
          </a:bodyPr>
          <a:lstStyle/>
          <a:p>
            <a:pPr algn="ctr"/>
            <a:r>
              <a:rPr lang="en-US" sz="2400" b="1" i="0" kern="1200" dirty="0">
                <a:effectLst/>
                <a:latin typeface="+mn-lt"/>
                <a:ea typeface="+mn-ea"/>
                <a:cs typeface="+mn-cs"/>
              </a:rPr>
              <a:t>Aligns closely with Fiene’s model of differential monitoring and practical reform</a:t>
            </a:r>
            <a:endParaRPr lang="en-US" sz="2400" b="1" dirty="0"/>
          </a:p>
        </p:txBody>
      </p:sp>
      <p:pic>
        <p:nvPicPr>
          <p:cNvPr id="3" name="Picture 2">
            <a:extLst>
              <a:ext uri="{FF2B5EF4-FFF2-40B4-BE49-F238E27FC236}">
                <a16:creationId xmlns:a16="http://schemas.microsoft.com/office/drawing/2014/main" id="{3032A279-B065-8EFA-C34A-88DDB49CD031}"/>
              </a:ext>
            </a:extLst>
          </p:cNvPr>
          <p:cNvPicPr>
            <a:picLocks noChangeAspect="1"/>
          </p:cNvPicPr>
          <p:nvPr/>
        </p:nvPicPr>
        <p:blipFill>
          <a:blip r:embed="rId5"/>
          <a:stretch>
            <a:fillRect/>
          </a:stretch>
        </p:blipFill>
        <p:spPr>
          <a:xfrm>
            <a:off x="-387419" y="1104620"/>
            <a:ext cx="5927985" cy="3951990"/>
          </a:xfrm>
          <a:prstGeom prst="rect">
            <a:avLst/>
          </a:prstGeom>
        </p:spPr>
      </p:pic>
    </p:spTree>
    <p:extLst>
      <p:ext uri="{BB962C8B-B14F-4D97-AF65-F5344CB8AC3E}">
        <p14:creationId xmlns:p14="http://schemas.microsoft.com/office/powerpoint/2010/main" val="4292107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890E2E7-9A6C-0894-F34C-295D04B143AE}"/>
              </a:ext>
            </a:extLst>
          </p:cNvPr>
          <p:cNvPicPr>
            <a:picLocks noChangeAspect="1"/>
          </p:cNvPicPr>
          <p:nvPr/>
        </p:nvPicPr>
        <p:blipFill>
          <a:blip r:embed="rId3">
            <a:alphaModFix amt="50000"/>
            <a:extLst>
              <a:ext uri="{BEBA8EAE-BF5A-486C-A8C5-ECC9F3942E4B}">
                <a14:imgProps xmlns:a14="http://schemas.microsoft.com/office/drawing/2010/main">
                  <a14:imgLayer r:embed="rId4">
                    <a14:imgEffect>
                      <a14:saturation sat="33000"/>
                    </a14:imgEffect>
                  </a14:imgLayer>
                </a14:imgProps>
              </a:ext>
            </a:extLst>
          </a:blip>
          <a:stretch>
            <a:fillRect/>
          </a:stretch>
        </p:blipFill>
        <p:spPr>
          <a:xfrm>
            <a:off x="-544642" y="841738"/>
            <a:ext cx="13281284" cy="7366157"/>
          </a:xfrm>
          <a:prstGeom prst="rect">
            <a:avLst/>
          </a:prstGeom>
        </p:spPr>
      </p:pic>
      <p:pic>
        <p:nvPicPr>
          <p:cNvPr id="3" name="Picture 2">
            <a:extLst>
              <a:ext uri="{FF2B5EF4-FFF2-40B4-BE49-F238E27FC236}">
                <a16:creationId xmlns:a16="http://schemas.microsoft.com/office/drawing/2014/main" id="{D1D9F76E-2224-1DC8-91C4-4CB84802B922}"/>
              </a:ext>
            </a:extLst>
          </p:cNvPr>
          <p:cNvPicPr>
            <a:picLocks noChangeAspect="1"/>
          </p:cNvPicPr>
          <p:nvPr/>
        </p:nvPicPr>
        <p:blipFill>
          <a:blip r:embed="rId5"/>
          <a:stretch>
            <a:fillRect/>
          </a:stretch>
        </p:blipFill>
        <p:spPr>
          <a:xfrm>
            <a:off x="1723997" y="1519213"/>
            <a:ext cx="7460483" cy="4973655"/>
          </a:xfrm>
          <a:prstGeom prst="rect">
            <a:avLst/>
          </a:prstGeom>
          <a:effectLst>
            <a:outerShdw blurRad="50800" dist="38100" dir="2700000" algn="tl" rotWithShape="0">
              <a:prstClr val="black">
                <a:alpha val="40000"/>
              </a:prstClr>
            </a:outerShdw>
          </a:effectLst>
        </p:spPr>
      </p:pic>
      <p:sp>
        <p:nvSpPr>
          <p:cNvPr id="2" name="Title 1">
            <a:extLst>
              <a:ext uri="{FF2B5EF4-FFF2-40B4-BE49-F238E27FC236}">
                <a16:creationId xmlns:a16="http://schemas.microsoft.com/office/drawing/2014/main" id="{BA491B6E-FAA1-A2E6-C978-91EFB079ECFA}"/>
              </a:ext>
            </a:extLst>
          </p:cNvPr>
          <p:cNvSpPr>
            <a:spLocks noGrp="1"/>
          </p:cNvSpPr>
          <p:nvPr>
            <p:ph type="title"/>
          </p:nvPr>
        </p:nvSpPr>
        <p:spPr/>
        <p:txBody>
          <a:bodyPr/>
          <a:lstStyle/>
          <a:p>
            <a:r>
              <a:rPr lang="en-US" dirty="0"/>
              <a:t>Shared Global Pattern</a:t>
            </a:r>
          </a:p>
        </p:txBody>
      </p:sp>
      <p:cxnSp>
        <p:nvCxnSpPr>
          <p:cNvPr id="4" name="Straight Connector 3">
            <a:extLst>
              <a:ext uri="{FF2B5EF4-FFF2-40B4-BE49-F238E27FC236}">
                <a16:creationId xmlns:a16="http://schemas.microsoft.com/office/drawing/2014/main" id="{72671350-C30B-BB2F-FC14-E121DF80D8CF}"/>
              </a:ext>
            </a:extLst>
          </p:cNvPr>
          <p:cNvCxnSpPr>
            <a:cxnSpLocks/>
          </p:cNvCxnSpPr>
          <p:nvPr/>
        </p:nvCxnSpPr>
        <p:spPr>
          <a:xfrm>
            <a:off x="995423" y="1446835"/>
            <a:ext cx="8009681" cy="0"/>
          </a:xfrm>
          <a:prstGeom prst="line">
            <a:avLst/>
          </a:prstGeom>
        </p:spPr>
        <p:style>
          <a:lnRef idx="2">
            <a:schemeClr val="dk1"/>
          </a:lnRef>
          <a:fillRef idx="0">
            <a:schemeClr val="dk1"/>
          </a:fillRef>
          <a:effectRef idx="1">
            <a:schemeClr val="dk1"/>
          </a:effectRef>
          <a:fontRef idx="minor">
            <a:schemeClr val="tx1"/>
          </a:fontRef>
        </p:style>
      </p:cxnSp>
      <p:sp>
        <p:nvSpPr>
          <p:cNvPr id="10" name="Freeform 5">
            <a:extLst>
              <a:ext uri="{FF2B5EF4-FFF2-40B4-BE49-F238E27FC236}">
                <a16:creationId xmlns:a16="http://schemas.microsoft.com/office/drawing/2014/main" id="{1030430A-53A1-82FD-AF6A-E76688FA6AB6}"/>
              </a:ext>
            </a:extLst>
          </p:cNvPr>
          <p:cNvSpPr/>
          <p:nvPr/>
        </p:nvSpPr>
        <p:spPr>
          <a:xfrm>
            <a:off x="2748370" y="1923449"/>
            <a:ext cx="1429255" cy="1358955"/>
          </a:xfrm>
          <a:custGeom>
            <a:avLst/>
            <a:gdLst/>
            <a:ahLst/>
            <a:cxnLst/>
            <a:rect l="l" t="t" r="r" b="b"/>
            <a:pathLst>
              <a:path w="2144854" h="2319620">
                <a:moveTo>
                  <a:pt x="0" y="0"/>
                </a:moveTo>
                <a:lnTo>
                  <a:pt x="2144854" y="0"/>
                </a:lnTo>
                <a:lnTo>
                  <a:pt x="2144854" y="2319620"/>
                </a:lnTo>
                <a:lnTo>
                  <a:pt x="0" y="2319620"/>
                </a:lnTo>
                <a:lnTo>
                  <a:pt x="0" y="0"/>
                </a:lnTo>
                <a:close/>
              </a:path>
            </a:pathLst>
          </a:custGeom>
          <a:blipFill>
            <a:blip r:embed="rId6"/>
            <a:stretch>
              <a:fillRect/>
            </a:stretch>
          </a:blipFill>
        </p:spPr>
        <p:txBody>
          <a:bodyPr/>
          <a:lstStyle/>
          <a:p>
            <a:endParaRPr lang="en-US" b="1" dirty="0"/>
          </a:p>
        </p:txBody>
      </p:sp>
      <p:pic>
        <p:nvPicPr>
          <p:cNvPr id="12" name="Graphic 11" descr="Shield Tick with solid fill">
            <a:extLst>
              <a:ext uri="{FF2B5EF4-FFF2-40B4-BE49-F238E27FC236}">
                <a16:creationId xmlns:a16="http://schemas.microsoft.com/office/drawing/2014/main" id="{462EB380-62B0-4F46-8B2B-2115D3893D1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985401" y="2140398"/>
            <a:ext cx="914400" cy="914400"/>
          </a:xfrm>
          <a:prstGeom prst="rect">
            <a:avLst/>
          </a:prstGeom>
        </p:spPr>
      </p:pic>
      <p:sp>
        <p:nvSpPr>
          <p:cNvPr id="13" name="Freeform 5">
            <a:extLst>
              <a:ext uri="{FF2B5EF4-FFF2-40B4-BE49-F238E27FC236}">
                <a16:creationId xmlns:a16="http://schemas.microsoft.com/office/drawing/2014/main" id="{A3AF097F-806E-CD2D-AA70-08C9CEA97D9A}"/>
              </a:ext>
            </a:extLst>
          </p:cNvPr>
          <p:cNvSpPr/>
          <p:nvPr/>
        </p:nvSpPr>
        <p:spPr>
          <a:xfrm>
            <a:off x="7059904" y="2394595"/>
            <a:ext cx="1429255" cy="1358955"/>
          </a:xfrm>
          <a:custGeom>
            <a:avLst/>
            <a:gdLst/>
            <a:ahLst/>
            <a:cxnLst/>
            <a:rect l="l" t="t" r="r" b="b"/>
            <a:pathLst>
              <a:path w="2144854" h="2319620">
                <a:moveTo>
                  <a:pt x="0" y="0"/>
                </a:moveTo>
                <a:lnTo>
                  <a:pt x="2144854" y="0"/>
                </a:lnTo>
                <a:lnTo>
                  <a:pt x="2144854" y="2319620"/>
                </a:lnTo>
                <a:lnTo>
                  <a:pt x="0" y="2319620"/>
                </a:lnTo>
                <a:lnTo>
                  <a:pt x="0" y="0"/>
                </a:lnTo>
                <a:close/>
              </a:path>
            </a:pathLst>
          </a:custGeom>
          <a:blipFill>
            <a:blip r:embed="rId6"/>
            <a:stretch>
              <a:fillRect/>
            </a:stretch>
          </a:blipFill>
        </p:spPr>
        <p:txBody>
          <a:bodyPr/>
          <a:lstStyle/>
          <a:p>
            <a:endParaRPr lang="en-US" b="1" dirty="0"/>
          </a:p>
        </p:txBody>
      </p:sp>
      <p:sp>
        <p:nvSpPr>
          <p:cNvPr id="14" name="Freeform 5">
            <a:extLst>
              <a:ext uri="{FF2B5EF4-FFF2-40B4-BE49-F238E27FC236}">
                <a16:creationId xmlns:a16="http://schemas.microsoft.com/office/drawing/2014/main" id="{C058A4CE-0222-BEE1-9029-80153AC4D744}"/>
              </a:ext>
            </a:extLst>
          </p:cNvPr>
          <p:cNvSpPr/>
          <p:nvPr/>
        </p:nvSpPr>
        <p:spPr>
          <a:xfrm>
            <a:off x="6730166" y="4877674"/>
            <a:ext cx="1429255" cy="1358955"/>
          </a:xfrm>
          <a:custGeom>
            <a:avLst/>
            <a:gdLst/>
            <a:ahLst/>
            <a:cxnLst/>
            <a:rect l="l" t="t" r="r" b="b"/>
            <a:pathLst>
              <a:path w="2144854" h="2319620">
                <a:moveTo>
                  <a:pt x="0" y="0"/>
                </a:moveTo>
                <a:lnTo>
                  <a:pt x="2144854" y="0"/>
                </a:lnTo>
                <a:lnTo>
                  <a:pt x="2144854" y="2319620"/>
                </a:lnTo>
                <a:lnTo>
                  <a:pt x="0" y="2319620"/>
                </a:lnTo>
                <a:lnTo>
                  <a:pt x="0" y="0"/>
                </a:lnTo>
                <a:close/>
              </a:path>
            </a:pathLst>
          </a:custGeom>
          <a:blipFill>
            <a:blip r:embed="rId6"/>
            <a:stretch>
              <a:fillRect/>
            </a:stretch>
          </a:blipFill>
        </p:spPr>
        <p:txBody>
          <a:bodyPr/>
          <a:lstStyle/>
          <a:p>
            <a:endParaRPr lang="en-US" b="1" dirty="0"/>
          </a:p>
        </p:txBody>
      </p:sp>
      <p:sp>
        <p:nvSpPr>
          <p:cNvPr id="15" name="Freeform 5">
            <a:extLst>
              <a:ext uri="{FF2B5EF4-FFF2-40B4-BE49-F238E27FC236}">
                <a16:creationId xmlns:a16="http://schemas.microsoft.com/office/drawing/2014/main" id="{C39611AA-F627-12B4-B6F0-B3FA8F918590}"/>
              </a:ext>
            </a:extLst>
          </p:cNvPr>
          <p:cNvSpPr/>
          <p:nvPr/>
        </p:nvSpPr>
        <p:spPr>
          <a:xfrm>
            <a:off x="2470546" y="4470779"/>
            <a:ext cx="1429255" cy="1358955"/>
          </a:xfrm>
          <a:custGeom>
            <a:avLst/>
            <a:gdLst/>
            <a:ahLst/>
            <a:cxnLst/>
            <a:rect l="l" t="t" r="r" b="b"/>
            <a:pathLst>
              <a:path w="2144854" h="2319620">
                <a:moveTo>
                  <a:pt x="0" y="0"/>
                </a:moveTo>
                <a:lnTo>
                  <a:pt x="2144854" y="0"/>
                </a:lnTo>
                <a:lnTo>
                  <a:pt x="2144854" y="2319620"/>
                </a:lnTo>
                <a:lnTo>
                  <a:pt x="0" y="2319620"/>
                </a:lnTo>
                <a:lnTo>
                  <a:pt x="0" y="0"/>
                </a:lnTo>
                <a:close/>
              </a:path>
            </a:pathLst>
          </a:custGeom>
          <a:blipFill>
            <a:blip r:embed="rId6"/>
            <a:stretch>
              <a:fillRect/>
            </a:stretch>
          </a:blipFill>
        </p:spPr>
        <p:txBody>
          <a:bodyPr/>
          <a:lstStyle/>
          <a:p>
            <a:endParaRPr lang="en-US" b="1" dirty="0"/>
          </a:p>
        </p:txBody>
      </p:sp>
      <p:pic>
        <p:nvPicPr>
          <p:cNvPr id="17" name="Graphic 16" descr="Magnifying glass with solid fill">
            <a:extLst>
              <a:ext uri="{FF2B5EF4-FFF2-40B4-BE49-F238E27FC236}">
                <a16:creationId xmlns:a16="http://schemas.microsoft.com/office/drawing/2014/main" id="{AFCB8AD6-C8AB-CC9A-5F67-53BA528DAC0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987593" y="5080893"/>
            <a:ext cx="914400" cy="914400"/>
          </a:xfrm>
          <a:prstGeom prst="rect">
            <a:avLst/>
          </a:prstGeom>
        </p:spPr>
      </p:pic>
      <p:pic>
        <p:nvPicPr>
          <p:cNvPr id="19" name="Graphic 18" descr="Bar graph with upward trend with solid fill">
            <a:extLst>
              <a:ext uri="{FF2B5EF4-FFF2-40B4-BE49-F238E27FC236}">
                <a16:creationId xmlns:a16="http://schemas.microsoft.com/office/drawing/2014/main" id="{37471CFD-D352-969F-B23A-DE76B36F5B24}"/>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317095" y="2623533"/>
            <a:ext cx="914400" cy="914400"/>
          </a:xfrm>
          <a:prstGeom prst="rect">
            <a:avLst/>
          </a:prstGeom>
        </p:spPr>
      </p:pic>
      <p:pic>
        <p:nvPicPr>
          <p:cNvPr id="21" name="Graphic 20" descr="Warning with solid fill">
            <a:extLst>
              <a:ext uri="{FF2B5EF4-FFF2-40B4-BE49-F238E27FC236}">
                <a16:creationId xmlns:a16="http://schemas.microsoft.com/office/drawing/2014/main" id="{CC270C71-7B0C-7BDB-C3FE-341463782C78}"/>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2722727" y="4624223"/>
            <a:ext cx="914400" cy="914400"/>
          </a:xfrm>
          <a:prstGeom prst="rect">
            <a:avLst/>
          </a:prstGeom>
        </p:spPr>
      </p:pic>
      <p:sp>
        <p:nvSpPr>
          <p:cNvPr id="23" name="TextBox 22">
            <a:extLst>
              <a:ext uri="{FF2B5EF4-FFF2-40B4-BE49-F238E27FC236}">
                <a16:creationId xmlns:a16="http://schemas.microsoft.com/office/drawing/2014/main" id="{BC9E94F1-608D-4A9C-F156-CD3AA8F68767}"/>
              </a:ext>
            </a:extLst>
          </p:cNvPr>
          <p:cNvSpPr txBox="1"/>
          <p:nvPr/>
        </p:nvSpPr>
        <p:spPr>
          <a:xfrm>
            <a:off x="1128405" y="2490545"/>
            <a:ext cx="2467574" cy="1015663"/>
          </a:xfrm>
          <a:prstGeom prst="rect">
            <a:avLst/>
          </a:prstGeom>
          <a:noFill/>
        </p:spPr>
        <p:txBody>
          <a:bodyPr wrap="square">
            <a:spAutoFit/>
          </a:bodyPr>
          <a:lstStyle/>
          <a:p>
            <a:r>
              <a:rPr lang="en-US" sz="2000" b="1" i="0" kern="1200" dirty="0">
                <a:solidFill>
                  <a:schemeClr val="tx1"/>
                </a:solidFill>
                <a:effectLst/>
                <a:latin typeface="+mn-lt"/>
                <a:ea typeface="+mn-ea"/>
                <a:cs typeface="+mn-cs"/>
              </a:rPr>
              <a:t>Oversight is increasingly prioritized by risk</a:t>
            </a:r>
            <a:endParaRPr lang="en-US" sz="2000" b="1" dirty="0"/>
          </a:p>
        </p:txBody>
      </p:sp>
      <p:sp>
        <p:nvSpPr>
          <p:cNvPr id="25" name="TextBox 24">
            <a:extLst>
              <a:ext uri="{FF2B5EF4-FFF2-40B4-BE49-F238E27FC236}">
                <a16:creationId xmlns:a16="http://schemas.microsoft.com/office/drawing/2014/main" id="{CCF4B152-119C-2616-0F1D-27F1116BD8DE}"/>
              </a:ext>
            </a:extLst>
          </p:cNvPr>
          <p:cNvSpPr txBox="1"/>
          <p:nvPr/>
        </p:nvSpPr>
        <p:spPr>
          <a:xfrm>
            <a:off x="8488686" y="2454021"/>
            <a:ext cx="2334519" cy="923330"/>
          </a:xfrm>
          <a:prstGeom prst="rect">
            <a:avLst/>
          </a:prstGeom>
          <a:noFill/>
        </p:spPr>
        <p:txBody>
          <a:bodyPr wrap="square">
            <a:spAutoFit/>
          </a:bodyPr>
          <a:lstStyle/>
          <a:p>
            <a:r>
              <a:rPr lang="en-US" sz="1800" b="1" i="0" kern="1200" dirty="0">
                <a:solidFill>
                  <a:schemeClr val="tx1"/>
                </a:solidFill>
                <a:effectLst/>
                <a:latin typeface="+mn-lt"/>
                <a:ea typeface="+mn-ea"/>
                <a:cs typeface="+mn-cs"/>
              </a:rPr>
              <a:t>Data is now central to regulatory attention</a:t>
            </a:r>
            <a:endParaRPr lang="en-US" dirty="0"/>
          </a:p>
        </p:txBody>
      </p:sp>
      <p:sp>
        <p:nvSpPr>
          <p:cNvPr id="27" name="TextBox 26">
            <a:extLst>
              <a:ext uri="{FF2B5EF4-FFF2-40B4-BE49-F238E27FC236}">
                <a16:creationId xmlns:a16="http://schemas.microsoft.com/office/drawing/2014/main" id="{AB56010E-92FD-D3F0-9822-D9E9A963D310}"/>
              </a:ext>
            </a:extLst>
          </p:cNvPr>
          <p:cNvSpPr txBox="1"/>
          <p:nvPr/>
        </p:nvSpPr>
        <p:spPr>
          <a:xfrm>
            <a:off x="8159419" y="4904401"/>
            <a:ext cx="2334519" cy="923330"/>
          </a:xfrm>
          <a:prstGeom prst="rect">
            <a:avLst/>
          </a:prstGeom>
          <a:noFill/>
        </p:spPr>
        <p:txBody>
          <a:bodyPr wrap="square">
            <a:spAutoFit/>
          </a:bodyPr>
          <a:lstStyle/>
          <a:p>
            <a:r>
              <a:rPr lang="en-US" b="1" dirty="0"/>
              <a:t>I</a:t>
            </a:r>
            <a:r>
              <a:rPr lang="en-US" sz="1800" b="1" i="0" kern="1200" dirty="0">
                <a:solidFill>
                  <a:schemeClr val="tx1"/>
                </a:solidFill>
                <a:effectLst/>
                <a:latin typeface="+mn-lt"/>
                <a:ea typeface="+mn-ea"/>
                <a:cs typeface="+mn-cs"/>
              </a:rPr>
              <a:t>nspection intensity is being adjusted, not equalized. </a:t>
            </a:r>
            <a:endParaRPr lang="en-US" b="1" dirty="0"/>
          </a:p>
        </p:txBody>
      </p:sp>
      <p:sp>
        <p:nvSpPr>
          <p:cNvPr id="29" name="TextBox 28">
            <a:extLst>
              <a:ext uri="{FF2B5EF4-FFF2-40B4-BE49-F238E27FC236}">
                <a16:creationId xmlns:a16="http://schemas.microsoft.com/office/drawing/2014/main" id="{D85D2463-5555-B03C-84F6-537F73DF4DC3}"/>
              </a:ext>
            </a:extLst>
          </p:cNvPr>
          <p:cNvSpPr txBox="1"/>
          <p:nvPr/>
        </p:nvSpPr>
        <p:spPr>
          <a:xfrm>
            <a:off x="620453" y="4334648"/>
            <a:ext cx="2207087" cy="1631216"/>
          </a:xfrm>
          <a:prstGeom prst="rect">
            <a:avLst/>
          </a:prstGeom>
          <a:noFill/>
        </p:spPr>
        <p:txBody>
          <a:bodyPr wrap="square">
            <a:spAutoFit/>
          </a:bodyPr>
          <a:lstStyle/>
          <a:p>
            <a:r>
              <a:rPr lang="en-US" sz="2000" b="1" dirty="0"/>
              <a:t>The core standard is “Do No Harm”, not “Do Everything Equally</a:t>
            </a:r>
          </a:p>
        </p:txBody>
      </p:sp>
    </p:spTree>
    <p:extLst>
      <p:ext uri="{BB962C8B-B14F-4D97-AF65-F5344CB8AC3E}">
        <p14:creationId xmlns:p14="http://schemas.microsoft.com/office/powerpoint/2010/main" val="250109162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20F9398-05AF-EF64-34E1-2D763DA07BE5}"/>
              </a:ext>
            </a:extLst>
          </p:cNvPr>
          <p:cNvPicPr>
            <a:picLocks noChangeAspect="1"/>
          </p:cNvPicPr>
          <p:nvPr/>
        </p:nvPicPr>
        <p:blipFill>
          <a:blip r:embed="rId3">
            <a:alphaModFix amt="20000"/>
            <a:extLst>
              <a:ext uri="{BEBA8EAE-BF5A-486C-A8C5-ECC9F3942E4B}">
                <a14:imgProps xmlns:a14="http://schemas.microsoft.com/office/drawing/2010/main">
                  <a14:imgLayer r:embed="rId4">
                    <a14:imgEffect>
                      <a14:saturation sat="33000"/>
                    </a14:imgEffect>
                  </a14:imgLayer>
                </a14:imgProps>
              </a:ext>
            </a:extLst>
          </a:blip>
          <a:stretch>
            <a:fillRect/>
          </a:stretch>
        </p:blipFill>
        <p:spPr>
          <a:xfrm>
            <a:off x="-544642" y="841738"/>
            <a:ext cx="13281284" cy="7366157"/>
          </a:xfrm>
          <a:prstGeom prst="rect">
            <a:avLst/>
          </a:prstGeom>
        </p:spPr>
      </p:pic>
      <p:sp>
        <p:nvSpPr>
          <p:cNvPr id="2" name="Title 1">
            <a:extLst>
              <a:ext uri="{FF2B5EF4-FFF2-40B4-BE49-F238E27FC236}">
                <a16:creationId xmlns:a16="http://schemas.microsoft.com/office/drawing/2014/main" id="{099E1E3A-8237-8763-0220-A802D7540162}"/>
              </a:ext>
            </a:extLst>
          </p:cNvPr>
          <p:cNvSpPr>
            <a:spLocks noGrp="1"/>
          </p:cNvSpPr>
          <p:nvPr>
            <p:ph type="title"/>
          </p:nvPr>
        </p:nvSpPr>
        <p:spPr/>
        <p:txBody>
          <a:bodyPr/>
          <a:lstStyle/>
          <a:p>
            <a:r>
              <a:rPr lang="en-US" dirty="0"/>
              <a:t>Global Impacts</a:t>
            </a:r>
          </a:p>
        </p:txBody>
      </p:sp>
      <p:cxnSp>
        <p:nvCxnSpPr>
          <p:cNvPr id="4" name="Straight Connector 3">
            <a:extLst>
              <a:ext uri="{FF2B5EF4-FFF2-40B4-BE49-F238E27FC236}">
                <a16:creationId xmlns:a16="http://schemas.microsoft.com/office/drawing/2014/main" id="{FDEF40B0-2A78-9EB9-FFDE-8ABC5ABB6A03}"/>
              </a:ext>
            </a:extLst>
          </p:cNvPr>
          <p:cNvCxnSpPr>
            <a:cxnSpLocks/>
          </p:cNvCxnSpPr>
          <p:nvPr/>
        </p:nvCxnSpPr>
        <p:spPr>
          <a:xfrm>
            <a:off x="995423" y="1446835"/>
            <a:ext cx="8009681" cy="0"/>
          </a:xfrm>
          <a:prstGeom prst="line">
            <a:avLst/>
          </a:prstGeom>
        </p:spPr>
        <p:style>
          <a:lnRef idx="2">
            <a:schemeClr val="dk1"/>
          </a:lnRef>
          <a:fillRef idx="0">
            <a:schemeClr val="dk1"/>
          </a:fillRef>
          <a:effectRef idx="1">
            <a:schemeClr val="dk1"/>
          </a:effectRef>
          <a:fontRef idx="minor">
            <a:schemeClr val="tx1"/>
          </a:fontRef>
        </p:style>
      </p:cxnSp>
      <p:graphicFrame>
        <p:nvGraphicFramePr>
          <p:cNvPr id="6" name="Diagram 5">
            <a:extLst>
              <a:ext uri="{FF2B5EF4-FFF2-40B4-BE49-F238E27FC236}">
                <a16:creationId xmlns:a16="http://schemas.microsoft.com/office/drawing/2014/main" id="{57FAC8A6-30E7-8D6B-BA06-BFC1987A72C0}"/>
              </a:ext>
            </a:extLst>
          </p:cNvPr>
          <p:cNvGraphicFramePr/>
          <p:nvPr>
            <p:extLst>
              <p:ext uri="{D42A27DB-BD31-4B8C-83A1-F6EECF244321}">
                <p14:modId xmlns:p14="http://schemas.microsoft.com/office/powerpoint/2010/main" val="1243871674"/>
              </p:ext>
            </p:extLst>
          </p:nvPr>
        </p:nvGraphicFramePr>
        <p:xfrm>
          <a:off x="2032000" y="1496292"/>
          <a:ext cx="8126153" cy="5162839"/>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9" name="Picture 8">
            <a:extLst>
              <a:ext uri="{FF2B5EF4-FFF2-40B4-BE49-F238E27FC236}">
                <a16:creationId xmlns:a16="http://schemas.microsoft.com/office/drawing/2014/main" id="{FE9B8295-3749-E843-EBFF-A1BE0C9FCC78}"/>
              </a:ext>
            </a:extLst>
          </p:cNvPr>
          <p:cNvPicPr>
            <a:picLocks noChangeAspect="1"/>
          </p:cNvPicPr>
          <p:nvPr/>
        </p:nvPicPr>
        <p:blipFill>
          <a:blip r:embed="rId10"/>
          <a:stretch>
            <a:fillRect/>
          </a:stretch>
        </p:blipFill>
        <p:spPr>
          <a:xfrm>
            <a:off x="2728363" y="2560320"/>
            <a:ext cx="4665671" cy="3110447"/>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54494459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22170EC-12AA-F85E-9C14-0A51233BE140}"/>
              </a:ext>
            </a:extLst>
          </p:cNvPr>
          <p:cNvSpPr>
            <a:spLocks noGrp="1"/>
          </p:cNvSpPr>
          <p:nvPr>
            <p:ph type="ctrTitle"/>
          </p:nvPr>
        </p:nvSpPr>
        <p:spPr/>
        <p:txBody>
          <a:bodyPr/>
          <a:lstStyle/>
          <a:p>
            <a:r>
              <a:rPr lang="en-US" dirty="0"/>
              <a:t>Taking A Closer Look into Human Services</a:t>
            </a:r>
          </a:p>
        </p:txBody>
      </p:sp>
    </p:spTree>
    <p:extLst>
      <p:ext uri="{BB962C8B-B14F-4D97-AF65-F5344CB8AC3E}">
        <p14:creationId xmlns:p14="http://schemas.microsoft.com/office/powerpoint/2010/main" val="211691700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2718EB-B874-3ED2-215C-6F430969FC80}"/>
              </a:ext>
            </a:extLst>
          </p:cNvPr>
          <p:cNvSpPr>
            <a:spLocks noGrp="1"/>
          </p:cNvSpPr>
          <p:nvPr>
            <p:ph type="title"/>
          </p:nvPr>
        </p:nvSpPr>
        <p:spPr/>
        <p:txBody>
          <a:bodyPr/>
          <a:lstStyle/>
          <a:p>
            <a:r>
              <a:rPr lang="en-US" dirty="0"/>
              <a:t>Why is Human Care Licensing Different</a:t>
            </a:r>
          </a:p>
        </p:txBody>
      </p:sp>
      <p:sp>
        <p:nvSpPr>
          <p:cNvPr id="3" name="Content Placeholder 2">
            <a:extLst>
              <a:ext uri="{FF2B5EF4-FFF2-40B4-BE49-F238E27FC236}">
                <a16:creationId xmlns:a16="http://schemas.microsoft.com/office/drawing/2014/main" id="{2E901430-7DB2-4992-BF79-5CB492B67A62}"/>
              </a:ext>
            </a:extLst>
          </p:cNvPr>
          <p:cNvSpPr>
            <a:spLocks noGrp="1"/>
          </p:cNvSpPr>
          <p:nvPr>
            <p:ph idx="1"/>
          </p:nvPr>
        </p:nvSpPr>
        <p:spPr>
          <a:xfrm>
            <a:off x="995422" y="1842250"/>
            <a:ext cx="10225373" cy="4807932"/>
          </a:xfrm>
        </p:spPr>
        <p:txBody>
          <a:bodyPr>
            <a:normAutofit fontScale="92500" lnSpcReduction="10000"/>
          </a:bodyPr>
          <a:lstStyle/>
          <a:p>
            <a:pPr marL="0" indent="0">
              <a:spcAft>
                <a:spcPts val="1200"/>
              </a:spcAft>
              <a:buNone/>
            </a:pPr>
            <a:r>
              <a:rPr lang="en-US" dirty="0"/>
              <a:t>Unlike other fields like medicine, human services are deeply cultural, social needs evolve faster than laws. </a:t>
            </a:r>
          </a:p>
          <a:p>
            <a:pPr marL="398463" indent="-398463">
              <a:buClr>
                <a:srgbClr val="CC9900"/>
              </a:buClr>
              <a:buFont typeface="Wingdings" panose="05000000000000000000" pitchFamily="2" charset="2"/>
              <a:buChar char="Ø"/>
            </a:pPr>
            <a:r>
              <a:rPr lang="en-US" b="1" dirty="0">
                <a:solidFill>
                  <a:srgbClr val="663300"/>
                </a:solidFill>
              </a:rPr>
              <a:t>Definition of “quality” is subjective</a:t>
            </a:r>
          </a:p>
          <a:p>
            <a:pPr lvl="1"/>
            <a:r>
              <a:rPr lang="en-US" dirty="0"/>
              <a:t>Social Norms</a:t>
            </a:r>
          </a:p>
          <a:p>
            <a:pPr lvl="1">
              <a:spcAft>
                <a:spcPts val="1200"/>
              </a:spcAft>
            </a:pPr>
            <a:r>
              <a:rPr lang="en-US" dirty="0"/>
              <a:t>Legitimacy</a:t>
            </a:r>
          </a:p>
          <a:p>
            <a:pPr marL="460375" lvl="1" indent="-457200">
              <a:buClr>
                <a:srgbClr val="CC9900"/>
              </a:buClr>
              <a:buFont typeface="Wingdings" panose="05000000000000000000" pitchFamily="2" charset="2"/>
              <a:buChar char="Ø"/>
            </a:pPr>
            <a:r>
              <a:rPr lang="en-US" sz="2800" b="1" dirty="0">
                <a:solidFill>
                  <a:srgbClr val="663300"/>
                </a:solidFill>
              </a:rPr>
              <a:t>Management of “Invisible Risks”</a:t>
            </a:r>
          </a:p>
          <a:p>
            <a:pPr marL="803275" lvl="2" indent="-342900"/>
            <a:r>
              <a:rPr lang="en-US" sz="2400" dirty="0"/>
              <a:t>Cultural Safety</a:t>
            </a:r>
          </a:p>
          <a:p>
            <a:pPr marL="803275" lvl="2" indent="-342900">
              <a:spcAft>
                <a:spcPts val="1200"/>
              </a:spcAft>
            </a:pPr>
            <a:r>
              <a:rPr lang="en-US" sz="2400" dirty="0"/>
              <a:t>Health Equity</a:t>
            </a:r>
          </a:p>
          <a:p>
            <a:pPr marL="457200" lvl="2" indent="-457200">
              <a:buClr>
                <a:srgbClr val="CC9900"/>
              </a:buClr>
              <a:buFont typeface="Wingdings" panose="05000000000000000000" pitchFamily="2" charset="2"/>
              <a:buChar char="Ø"/>
            </a:pPr>
            <a:r>
              <a:rPr lang="en-US" sz="2800" b="1" dirty="0">
                <a:solidFill>
                  <a:srgbClr val="663300"/>
                </a:solidFill>
              </a:rPr>
              <a:t>The Role of the Primary Advocate</a:t>
            </a:r>
          </a:p>
          <a:p>
            <a:pPr marL="800100" lvl="3" indent="-342900"/>
            <a:r>
              <a:rPr lang="en-US" sz="2600" dirty="0"/>
              <a:t>Parental and Family Rights</a:t>
            </a:r>
          </a:p>
          <a:p>
            <a:pPr marL="800100" lvl="3" indent="-342900"/>
            <a:r>
              <a:rPr lang="en-US" sz="2600" dirty="0"/>
              <a:t>Language and Communication</a:t>
            </a:r>
          </a:p>
          <a:p>
            <a:pPr lvl="1"/>
            <a:endParaRPr lang="en-US" dirty="0"/>
          </a:p>
          <a:p>
            <a:endParaRPr lang="en-US" dirty="0"/>
          </a:p>
        </p:txBody>
      </p:sp>
      <p:cxnSp>
        <p:nvCxnSpPr>
          <p:cNvPr id="6" name="Straight Connector 5">
            <a:extLst>
              <a:ext uri="{FF2B5EF4-FFF2-40B4-BE49-F238E27FC236}">
                <a16:creationId xmlns:a16="http://schemas.microsoft.com/office/drawing/2014/main" id="{DE9B633D-7F9E-BADF-12BE-69DEEF52678D}"/>
              </a:ext>
            </a:extLst>
          </p:cNvPr>
          <p:cNvCxnSpPr>
            <a:cxnSpLocks/>
          </p:cNvCxnSpPr>
          <p:nvPr/>
        </p:nvCxnSpPr>
        <p:spPr>
          <a:xfrm>
            <a:off x="995423" y="1446835"/>
            <a:ext cx="8009681" cy="0"/>
          </a:xfrm>
          <a:prstGeom prst="line">
            <a:avLst/>
          </a:prstGeom>
        </p:spPr>
        <p:style>
          <a:lnRef idx="2">
            <a:schemeClr val="dk1"/>
          </a:lnRef>
          <a:fillRef idx="0">
            <a:schemeClr val="dk1"/>
          </a:fillRef>
          <a:effectRef idx="1">
            <a:schemeClr val="dk1"/>
          </a:effectRef>
          <a:fontRef idx="minor">
            <a:schemeClr val="tx1"/>
          </a:fontRef>
        </p:style>
      </p:cxnSp>
      <p:pic>
        <p:nvPicPr>
          <p:cNvPr id="4" name="Picture 3">
            <a:extLst>
              <a:ext uri="{FF2B5EF4-FFF2-40B4-BE49-F238E27FC236}">
                <a16:creationId xmlns:a16="http://schemas.microsoft.com/office/drawing/2014/main" id="{FCBCCD1E-85BB-2CF5-0966-EBC1BAA2DA87}"/>
              </a:ext>
            </a:extLst>
          </p:cNvPr>
          <p:cNvPicPr>
            <a:picLocks noChangeAspect="1"/>
          </p:cNvPicPr>
          <p:nvPr/>
        </p:nvPicPr>
        <p:blipFill>
          <a:blip r:embed="rId3"/>
          <a:stretch>
            <a:fillRect/>
          </a:stretch>
        </p:blipFill>
        <p:spPr>
          <a:xfrm>
            <a:off x="5571602" y="2279997"/>
            <a:ext cx="6867004" cy="4578003"/>
          </a:xfrm>
          <a:prstGeom prst="rect">
            <a:avLst/>
          </a:prstGeom>
        </p:spPr>
      </p:pic>
    </p:spTree>
    <p:extLst>
      <p:ext uri="{BB962C8B-B14F-4D97-AF65-F5344CB8AC3E}">
        <p14:creationId xmlns:p14="http://schemas.microsoft.com/office/powerpoint/2010/main" val="392770020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8" name="Picture 27">
            <a:extLst>
              <a:ext uri="{FF2B5EF4-FFF2-40B4-BE49-F238E27FC236}">
                <a16:creationId xmlns:a16="http://schemas.microsoft.com/office/drawing/2014/main" id="{BACB3A6A-58C2-25EC-30C4-063B382DE0AA}"/>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Lst>
          </a:blip>
          <a:stretch>
            <a:fillRect/>
          </a:stretch>
        </p:blipFill>
        <p:spPr>
          <a:xfrm>
            <a:off x="2151003" y="1561565"/>
            <a:ext cx="7624341" cy="5082894"/>
          </a:xfrm>
          <a:prstGeom prst="rect">
            <a:avLst/>
          </a:prstGeom>
        </p:spPr>
      </p:pic>
      <p:sp>
        <p:nvSpPr>
          <p:cNvPr id="2" name="Title 1">
            <a:extLst>
              <a:ext uri="{FF2B5EF4-FFF2-40B4-BE49-F238E27FC236}">
                <a16:creationId xmlns:a16="http://schemas.microsoft.com/office/drawing/2014/main" id="{F21994C4-2DB0-D4E6-3734-E65FC328B072}"/>
              </a:ext>
            </a:extLst>
          </p:cNvPr>
          <p:cNvSpPr>
            <a:spLocks noGrp="1"/>
          </p:cNvSpPr>
          <p:nvPr>
            <p:ph type="title"/>
          </p:nvPr>
        </p:nvSpPr>
        <p:spPr/>
        <p:txBody>
          <a:bodyPr/>
          <a:lstStyle/>
          <a:p>
            <a:r>
              <a:rPr lang="en-US" dirty="0"/>
              <a:t>Behavioral Compliance Theories</a:t>
            </a:r>
          </a:p>
        </p:txBody>
      </p:sp>
      <p:cxnSp>
        <p:nvCxnSpPr>
          <p:cNvPr id="8" name="Straight Connector 7">
            <a:extLst>
              <a:ext uri="{FF2B5EF4-FFF2-40B4-BE49-F238E27FC236}">
                <a16:creationId xmlns:a16="http://schemas.microsoft.com/office/drawing/2014/main" id="{38AF9514-9886-8CAF-6F95-751955C08709}"/>
              </a:ext>
            </a:extLst>
          </p:cNvPr>
          <p:cNvCxnSpPr>
            <a:cxnSpLocks/>
          </p:cNvCxnSpPr>
          <p:nvPr/>
        </p:nvCxnSpPr>
        <p:spPr>
          <a:xfrm>
            <a:off x="995423" y="1446835"/>
            <a:ext cx="8009681" cy="0"/>
          </a:xfrm>
          <a:prstGeom prst="line">
            <a:avLst/>
          </a:prstGeom>
        </p:spPr>
        <p:style>
          <a:lnRef idx="2">
            <a:schemeClr val="dk1"/>
          </a:lnRef>
          <a:fillRef idx="0">
            <a:schemeClr val="dk1"/>
          </a:fillRef>
          <a:effectRef idx="1">
            <a:schemeClr val="dk1"/>
          </a:effectRef>
          <a:fontRef idx="minor">
            <a:schemeClr val="tx1"/>
          </a:fontRef>
        </p:style>
      </p:cxnSp>
      <p:sp>
        <p:nvSpPr>
          <p:cNvPr id="21" name="TextBox 20">
            <a:extLst>
              <a:ext uri="{FF2B5EF4-FFF2-40B4-BE49-F238E27FC236}">
                <a16:creationId xmlns:a16="http://schemas.microsoft.com/office/drawing/2014/main" id="{968FD2E1-6335-743B-167E-B02784CD82E4}"/>
              </a:ext>
            </a:extLst>
          </p:cNvPr>
          <p:cNvSpPr txBox="1"/>
          <p:nvPr/>
        </p:nvSpPr>
        <p:spPr>
          <a:xfrm>
            <a:off x="3708060" y="3013501"/>
            <a:ext cx="1698242" cy="830997"/>
          </a:xfrm>
          <a:prstGeom prst="rect">
            <a:avLst/>
          </a:prstGeom>
          <a:noFill/>
        </p:spPr>
        <p:txBody>
          <a:bodyPr wrap="square" rtlCol="0">
            <a:spAutoFit/>
          </a:bodyPr>
          <a:lstStyle/>
          <a:p>
            <a:r>
              <a:rPr lang="en-US" sz="1600" b="1" dirty="0"/>
              <a:t>Determines what “Safety” looks like</a:t>
            </a:r>
          </a:p>
        </p:txBody>
      </p:sp>
      <p:sp>
        <p:nvSpPr>
          <p:cNvPr id="22" name="TextBox 21">
            <a:extLst>
              <a:ext uri="{FF2B5EF4-FFF2-40B4-BE49-F238E27FC236}">
                <a16:creationId xmlns:a16="http://schemas.microsoft.com/office/drawing/2014/main" id="{9786B38E-DF59-2FCB-229B-F66CD6E0A47B}"/>
              </a:ext>
            </a:extLst>
          </p:cNvPr>
          <p:cNvSpPr txBox="1"/>
          <p:nvPr/>
        </p:nvSpPr>
        <p:spPr>
          <a:xfrm>
            <a:off x="6062703" y="2989223"/>
            <a:ext cx="1753593" cy="830997"/>
          </a:xfrm>
          <a:prstGeom prst="rect">
            <a:avLst/>
          </a:prstGeom>
          <a:noFill/>
        </p:spPr>
        <p:txBody>
          <a:bodyPr wrap="square" rtlCol="0">
            <a:spAutoFit/>
          </a:bodyPr>
          <a:lstStyle/>
          <a:p>
            <a:pPr algn="r"/>
            <a:r>
              <a:rPr lang="en-US" sz="1600" b="1" dirty="0"/>
              <a:t>Influences how the regulator is perceived</a:t>
            </a:r>
          </a:p>
        </p:txBody>
      </p:sp>
      <p:sp>
        <p:nvSpPr>
          <p:cNvPr id="23" name="TextBox 22">
            <a:extLst>
              <a:ext uri="{FF2B5EF4-FFF2-40B4-BE49-F238E27FC236}">
                <a16:creationId xmlns:a16="http://schemas.microsoft.com/office/drawing/2014/main" id="{E0B96962-4691-2D9B-3C72-37DC8897D310}"/>
              </a:ext>
            </a:extLst>
          </p:cNvPr>
          <p:cNvSpPr txBox="1"/>
          <p:nvPr/>
        </p:nvSpPr>
        <p:spPr>
          <a:xfrm>
            <a:off x="4673559" y="5411165"/>
            <a:ext cx="2150670" cy="830997"/>
          </a:xfrm>
          <a:prstGeom prst="rect">
            <a:avLst/>
          </a:prstGeom>
          <a:noFill/>
        </p:spPr>
        <p:txBody>
          <a:bodyPr wrap="square" rtlCol="0">
            <a:spAutoFit/>
          </a:bodyPr>
          <a:lstStyle/>
          <a:p>
            <a:pPr algn="ctr"/>
            <a:r>
              <a:rPr lang="en-US" sz="1600" b="1" dirty="0"/>
              <a:t>Impacts rules on gender, race and religion</a:t>
            </a:r>
          </a:p>
        </p:txBody>
      </p:sp>
      <p:sp>
        <p:nvSpPr>
          <p:cNvPr id="25" name="Rectangle 24">
            <a:extLst>
              <a:ext uri="{FF2B5EF4-FFF2-40B4-BE49-F238E27FC236}">
                <a16:creationId xmlns:a16="http://schemas.microsoft.com/office/drawing/2014/main" id="{3E4D902B-7E40-EF54-EC5B-AD3FAD25B709}"/>
              </a:ext>
            </a:extLst>
          </p:cNvPr>
          <p:cNvSpPr/>
          <p:nvPr/>
        </p:nvSpPr>
        <p:spPr>
          <a:xfrm>
            <a:off x="2698996" y="5595170"/>
            <a:ext cx="1318161" cy="80459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97EC7A21-5913-2440-FFF9-F889C5FE9FB1}"/>
              </a:ext>
            </a:extLst>
          </p:cNvPr>
          <p:cNvSpPr/>
          <p:nvPr/>
        </p:nvSpPr>
        <p:spPr>
          <a:xfrm>
            <a:off x="7567913" y="5595170"/>
            <a:ext cx="1997773" cy="80459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6745632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F4B1CD-F87C-78C1-5BCD-49ACED8EAC8C}"/>
              </a:ext>
            </a:extLst>
          </p:cNvPr>
          <p:cNvSpPr>
            <a:spLocks noGrp="1"/>
          </p:cNvSpPr>
          <p:nvPr>
            <p:ph type="title"/>
          </p:nvPr>
        </p:nvSpPr>
        <p:spPr/>
        <p:txBody>
          <a:bodyPr/>
          <a:lstStyle/>
          <a:p>
            <a:r>
              <a:rPr lang="en-US" dirty="0"/>
              <a:t>Key Takeaways</a:t>
            </a:r>
          </a:p>
        </p:txBody>
      </p:sp>
      <p:sp>
        <p:nvSpPr>
          <p:cNvPr id="3" name="Content Placeholder 2">
            <a:extLst>
              <a:ext uri="{FF2B5EF4-FFF2-40B4-BE49-F238E27FC236}">
                <a16:creationId xmlns:a16="http://schemas.microsoft.com/office/drawing/2014/main" id="{5C38BE6B-993F-8986-61DF-707955EE160A}"/>
              </a:ext>
            </a:extLst>
          </p:cNvPr>
          <p:cNvSpPr>
            <a:spLocks noGrp="1"/>
          </p:cNvSpPr>
          <p:nvPr>
            <p:ph idx="1"/>
          </p:nvPr>
        </p:nvSpPr>
        <p:spPr>
          <a:xfrm>
            <a:off x="3857104" y="1825625"/>
            <a:ext cx="7496695" cy="4351338"/>
          </a:xfrm>
        </p:spPr>
        <p:txBody>
          <a:bodyPr>
            <a:normAutofit lnSpcReduction="10000"/>
          </a:bodyPr>
          <a:lstStyle/>
          <a:p>
            <a:pPr marL="0" indent="0" fontAlgn="t">
              <a:buNone/>
            </a:pPr>
            <a:r>
              <a:rPr lang="en-US" dirty="0"/>
              <a:t>Licensing reflects competing regulatory theories </a:t>
            </a:r>
          </a:p>
          <a:p>
            <a:pPr fontAlgn="t"/>
            <a:r>
              <a:rPr lang="en-US" dirty="0"/>
              <a:t>Modern trend: </a:t>
            </a:r>
          </a:p>
          <a:p>
            <a:pPr lvl="1" fontAlgn="t"/>
            <a:r>
              <a:rPr lang="en-US" dirty="0"/>
              <a:t>Risk-based</a:t>
            </a:r>
          </a:p>
          <a:p>
            <a:pPr lvl="1" fontAlgn="t"/>
            <a:r>
              <a:rPr lang="en-US" dirty="0"/>
              <a:t>Evidence-driven</a:t>
            </a:r>
          </a:p>
          <a:p>
            <a:pPr lvl="1" fontAlgn="t"/>
            <a:r>
              <a:rPr lang="en-US" dirty="0"/>
              <a:t>Flexible oversight</a:t>
            </a:r>
          </a:p>
          <a:p>
            <a:pPr lvl="1" fontAlgn="t"/>
            <a:r>
              <a:rPr lang="en-US" dirty="0"/>
              <a:t>Focused on harm prevention</a:t>
            </a:r>
          </a:p>
          <a:p>
            <a:pPr fontAlgn="t"/>
            <a:r>
              <a:rPr lang="en-US" dirty="0"/>
              <a:t>Goal: </a:t>
            </a:r>
          </a:p>
          <a:p>
            <a:pPr lvl="1" fontAlgn="t"/>
            <a:r>
              <a:rPr lang="en-US" dirty="0"/>
              <a:t>Better regulation</a:t>
            </a:r>
          </a:p>
          <a:p>
            <a:pPr lvl="1" fontAlgn="t"/>
            <a:r>
              <a:rPr lang="en-US" dirty="0"/>
              <a:t>Balance public protection with efficiency and innovation</a:t>
            </a:r>
          </a:p>
          <a:p>
            <a:endParaRPr lang="en-US" dirty="0"/>
          </a:p>
        </p:txBody>
      </p:sp>
      <p:cxnSp>
        <p:nvCxnSpPr>
          <p:cNvPr id="4" name="Straight Connector 3">
            <a:extLst>
              <a:ext uri="{FF2B5EF4-FFF2-40B4-BE49-F238E27FC236}">
                <a16:creationId xmlns:a16="http://schemas.microsoft.com/office/drawing/2014/main" id="{F89A67FE-9E3B-6C56-6CD1-3BF534B2B5A8}"/>
              </a:ext>
            </a:extLst>
          </p:cNvPr>
          <p:cNvCxnSpPr>
            <a:cxnSpLocks/>
          </p:cNvCxnSpPr>
          <p:nvPr/>
        </p:nvCxnSpPr>
        <p:spPr>
          <a:xfrm>
            <a:off x="995423" y="1446835"/>
            <a:ext cx="8009681" cy="0"/>
          </a:xfrm>
          <a:prstGeom prst="line">
            <a:avLst/>
          </a:prstGeom>
        </p:spPr>
        <p:style>
          <a:lnRef idx="2">
            <a:schemeClr val="dk1"/>
          </a:lnRef>
          <a:fillRef idx="0">
            <a:schemeClr val="dk1"/>
          </a:fillRef>
          <a:effectRef idx="1">
            <a:schemeClr val="dk1"/>
          </a:effectRef>
          <a:fontRef idx="minor">
            <a:schemeClr val="tx1"/>
          </a:fontRef>
        </p:style>
      </p:cxnSp>
      <p:sp>
        <p:nvSpPr>
          <p:cNvPr id="6" name="Freeform 2">
            <a:extLst>
              <a:ext uri="{FF2B5EF4-FFF2-40B4-BE49-F238E27FC236}">
                <a16:creationId xmlns:a16="http://schemas.microsoft.com/office/drawing/2014/main" id="{3517F47F-51C7-B4A0-43A9-CEC03E0A3C95}"/>
              </a:ext>
            </a:extLst>
          </p:cNvPr>
          <p:cNvSpPr/>
          <p:nvPr/>
        </p:nvSpPr>
        <p:spPr>
          <a:xfrm>
            <a:off x="1479665" y="1689314"/>
            <a:ext cx="1995054" cy="4823460"/>
          </a:xfrm>
          <a:custGeom>
            <a:avLst/>
            <a:gdLst/>
            <a:ahLst/>
            <a:cxnLst/>
            <a:rect l="l" t="t" r="r" b="b"/>
            <a:pathLst>
              <a:path w="2573620" h="8229600">
                <a:moveTo>
                  <a:pt x="0" y="0"/>
                </a:moveTo>
                <a:lnTo>
                  <a:pt x="2573620" y="0"/>
                </a:lnTo>
                <a:lnTo>
                  <a:pt x="2573620" y="8229600"/>
                </a:lnTo>
                <a:lnTo>
                  <a:pt x="0" y="8229600"/>
                </a:lnTo>
                <a:lnTo>
                  <a:pt x="0" y="0"/>
                </a:lnTo>
                <a:close/>
              </a:path>
            </a:pathLst>
          </a:custGeom>
          <a:blipFill>
            <a:blip r:embed="rId3"/>
            <a:stretch>
              <a:fillRect/>
            </a:stretch>
          </a:blipFill>
        </p:spPr>
        <p:txBody>
          <a:bodyPr/>
          <a:lstStyle/>
          <a:p>
            <a:endParaRPr lang="en-US"/>
          </a:p>
        </p:txBody>
      </p:sp>
    </p:spTree>
    <p:extLst>
      <p:ext uri="{BB962C8B-B14F-4D97-AF65-F5344CB8AC3E}">
        <p14:creationId xmlns:p14="http://schemas.microsoft.com/office/powerpoint/2010/main" val="10802669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478293-C680-241E-B8CC-2A1625CA3195}"/>
              </a:ext>
            </a:extLst>
          </p:cNvPr>
          <p:cNvSpPr>
            <a:spLocks noGrp="1"/>
          </p:cNvSpPr>
          <p:nvPr>
            <p:ph type="ctrTitle"/>
          </p:nvPr>
        </p:nvSpPr>
        <p:spPr/>
        <p:txBody>
          <a:bodyPr/>
          <a:lstStyle/>
          <a:p>
            <a:r>
              <a:rPr lang="en-US" dirty="0"/>
              <a:t>Theoretical Background</a:t>
            </a:r>
          </a:p>
        </p:txBody>
      </p:sp>
      <p:sp>
        <p:nvSpPr>
          <p:cNvPr id="4" name="Subtitle 3">
            <a:extLst>
              <a:ext uri="{FF2B5EF4-FFF2-40B4-BE49-F238E27FC236}">
                <a16:creationId xmlns:a16="http://schemas.microsoft.com/office/drawing/2014/main" id="{DE558F74-B025-4E53-5FD7-8048334BA9C8}"/>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229104221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BA4BF4-7911-FBFF-7D3A-1CE6DDB4B3EB}"/>
              </a:ext>
            </a:extLst>
          </p:cNvPr>
          <p:cNvSpPr>
            <a:spLocks noGrp="1"/>
          </p:cNvSpPr>
          <p:nvPr>
            <p:ph type="title"/>
          </p:nvPr>
        </p:nvSpPr>
        <p:spPr/>
        <p:txBody>
          <a:bodyPr/>
          <a:lstStyle/>
          <a:p>
            <a:r>
              <a:rPr lang="en-US" dirty="0"/>
              <a:t>Questions</a:t>
            </a:r>
          </a:p>
        </p:txBody>
      </p:sp>
      <p:sp>
        <p:nvSpPr>
          <p:cNvPr id="4" name="Freeform 3">
            <a:extLst>
              <a:ext uri="{FF2B5EF4-FFF2-40B4-BE49-F238E27FC236}">
                <a16:creationId xmlns:a16="http://schemas.microsoft.com/office/drawing/2014/main" id="{964980C0-E5AC-19E6-7185-D662FA466EB3}"/>
              </a:ext>
            </a:extLst>
          </p:cNvPr>
          <p:cNvSpPr/>
          <p:nvPr/>
        </p:nvSpPr>
        <p:spPr>
          <a:xfrm>
            <a:off x="4030287" y="1690688"/>
            <a:ext cx="3301538" cy="4507314"/>
          </a:xfrm>
          <a:custGeom>
            <a:avLst/>
            <a:gdLst/>
            <a:ahLst/>
            <a:cxnLst/>
            <a:rect l="l" t="t" r="r" b="b"/>
            <a:pathLst>
              <a:path w="5297805" h="8229600">
                <a:moveTo>
                  <a:pt x="0" y="0"/>
                </a:moveTo>
                <a:lnTo>
                  <a:pt x="5297805" y="0"/>
                </a:lnTo>
                <a:lnTo>
                  <a:pt x="5297805" y="8229600"/>
                </a:lnTo>
                <a:lnTo>
                  <a:pt x="0" y="8229600"/>
                </a:lnTo>
                <a:lnTo>
                  <a:pt x="0" y="0"/>
                </a:lnTo>
                <a:close/>
              </a:path>
            </a:pathLst>
          </a:custGeom>
          <a:blipFill>
            <a:blip r:embed="rId2"/>
            <a:stretch>
              <a:fillRect/>
            </a:stretch>
          </a:blipFill>
        </p:spPr>
        <p:txBody>
          <a:bodyPr/>
          <a:lstStyle/>
          <a:p>
            <a:endParaRPr lang="en-US"/>
          </a:p>
        </p:txBody>
      </p:sp>
      <p:cxnSp>
        <p:nvCxnSpPr>
          <p:cNvPr id="5" name="Straight Connector 4">
            <a:extLst>
              <a:ext uri="{FF2B5EF4-FFF2-40B4-BE49-F238E27FC236}">
                <a16:creationId xmlns:a16="http://schemas.microsoft.com/office/drawing/2014/main" id="{6D58D27A-AE31-2C61-C8E5-CEDDF70802AB}"/>
              </a:ext>
            </a:extLst>
          </p:cNvPr>
          <p:cNvCxnSpPr>
            <a:cxnSpLocks/>
          </p:cNvCxnSpPr>
          <p:nvPr/>
        </p:nvCxnSpPr>
        <p:spPr>
          <a:xfrm>
            <a:off x="995423" y="1446835"/>
            <a:ext cx="8009681" cy="0"/>
          </a:xfrm>
          <a:prstGeom prst="line">
            <a:avLst/>
          </a:prstGeom>
        </p:spPr>
        <p:style>
          <a:lnRef idx="2">
            <a:schemeClr val="dk1"/>
          </a:lnRef>
          <a:fillRef idx="0">
            <a:schemeClr val="dk1"/>
          </a:fillRef>
          <a:effectRef idx="1">
            <a:schemeClr val="dk1"/>
          </a:effectRef>
          <a:fontRef idx="minor">
            <a:schemeClr val="tx1"/>
          </a:fontRef>
        </p:style>
      </p:cxnSp>
      <p:sp>
        <p:nvSpPr>
          <p:cNvPr id="6" name="TextBox 5">
            <a:extLst>
              <a:ext uri="{FF2B5EF4-FFF2-40B4-BE49-F238E27FC236}">
                <a16:creationId xmlns:a16="http://schemas.microsoft.com/office/drawing/2014/main" id="{6981F1C4-3C84-4905-0D8F-F81D2FEA0195}"/>
              </a:ext>
            </a:extLst>
          </p:cNvPr>
          <p:cNvSpPr txBox="1"/>
          <p:nvPr/>
        </p:nvSpPr>
        <p:spPr>
          <a:xfrm>
            <a:off x="7498080" y="5586153"/>
            <a:ext cx="3683923" cy="369332"/>
          </a:xfrm>
          <a:prstGeom prst="rect">
            <a:avLst/>
          </a:prstGeom>
          <a:noFill/>
        </p:spPr>
        <p:txBody>
          <a:bodyPr wrap="square" rtlCol="0">
            <a:spAutoFit/>
          </a:bodyPr>
          <a:lstStyle/>
          <a:p>
            <a:r>
              <a:rPr lang="en-US" dirty="0">
                <a:hlinkClick r:id="rId3"/>
              </a:rPr>
              <a:t>Sonya.stevens@naralicensing.org</a:t>
            </a:r>
            <a:r>
              <a:rPr lang="en-US" dirty="0"/>
              <a:t> </a:t>
            </a:r>
          </a:p>
        </p:txBody>
      </p:sp>
    </p:spTree>
    <p:extLst>
      <p:ext uri="{BB962C8B-B14F-4D97-AF65-F5344CB8AC3E}">
        <p14:creationId xmlns:p14="http://schemas.microsoft.com/office/powerpoint/2010/main" val="17992125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A5FC16-AE96-2D0B-39D3-E00D17D3E86D}"/>
              </a:ext>
            </a:extLst>
          </p:cNvPr>
          <p:cNvSpPr>
            <a:spLocks noGrp="1"/>
          </p:cNvSpPr>
          <p:nvPr>
            <p:ph type="title"/>
          </p:nvPr>
        </p:nvSpPr>
        <p:spPr/>
        <p:txBody>
          <a:bodyPr/>
          <a:lstStyle/>
          <a:p>
            <a:r>
              <a:rPr lang="en-US" dirty="0"/>
              <a:t>What is Regulatory Theory</a:t>
            </a:r>
          </a:p>
        </p:txBody>
      </p:sp>
      <p:sp>
        <p:nvSpPr>
          <p:cNvPr id="3" name="Content Placeholder 2">
            <a:extLst>
              <a:ext uri="{FF2B5EF4-FFF2-40B4-BE49-F238E27FC236}">
                <a16:creationId xmlns:a16="http://schemas.microsoft.com/office/drawing/2014/main" id="{2BA4B930-D5B4-BF38-FA04-9AF38A7BA045}"/>
              </a:ext>
            </a:extLst>
          </p:cNvPr>
          <p:cNvSpPr>
            <a:spLocks noGrp="1"/>
          </p:cNvSpPr>
          <p:nvPr>
            <p:ph idx="1"/>
          </p:nvPr>
        </p:nvSpPr>
        <p:spPr>
          <a:xfrm>
            <a:off x="838200" y="1825625"/>
            <a:ext cx="7108767" cy="4351338"/>
          </a:xfrm>
        </p:spPr>
        <p:txBody>
          <a:bodyPr/>
          <a:lstStyle/>
          <a:p>
            <a:pPr marL="465138" indent="-465138" fontAlgn="t">
              <a:buClr>
                <a:srgbClr val="CC9900"/>
              </a:buClr>
              <a:buFont typeface="Wingdings" panose="05000000000000000000" pitchFamily="2" charset="2"/>
              <a:buChar char="Ø"/>
            </a:pPr>
            <a:r>
              <a:rPr lang="en-US" b="1" dirty="0">
                <a:solidFill>
                  <a:srgbClr val="663300"/>
                </a:solidFill>
              </a:rPr>
              <a:t>Examines how rules and standards are: </a:t>
            </a:r>
          </a:p>
          <a:p>
            <a:pPr lvl="1" fontAlgn="t"/>
            <a:r>
              <a:rPr lang="en-US" dirty="0"/>
              <a:t>Designed</a:t>
            </a:r>
          </a:p>
          <a:p>
            <a:pPr lvl="1" fontAlgn="t"/>
            <a:r>
              <a:rPr lang="en-US" dirty="0"/>
              <a:t>Implemented</a:t>
            </a:r>
          </a:p>
          <a:p>
            <a:pPr lvl="1" fontAlgn="t">
              <a:spcAft>
                <a:spcPts val="1200"/>
              </a:spcAft>
            </a:pPr>
            <a:r>
              <a:rPr lang="en-US" dirty="0"/>
              <a:t>Enforced</a:t>
            </a:r>
          </a:p>
          <a:p>
            <a:pPr marL="465138" indent="-465138" fontAlgn="t">
              <a:buClr>
                <a:srgbClr val="CC9900"/>
              </a:buClr>
              <a:buFont typeface="Wingdings" panose="05000000000000000000" pitchFamily="2" charset="2"/>
              <a:buChar char="Ø"/>
            </a:pPr>
            <a:r>
              <a:rPr lang="en-US" b="1" dirty="0">
                <a:solidFill>
                  <a:srgbClr val="663300"/>
                </a:solidFill>
              </a:rPr>
              <a:t>Aims to manage:</a:t>
            </a:r>
          </a:p>
          <a:p>
            <a:pPr lvl="1" fontAlgn="t"/>
            <a:r>
              <a:rPr lang="en-US" dirty="0"/>
              <a:t>Market behavior</a:t>
            </a:r>
          </a:p>
          <a:p>
            <a:pPr lvl="1" fontAlgn="t"/>
            <a:r>
              <a:rPr lang="en-US" dirty="0"/>
              <a:t>Social risk</a:t>
            </a:r>
          </a:p>
          <a:p>
            <a:pPr lvl="1" fontAlgn="t"/>
            <a:r>
              <a:rPr lang="en-US" dirty="0"/>
              <a:t>Public welfare</a:t>
            </a:r>
          </a:p>
          <a:p>
            <a:endParaRPr lang="en-US" dirty="0"/>
          </a:p>
        </p:txBody>
      </p:sp>
      <p:pic>
        <p:nvPicPr>
          <p:cNvPr id="5" name="Picture 4">
            <a:extLst>
              <a:ext uri="{FF2B5EF4-FFF2-40B4-BE49-F238E27FC236}">
                <a16:creationId xmlns:a16="http://schemas.microsoft.com/office/drawing/2014/main" id="{B2BBA4DA-002B-2916-431F-581010B4C643}"/>
              </a:ext>
            </a:extLst>
          </p:cNvPr>
          <p:cNvPicPr>
            <a:picLocks noChangeAspect="1"/>
          </p:cNvPicPr>
          <p:nvPr/>
        </p:nvPicPr>
        <p:blipFill>
          <a:blip r:embed="rId3">
            <a:duotone>
              <a:prstClr val="black"/>
              <a:srgbClr val="CC9900">
                <a:tint val="45000"/>
                <a:satMod val="400000"/>
              </a:srgbClr>
            </a:duotone>
            <a:extLst>
              <a:ext uri="{BEBA8EAE-BF5A-486C-A8C5-ECC9F3942E4B}">
                <a14:imgProps xmlns:a14="http://schemas.microsoft.com/office/drawing/2010/main">
                  <a14:imgLayer r:embed="rId4">
                    <a14:imgEffect>
                      <a14:colorTemperature colorTemp="8800"/>
                    </a14:imgEffect>
                  </a14:imgLayer>
                </a14:imgProps>
              </a:ext>
            </a:extLst>
          </a:blip>
          <a:stretch>
            <a:fillRect/>
          </a:stretch>
        </p:blipFill>
        <p:spPr>
          <a:xfrm>
            <a:off x="4221383" y="2197060"/>
            <a:ext cx="6443723" cy="4295815"/>
          </a:xfrm>
          <a:prstGeom prst="rect">
            <a:avLst/>
          </a:prstGeom>
          <a:ln>
            <a:noFill/>
          </a:ln>
          <a:effectLst>
            <a:outerShdw blurRad="292100" dist="139700" dir="2700000" algn="tl" rotWithShape="0">
              <a:srgbClr val="333333">
                <a:alpha val="65000"/>
              </a:srgbClr>
            </a:outerShdw>
          </a:effectLst>
        </p:spPr>
      </p:pic>
      <p:cxnSp>
        <p:nvCxnSpPr>
          <p:cNvPr id="6" name="Straight Connector 5">
            <a:extLst>
              <a:ext uri="{FF2B5EF4-FFF2-40B4-BE49-F238E27FC236}">
                <a16:creationId xmlns:a16="http://schemas.microsoft.com/office/drawing/2014/main" id="{7F16E245-A527-EC07-F009-46C31804C529}"/>
              </a:ext>
            </a:extLst>
          </p:cNvPr>
          <p:cNvCxnSpPr>
            <a:cxnSpLocks/>
          </p:cNvCxnSpPr>
          <p:nvPr/>
        </p:nvCxnSpPr>
        <p:spPr>
          <a:xfrm>
            <a:off x="995423" y="1446835"/>
            <a:ext cx="8009681" cy="0"/>
          </a:xfrm>
          <a:prstGeom prst="line">
            <a:avLst/>
          </a:prstGeom>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16464654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8D45C9-F799-62CC-4E97-E897547F49F3}"/>
              </a:ext>
            </a:extLst>
          </p:cNvPr>
          <p:cNvSpPr>
            <a:spLocks noGrp="1"/>
          </p:cNvSpPr>
          <p:nvPr>
            <p:ph type="title"/>
          </p:nvPr>
        </p:nvSpPr>
        <p:spPr/>
        <p:txBody>
          <a:bodyPr/>
          <a:lstStyle/>
          <a:p>
            <a:r>
              <a:rPr lang="en-US" dirty="0"/>
              <a:t>Licensing as a Regulatory Tool</a:t>
            </a:r>
          </a:p>
        </p:txBody>
      </p:sp>
      <p:sp>
        <p:nvSpPr>
          <p:cNvPr id="3" name="Content Placeholder 2">
            <a:extLst>
              <a:ext uri="{FF2B5EF4-FFF2-40B4-BE49-F238E27FC236}">
                <a16:creationId xmlns:a16="http://schemas.microsoft.com/office/drawing/2014/main" id="{A613D016-20EC-13ED-4694-98FE78E67C5C}"/>
              </a:ext>
            </a:extLst>
          </p:cNvPr>
          <p:cNvSpPr>
            <a:spLocks noGrp="1"/>
          </p:cNvSpPr>
          <p:nvPr>
            <p:ph idx="1"/>
          </p:nvPr>
        </p:nvSpPr>
        <p:spPr>
          <a:xfrm>
            <a:off x="6625542" y="2528545"/>
            <a:ext cx="4972291" cy="3964329"/>
          </a:xfrm>
        </p:spPr>
        <p:txBody>
          <a:bodyPr/>
          <a:lstStyle/>
          <a:p>
            <a:pPr fontAlgn="t">
              <a:buFont typeface="Wingdings" panose="05000000000000000000" pitchFamily="2" charset="2"/>
              <a:buChar char="ü"/>
            </a:pPr>
            <a:r>
              <a:rPr lang="en-US" dirty="0"/>
              <a:t>Grants permission to operate</a:t>
            </a:r>
          </a:p>
          <a:p>
            <a:pPr marL="288925" indent="-288925" fontAlgn="t">
              <a:buFont typeface="Wingdings" panose="05000000000000000000" pitchFamily="2" charset="2"/>
              <a:buChar char="ü"/>
            </a:pPr>
            <a:r>
              <a:rPr lang="en-US" dirty="0"/>
              <a:t>Requires meeting defined   standards </a:t>
            </a:r>
          </a:p>
          <a:p>
            <a:pPr fontAlgn="t">
              <a:buFont typeface="Wingdings" panose="05000000000000000000" pitchFamily="2" charset="2"/>
              <a:buChar char="ü"/>
            </a:pPr>
            <a:r>
              <a:rPr lang="en-US" dirty="0"/>
              <a:t>Functions as a: </a:t>
            </a:r>
          </a:p>
          <a:p>
            <a:pPr lvl="1" fontAlgn="t"/>
            <a:r>
              <a:rPr lang="en-US" dirty="0"/>
              <a:t>Quality assurance mechanism</a:t>
            </a:r>
          </a:p>
          <a:p>
            <a:pPr lvl="1" fontAlgn="t"/>
            <a:r>
              <a:rPr lang="en-US" dirty="0"/>
              <a:t>Risk control tool</a:t>
            </a:r>
          </a:p>
          <a:p>
            <a:pPr lvl="1" fontAlgn="t"/>
            <a:r>
              <a:rPr lang="en-US" dirty="0"/>
              <a:t>Barrier or filter for market entry</a:t>
            </a:r>
          </a:p>
          <a:p>
            <a:endParaRPr lang="en-US" dirty="0"/>
          </a:p>
        </p:txBody>
      </p:sp>
      <p:graphicFrame>
        <p:nvGraphicFramePr>
          <p:cNvPr id="4" name="Diagram 3">
            <a:extLst>
              <a:ext uri="{FF2B5EF4-FFF2-40B4-BE49-F238E27FC236}">
                <a16:creationId xmlns:a16="http://schemas.microsoft.com/office/drawing/2014/main" id="{A6F8F43B-24C9-8B3C-F5AA-7050CD2CC892}"/>
              </a:ext>
            </a:extLst>
          </p:cNvPr>
          <p:cNvGraphicFramePr/>
          <p:nvPr>
            <p:extLst>
              <p:ext uri="{D42A27DB-BD31-4B8C-83A1-F6EECF244321}">
                <p14:modId xmlns:p14="http://schemas.microsoft.com/office/powerpoint/2010/main" val="1143243548"/>
              </p:ext>
            </p:extLst>
          </p:nvPr>
        </p:nvGraphicFramePr>
        <p:xfrm>
          <a:off x="0" y="1690688"/>
          <a:ext cx="7349925" cy="497132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cxnSp>
        <p:nvCxnSpPr>
          <p:cNvPr id="6" name="Straight Connector 5">
            <a:extLst>
              <a:ext uri="{FF2B5EF4-FFF2-40B4-BE49-F238E27FC236}">
                <a16:creationId xmlns:a16="http://schemas.microsoft.com/office/drawing/2014/main" id="{C6BE67D8-7068-F5E6-0492-839A6C2CFE3B}"/>
              </a:ext>
            </a:extLst>
          </p:cNvPr>
          <p:cNvCxnSpPr>
            <a:cxnSpLocks/>
          </p:cNvCxnSpPr>
          <p:nvPr/>
        </p:nvCxnSpPr>
        <p:spPr>
          <a:xfrm>
            <a:off x="995423" y="1446835"/>
            <a:ext cx="8009681" cy="0"/>
          </a:xfrm>
          <a:prstGeom prst="line">
            <a:avLst/>
          </a:prstGeom>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40291032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9CEC15-E522-EF72-E16B-444EABE65073}"/>
              </a:ext>
            </a:extLst>
          </p:cNvPr>
          <p:cNvSpPr>
            <a:spLocks noGrp="1"/>
          </p:cNvSpPr>
          <p:nvPr>
            <p:ph type="title"/>
          </p:nvPr>
        </p:nvSpPr>
        <p:spPr/>
        <p:txBody>
          <a:bodyPr/>
          <a:lstStyle/>
          <a:p>
            <a:r>
              <a:rPr lang="en-US" dirty="0"/>
              <a:t>Public Interest Theory</a:t>
            </a:r>
          </a:p>
        </p:txBody>
      </p:sp>
      <p:sp>
        <p:nvSpPr>
          <p:cNvPr id="3" name="Content Placeholder 2">
            <a:extLst>
              <a:ext uri="{FF2B5EF4-FFF2-40B4-BE49-F238E27FC236}">
                <a16:creationId xmlns:a16="http://schemas.microsoft.com/office/drawing/2014/main" id="{1FFD44D7-6D1A-71DE-ED83-C7AAAB366EFA}"/>
              </a:ext>
            </a:extLst>
          </p:cNvPr>
          <p:cNvSpPr>
            <a:spLocks noGrp="1"/>
          </p:cNvSpPr>
          <p:nvPr>
            <p:ph idx="1"/>
          </p:nvPr>
        </p:nvSpPr>
        <p:spPr>
          <a:xfrm>
            <a:off x="838200" y="3022391"/>
            <a:ext cx="5257800" cy="3562097"/>
          </a:xfrm>
        </p:spPr>
        <p:txBody>
          <a:bodyPr>
            <a:normAutofit/>
          </a:bodyPr>
          <a:lstStyle/>
          <a:p>
            <a:pPr fontAlgn="t">
              <a:buClr>
                <a:srgbClr val="CC9900"/>
              </a:buClr>
              <a:buFont typeface="Wingdings" panose="05000000000000000000" pitchFamily="2" charset="2"/>
              <a:buChar char="Ø"/>
            </a:pPr>
            <a:r>
              <a:rPr lang="en-US" b="1" i="1" dirty="0">
                <a:solidFill>
                  <a:srgbClr val="663300"/>
                </a:solidFill>
              </a:rPr>
              <a:t>Purpose of Licensing</a:t>
            </a:r>
          </a:p>
          <a:p>
            <a:pPr lvl="1" fontAlgn="t"/>
            <a:r>
              <a:rPr lang="en-US" sz="2200" dirty="0"/>
              <a:t>Protect consumers</a:t>
            </a:r>
          </a:p>
          <a:p>
            <a:pPr lvl="1" fontAlgn="t">
              <a:spcAft>
                <a:spcPts val="1200"/>
              </a:spcAft>
            </a:pPr>
            <a:r>
              <a:rPr lang="en-US" sz="2200" dirty="0"/>
              <a:t>Ensure safety and quality</a:t>
            </a:r>
          </a:p>
          <a:p>
            <a:pPr fontAlgn="t">
              <a:buClr>
                <a:srgbClr val="CC9900"/>
              </a:buClr>
              <a:buFont typeface="Wingdings" panose="05000000000000000000" pitchFamily="2" charset="2"/>
              <a:buChar char="Ø"/>
            </a:pPr>
            <a:r>
              <a:rPr lang="en-US" b="1" i="1" dirty="0">
                <a:solidFill>
                  <a:srgbClr val="663300"/>
                </a:solidFill>
              </a:rPr>
              <a:t>Common Risks</a:t>
            </a:r>
          </a:p>
          <a:p>
            <a:pPr marL="465138" indent="-171450"/>
            <a:r>
              <a:rPr lang="en-US" sz="2200" dirty="0"/>
              <a:t>May oversimplify political and social complexity</a:t>
            </a:r>
          </a:p>
          <a:p>
            <a:pPr marL="465138" indent="-171450"/>
            <a:r>
              <a:rPr lang="en-US" sz="2200" dirty="0"/>
              <a:t>Can overlook diversity and individual needs</a:t>
            </a:r>
          </a:p>
        </p:txBody>
      </p:sp>
      <p:cxnSp>
        <p:nvCxnSpPr>
          <p:cNvPr id="5" name="Straight Connector 4">
            <a:extLst>
              <a:ext uri="{FF2B5EF4-FFF2-40B4-BE49-F238E27FC236}">
                <a16:creationId xmlns:a16="http://schemas.microsoft.com/office/drawing/2014/main" id="{22D04839-8D24-8DB4-3BFE-D0F19B1BC4F8}"/>
              </a:ext>
            </a:extLst>
          </p:cNvPr>
          <p:cNvCxnSpPr>
            <a:cxnSpLocks/>
          </p:cNvCxnSpPr>
          <p:nvPr/>
        </p:nvCxnSpPr>
        <p:spPr>
          <a:xfrm>
            <a:off x="995423" y="1446835"/>
            <a:ext cx="8009681" cy="0"/>
          </a:xfrm>
          <a:prstGeom prst="line">
            <a:avLst/>
          </a:prstGeom>
        </p:spPr>
        <p:style>
          <a:lnRef idx="2">
            <a:schemeClr val="dk1"/>
          </a:lnRef>
          <a:fillRef idx="0">
            <a:schemeClr val="dk1"/>
          </a:fillRef>
          <a:effectRef idx="1">
            <a:schemeClr val="dk1"/>
          </a:effectRef>
          <a:fontRef idx="minor">
            <a:schemeClr val="tx1"/>
          </a:fontRef>
        </p:style>
      </p:cxnSp>
      <p:sp>
        <p:nvSpPr>
          <p:cNvPr id="7" name="TextBox 6">
            <a:extLst>
              <a:ext uri="{FF2B5EF4-FFF2-40B4-BE49-F238E27FC236}">
                <a16:creationId xmlns:a16="http://schemas.microsoft.com/office/drawing/2014/main" id="{138F5CC8-BC0A-FE1B-E86E-5681F2D45691}"/>
              </a:ext>
            </a:extLst>
          </p:cNvPr>
          <p:cNvSpPr txBox="1"/>
          <p:nvPr/>
        </p:nvSpPr>
        <p:spPr>
          <a:xfrm>
            <a:off x="995423" y="1634449"/>
            <a:ext cx="10515600" cy="1200329"/>
          </a:xfrm>
          <a:prstGeom prst="rect">
            <a:avLst/>
          </a:prstGeom>
          <a:solidFill>
            <a:srgbClr val="FFFCF3"/>
          </a:solidFill>
          <a:ln>
            <a:solidFill>
              <a:schemeClr val="tx1"/>
            </a:solidFill>
            <a:prstDash val="sysDot"/>
          </a:ln>
        </p:spPr>
        <p:txBody>
          <a:bodyPr wrap="square">
            <a:spAutoFit/>
          </a:bodyPr>
          <a:lstStyle/>
          <a:p>
            <a:r>
              <a:rPr lang="en-US" sz="2400" b="0" i="0" dirty="0">
                <a:effectLst/>
              </a:rPr>
              <a:t>The Public Interest Theory e</a:t>
            </a:r>
            <a:r>
              <a:rPr lang="en-US" sz="2400" dirty="0"/>
              <a:t>mphasizes licensing for quality control, preventing negligence, and guaranteeing competent care in sensitive areas like elder care, mental health, and child care</a:t>
            </a:r>
            <a:r>
              <a:rPr lang="en-US" sz="2400" b="0" i="0" dirty="0">
                <a:effectLst/>
              </a:rPr>
              <a:t>.</a:t>
            </a:r>
            <a:endParaRPr lang="en-US" sz="2400" dirty="0"/>
          </a:p>
        </p:txBody>
      </p:sp>
      <p:sp>
        <p:nvSpPr>
          <p:cNvPr id="12" name="TextBox 11">
            <a:extLst>
              <a:ext uri="{FF2B5EF4-FFF2-40B4-BE49-F238E27FC236}">
                <a16:creationId xmlns:a16="http://schemas.microsoft.com/office/drawing/2014/main" id="{BBFDC596-FD50-8327-EA74-293B34D63D9A}"/>
              </a:ext>
            </a:extLst>
          </p:cNvPr>
          <p:cNvSpPr txBox="1"/>
          <p:nvPr/>
        </p:nvSpPr>
        <p:spPr>
          <a:xfrm>
            <a:off x="5718187" y="3022391"/>
            <a:ext cx="5978815" cy="2246769"/>
          </a:xfrm>
          <a:prstGeom prst="rect">
            <a:avLst/>
          </a:prstGeom>
          <a:noFill/>
        </p:spPr>
        <p:txBody>
          <a:bodyPr wrap="square">
            <a:spAutoFit/>
          </a:bodyPr>
          <a:lstStyle/>
          <a:p>
            <a:pPr marL="457200" indent="-457200" fontAlgn="t">
              <a:buClr>
                <a:srgbClr val="CC9900"/>
              </a:buClr>
              <a:buFont typeface="Wingdings" panose="05000000000000000000" pitchFamily="2" charset="2"/>
              <a:buChar char="Ø"/>
            </a:pPr>
            <a:r>
              <a:rPr lang="en-US" sz="2800" b="1" dirty="0">
                <a:solidFill>
                  <a:srgbClr val="663300"/>
                </a:solidFill>
              </a:rPr>
              <a:t>Underlying Assumption</a:t>
            </a:r>
          </a:p>
          <a:p>
            <a:pPr marL="800100" lvl="1" indent="-342900" fontAlgn="t">
              <a:buFont typeface="Arial" panose="020B0604020202020204" pitchFamily="34" charset="0"/>
              <a:buChar char="•"/>
            </a:pPr>
            <a:r>
              <a:rPr lang="en-US" sz="2200" dirty="0"/>
              <a:t>Consumers lack the information to assess quality</a:t>
            </a:r>
          </a:p>
          <a:p>
            <a:pPr marL="800100" lvl="1" indent="-342900" fontAlgn="t">
              <a:buFont typeface="Arial" panose="020B0604020202020204" pitchFamily="34" charset="0"/>
              <a:buChar char="•"/>
            </a:pPr>
            <a:r>
              <a:rPr lang="en-US" sz="2200" dirty="0"/>
              <a:t>Regulators act as neutral guardians of the public good</a:t>
            </a:r>
          </a:p>
          <a:p>
            <a:pPr fontAlgn="t"/>
            <a:endParaRPr lang="en-US" sz="2400" dirty="0"/>
          </a:p>
        </p:txBody>
      </p:sp>
      <p:pic>
        <p:nvPicPr>
          <p:cNvPr id="15" name="Picture 14">
            <a:extLst>
              <a:ext uri="{FF2B5EF4-FFF2-40B4-BE49-F238E27FC236}">
                <a16:creationId xmlns:a16="http://schemas.microsoft.com/office/drawing/2014/main" id="{7F21C1F1-91FF-A366-1133-541D39D0D4A5}"/>
              </a:ext>
            </a:extLst>
          </p:cNvPr>
          <p:cNvPicPr>
            <a:picLocks noChangeAspect="1"/>
          </p:cNvPicPr>
          <p:nvPr/>
        </p:nvPicPr>
        <p:blipFill>
          <a:blip r:embed="rId3"/>
          <a:srcRect l="16654" t="11299" r="15850" b="15028"/>
          <a:stretch>
            <a:fillRect/>
          </a:stretch>
        </p:blipFill>
        <p:spPr>
          <a:xfrm>
            <a:off x="8174500" y="4628611"/>
            <a:ext cx="2937786" cy="2137764"/>
          </a:xfrm>
          <a:prstGeom prst="rect">
            <a:avLst/>
          </a:prstGeom>
        </p:spPr>
      </p:pic>
    </p:spTree>
    <p:extLst>
      <p:ext uri="{BB962C8B-B14F-4D97-AF65-F5344CB8AC3E}">
        <p14:creationId xmlns:p14="http://schemas.microsoft.com/office/powerpoint/2010/main" val="37798474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2796AD-8932-35FC-E2B2-99A8C6AE920D}"/>
              </a:ext>
            </a:extLst>
          </p:cNvPr>
          <p:cNvSpPr>
            <a:spLocks noGrp="1"/>
          </p:cNvSpPr>
          <p:nvPr>
            <p:ph type="title"/>
          </p:nvPr>
        </p:nvSpPr>
        <p:spPr/>
        <p:txBody>
          <a:bodyPr/>
          <a:lstStyle/>
          <a:p>
            <a:r>
              <a:rPr lang="en-US" dirty="0"/>
              <a:t>Public Choice Theory</a:t>
            </a:r>
          </a:p>
        </p:txBody>
      </p:sp>
      <p:sp>
        <p:nvSpPr>
          <p:cNvPr id="3" name="Content Placeholder 2">
            <a:extLst>
              <a:ext uri="{FF2B5EF4-FFF2-40B4-BE49-F238E27FC236}">
                <a16:creationId xmlns:a16="http://schemas.microsoft.com/office/drawing/2014/main" id="{F5684233-4E83-B8B3-E84D-F8CD9DC5A9B6}"/>
              </a:ext>
            </a:extLst>
          </p:cNvPr>
          <p:cNvSpPr>
            <a:spLocks noGrp="1"/>
          </p:cNvSpPr>
          <p:nvPr>
            <p:ph idx="1"/>
          </p:nvPr>
        </p:nvSpPr>
        <p:spPr>
          <a:xfrm>
            <a:off x="838200" y="3059299"/>
            <a:ext cx="5919060" cy="3705405"/>
          </a:xfrm>
        </p:spPr>
        <p:txBody>
          <a:bodyPr>
            <a:normAutofit fontScale="85000" lnSpcReduction="10000"/>
          </a:bodyPr>
          <a:lstStyle/>
          <a:p>
            <a:pPr fontAlgn="t">
              <a:buClr>
                <a:srgbClr val="CC9900"/>
              </a:buClr>
              <a:buFont typeface="Wingdings" panose="05000000000000000000" pitchFamily="2" charset="2"/>
              <a:buChar char="Ø"/>
            </a:pPr>
            <a:r>
              <a:rPr lang="en-US" sz="3300" b="1" i="1" dirty="0">
                <a:solidFill>
                  <a:srgbClr val="663300"/>
                </a:solidFill>
              </a:rPr>
              <a:t>Purpose of Licensing</a:t>
            </a:r>
          </a:p>
          <a:p>
            <a:pPr marL="465138" fontAlgn="t"/>
            <a:r>
              <a:rPr lang="en-US" dirty="0"/>
              <a:t>Rules may prioritize Licensees over consumers</a:t>
            </a:r>
          </a:p>
          <a:p>
            <a:pPr marL="465138" fontAlgn="t">
              <a:spcAft>
                <a:spcPts val="1200"/>
              </a:spcAft>
            </a:pPr>
            <a:r>
              <a:rPr lang="en-US" dirty="0"/>
              <a:t>Regulation can become a tool for economic protectionism</a:t>
            </a:r>
          </a:p>
          <a:p>
            <a:pPr fontAlgn="t">
              <a:buClr>
                <a:srgbClr val="CC9900"/>
              </a:buClr>
              <a:buFont typeface="Wingdings" panose="05000000000000000000" pitchFamily="2" charset="2"/>
              <a:buChar char="Ø"/>
            </a:pPr>
            <a:r>
              <a:rPr lang="en-US" sz="3300" b="1" i="1" dirty="0">
                <a:solidFill>
                  <a:srgbClr val="663300"/>
                </a:solidFill>
              </a:rPr>
              <a:t>Common Risks</a:t>
            </a:r>
          </a:p>
          <a:p>
            <a:pPr marL="511175" fontAlgn="t"/>
            <a:r>
              <a:rPr lang="en-US" dirty="0"/>
              <a:t>Influenced by incumbent professionals</a:t>
            </a:r>
          </a:p>
          <a:p>
            <a:pPr marL="511175" fontAlgn="t"/>
            <a:r>
              <a:rPr lang="en-US" dirty="0"/>
              <a:t>Reduced competition and innovation</a:t>
            </a:r>
          </a:p>
          <a:p>
            <a:pPr marL="0" indent="0">
              <a:buNone/>
            </a:pPr>
            <a:endParaRPr lang="en-US" dirty="0"/>
          </a:p>
        </p:txBody>
      </p:sp>
      <p:cxnSp>
        <p:nvCxnSpPr>
          <p:cNvPr id="4" name="Straight Connector 3">
            <a:extLst>
              <a:ext uri="{FF2B5EF4-FFF2-40B4-BE49-F238E27FC236}">
                <a16:creationId xmlns:a16="http://schemas.microsoft.com/office/drawing/2014/main" id="{B26C00B5-4E40-2FCC-FCB9-0A3CDEFF23DC}"/>
              </a:ext>
            </a:extLst>
          </p:cNvPr>
          <p:cNvCxnSpPr>
            <a:cxnSpLocks/>
          </p:cNvCxnSpPr>
          <p:nvPr/>
        </p:nvCxnSpPr>
        <p:spPr>
          <a:xfrm>
            <a:off x="995423" y="1446835"/>
            <a:ext cx="8009681" cy="0"/>
          </a:xfrm>
          <a:prstGeom prst="line">
            <a:avLst/>
          </a:prstGeom>
        </p:spPr>
        <p:style>
          <a:lnRef idx="2">
            <a:schemeClr val="dk1"/>
          </a:lnRef>
          <a:fillRef idx="0">
            <a:schemeClr val="dk1"/>
          </a:fillRef>
          <a:effectRef idx="1">
            <a:schemeClr val="dk1"/>
          </a:effectRef>
          <a:fontRef idx="minor">
            <a:schemeClr val="tx1"/>
          </a:fontRef>
        </p:style>
      </p:cxnSp>
      <p:sp>
        <p:nvSpPr>
          <p:cNvPr id="7" name="TextBox 6">
            <a:extLst>
              <a:ext uri="{FF2B5EF4-FFF2-40B4-BE49-F238E27FC236}">
                <a16:creationId xmlns:a16="http://schemas.microsoft.com/office/drawing/2014/main" id="{A78A96DC-AF90-D7FF-BB4D-C814D300C811}"/>
              </a:ext>
            </a:extLst>
          </p:cNvPr>
          <p:cNvSpPr txBox="1"/>
          <p:nvPr/>
        </p:nvSpPr>
        <p:spPr>
          <a:xfrm>
            <a:off x="838201" y="1652903"/>
            <a:ext cx="10515599" cy="1200329"/>
          </a:xfrm>
          <a:prstGeom prst="rect">
            <a:avLst/>
          </a:prstGeom>
          <a:solidFill>
            <a:srgbClr val="FFFCF3"/>
          </a:solidFill>
          <a:ln>
            <a:solidFill>
              <a:schemeClr val="tx1"/>
            </a:solidFill>
            <a:prstDash val="sysDot"/>
          </a:ln>
        </p:spPr>
        <p:txBody>
          <a:bodyPr wrap="square">
            <a:spAutoFit/>
          </a:bodyPr>
          <a:lstStyle/>
          <a:p>
            <a:r>
              <a:rPr lang="en-US" sz="2400" b="0" i="0" dirty="0">
                <a:solidFill>
                  <a:srgbClr val="0A0A0A"/>
                </a:solidFill>
                <a:effectLst/>
              </a:rPr>
              <a:t>The Public Choice Theory f</a:t>
            </a:r>
            <a:r>
              <a:rPr lang="en-US" sz="2400" dirty="0"/>
              <a:t>ocuses on the "rent-seeking" behavior, arguing that rigorous licensing acts primarily as a barrier to competition rather than a safeguard for the public.</a:t>
            </a:r>
            <a:endParaRPr lang="en-US" sz="2400" b="1" dirty="0"/>
          </a:p>
        </p:txBody>
      </p:sp>
      <p:sp>
        <p:nvSpPr>
          <p:cNvPr id="11" name="TextBox 10">
            <a:extLst>
              <a:ext uri="{FF2B5EF4-FFF2-40B4-BE49-F238E27FC236}">
                <a16:creationId xmlns:a16="http://schemas.microsoft.com/office/drawing/2014/main" id="{9965C0A7-88EE-FDA9-94D8-3F75C3F1C952}"/>
              </a:ext>
            </a:extLst>
          </p:cNvPr>
          <p:cNvSpPr txBox="1"/>
          <p:nvPr/>
        </p:nvSpPr>
        <p:spPr>
          <a:xfrm>
            <a:off x="6292901" y="2949555"/>
            <a:ext cx="5424406" cy="1261884"/>
          </a:xfrm>
          <a:prstGeom prst="rect">
            <a:avLst/>
          </a:prstGeom>
          <a:noFill/>
        </p:spPr>
        <p:txBody>
          <a:bodyPr wrap="square">
            <a:spAutoFit/>
          </a:bodyPr>
          <a:lstStyle/>
          <a:p>
            <a:pPr marL="457200" indent="-457200" fontAlgn="t">
              <a:buClr>
                <a:srgbClr val="CC9900"/>
              </a:buClr>
              <a:buFont typeface="Wingdings" panose="05000000000000000000" pitchFamily="2" charset="2"/>
              <a:buChar char="Ø"/>
            </a:pPr>
            <a:r>
              <a:rPr lang="en-US" sz="2800" b="1" dirty="0">
                <a:solidFill>
                  <a:srgbClr val="663300"/>
                </a:solidFill>
              </a:rPr>
              <a:t>Underlying Assumption</a:t>
            </a:r>
          </a:p>
          <a:p>
            <a:pPr fontAlgn="t"/>
            <a:r>
              <a:rPr lang="en-US" sz="2400" dirty="0"/>
              <a:t>Regulators and professionals respond to incentives, just like market actors</a:t>
            </a:r>
          </a:p>
        </p:txBody>
      </p:sp>
      <p:pic>
        <p:nvPicPr>
          <p:cNvPr id="15" name="Picture 14">
            <a:extLst>
              <a:ext uri="{FF2B5EF4-FFF2-40B4-BE49-F238E27FC236}">
                <a16:creationId xmlns:a16="http://schemas.microsoft.com/office/drawing/2014/main" id="{E9DC6BBB-3604-D87F-AABF-38A9F60E1D23}"/>
              </a:ext>
            </a:extLst>
          </p:cNvPr>
          <p:cNvPicPr>
            <a:picLocks noChangeAspect="1"/>
          </p:cNvPicPr>
          <p:nvPr/>
        </p:nvPicPr>
        <p:blipFill>
          <a:blip r:embed="rId3"/>
          <a:srcRect l="16352" t="8136" r="14495" b="13672"/>
          <a:stretch>
            <a:fillRect/>
          </a:stretch>
        </p:blipFill>
        <p:spPr>
          <a:xfrm>
            <a:off x="8105615" y="4337314"/>
            <a:ext cx="3053166" cy="2301515"/>
          </a:xfrm>
          <a:prstGeom prst="rect">
            <a:avLst/>
          </a:prstGeom>
        </p:spPr>
      </p:pic>
    </p:spTree>
    <p:extLst>
      <p:ext uri="{BB962C8B-B14F-4D97-AF65-F5344CB8AC3E}">
        <p14:creationId xmlns:p14="http://schemas.microsoft.com/office/powerpoint/2010/main" val="35569923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2101793-6D08-3E86-00EB-18E6CC7DD3A3}"/>
              </a:ext>
            </a:extLst>
          </p:cNvPr>
          <p:cNvSpPr>
            <a:spLocks noGrp="1"/>
          </p:cNvSpPr>
          <p:nvPr>
            <p:ph idx="1"/>
          </p:nvPr>
        </p:nvSpPr>
        <p:spPr>
          <a:xfrm>
            <a:off x="5076737" y="4647632"/>
            <a:ext cx="5882900" cy="1200329"/>
          </a:xfrm>
          <a:prstGeom prst="roundRect">
            <a:avLst/>
          </a:prstGeom>
          <a:solidFill>
            <a:srgbClr val="FFE59B"/>
          </a:solidFill>
        </p:spPr>
        <p:txBody>
          <a:bodyPr>
            <a:noAutofit/>
          </a:bodyPr>
          <a:lstStyle/>
          <a:p>
            <a:pPr marL="511175" indent="0" fontAlgn="t">
              <a:spcBef>
                <a:spcPts val="1200"/>
              </a:spcBef>
              <a:buNone/>
            </a:pPr>
            <a:r>
              <a:rPr lang="en-US" sz="2300" dirty="0"/>
              <a:t>Global momentum toward </a:t>
            </a:r>
            <a:r>
              <a:rPr lang="en-US" sz="2300" b="1" dirty="0"/>
              <a:t>reforming licensing</a:t>
            </a:r>
            <a:r>
              <a:rPr lang="en-US" sz="2300" dirty="0"/>
              <a:t> to remove unnecessary hurdles that limit access.</a:t>
            </a:r>
          </a:p>
          <a:p>
            <a:endParaRPr lang="en-US" sz="2300" dirty="0"/>
          </a:p>
        </p:txBody>
      </p:sp>
      <p:sp>
        <p:nvSpPr>
          <p:cNvPr id="2" name="Title 1">
            <a:extLst>
              <a:ext uri="{FF2B5EF4-FFF2-40B4-BE49-F238E27FC236}">
                <a16:creationId xmlns:a16="http://schemas.microsoft.com/office/drawing/2014/main" id="{616D63CF-9966-6CAA-47CF-CA55AF8709E2}"/>
              </a:ext>
            </a:extLst>
          </p:cNvPr>
          <p:cNvSpPr>
            <a:spLocks noGrp="1"/>
          </p:cNvSpPr>
          <p:nvPr>
            <p:ph type="title"/>
          </p:nvPr>
        </p:nvSpPr>
        <p:spPr/>
        <p:txBody>
          <a:bodyPr/>
          <a:lstStyle/>
          <a:p>
            <a:r>
              <a:rPr lang="en-US" dirty="0"/>
              <a:t>Current Trends (2024-2026)</a:t>
            </a:r>
          </a:p>
        </p:txBody>
      </p:sp>
      <p:cxnSp>
        <p:nvCxnSpPr>
          <p:cNvPr id="4" name="Straight Connector 3">
            <a:extLst>
              <a:ext uri="{FF2B5EF4-FFF2-40B4-BE49-F238E27FC236}">
                <a16:creationId xmlns:a16="http://schemas.microsoft.com/office/drawing/2014/main" id="{B925B09C-AD60-87C5-0D8D-B0A94323117C}"/>
              </a:ext>
            </a:extLst>
          </p:cNvPr>
          <p:cNvCxnSpPr>
            <a:cxnSpLocks/>
          </p:cNvCxnSpPr>
          <p:nvPr/>
        </p:nvCxnSpPr>
        <p:spPr>
          <a:xfrm>
            <a:off x="995423" y="1446835"/>
            <a:ext cx="8009681" cy="0"/>
          </a:xfrm>
          <a:prstGeom prst="line">
            <a:avLst/>
          </a:prstGeom>
        </p:spPr>
        <p:style>
          <a:lnRef idx="2">
            <a:schemeClr val="dk1"/>
          </a:lnRef>
          <a:fillRef idx="0">
            <a:schemeClr val="dk1"/>
          </a:fillRef>
          <a:effectRef idx="1">
            <a:schemeClr val="dk1"/>
          </a:effectRef>
          <a:fontRef idx="minor">
            <a:schemeClr val="tx1"/>
          </a:fontRef>
        </p:style>
      </p:cxnSp>
      <p:sp>
        <p:nvSpPr>
          <p:cNvPr id="8" name="TextBox 7">
            <a:extLst>
              <a:ext uri="{FF2B5EF4-FFF2-40B4-BE49-F238E27FC236}">
                <a16:creationId xmlns:a16="http://schemas.microsoft.com/office/drawing/2014/main" id="{50B6A100-E3D0-4840-352D-2309F8CBF06E}"/>
              </a:ext>
            </a:extLst>
          </p:cNvPr>
          <p:cNvSpPr txBox="1"/>
          <p:nvPr/>
        </p:nvSpPr>
        <p:spPr>
          <a:xfrm>
            <a:off x="5210882" y="1890073"/>
            <a:ext cx="5676602" cy="1276945"/>
          </a:xfrm>
          <a:prstGeom prst="roundRect">
            <a:avLst/>
          </a:prstGeom>
          <a:solidFill>
            <a:srgbClr val="FFDB75"/>
          </a:solidFill>
        </p:spPr>
        <p:txBody>
          <a:bodyPr wrap="square">
            <a:spAutoFit/>
          </a:bodyPr>
          <a:lstStyle/>
          <a:p>
            <a:pPr marL="635000" fontAlgn="t">
              <a:buNone/>
            </a:pPr>
            <a:r>
              <a:rPr lang="en-US" sz="2300" dirty="0"/>
              <a:t>A push to </a:t>
            </a:r>
            <a:r>
              <a:rPr lang="en-US" sz="2300" b="1" dirty="0"/>
              <a:t>reduce regulations </a:t>
            </a:r>
            <a:r>
              <a:rPr lang="en-US" sz="2300" dirty="0"/>
              <a:t>and/or favor </a:t>
            </a:r>
            <a:r>
              <a:rPr lang="en-US" sz="2300" i="1" dirty="0"/>
              <a:t>certification</a:t>
            </a:r>
            <a:r>
              <a:rPr lang="en-US" sz="2300" dirty="0"/>
              <a:t> over </a:t>
            </a:r>
            <a:r>
              <a:rPr lang="en-US" sz="2300" i="1" dirty="0"/>
              <a:t>licensing</a:t>
            </a:r>
            <a:r>
              <a:rPr lang="en-US" sz="2300" dirty="0"/>
              <a:t> to lower barriers to entry.</a:t>
            </a:r>
          </a:p>
        </p:txBody>
      </p:sp>
      <p:sp>
        <p:nvSpPr>
          <p:cNvPr id="10" name="TextBox 9">
            <a:extLst>
              <a:ext uri="{FF2B5EF4-FFF2-40B4-BE49-F238E27FC236}">
                <a16:creationId xmlns:a16="http://schemas.microsoft.com/office/drawing/2014/main" id="{60F3E772-1A5B-A592-79AE-2AC6FB4E17BF}"/>
              </a:ext>
            </a:extLst>
          </p:cNvPr>
          <p:cNvSpPr txBox="1"/>
          <p:nvPr/>
        </p:nvSpPr>
        <p:spPr>
          <a:xfrm>
            <a:off x="4852208" y="3273403"/>
            <a:ext cx="6035276" cy="1276945"/>
          </a:xfrm>
          <a:prstGeom prst="roundRect">
            <a:avLst/>
          </a:prstGeom>
          <a:solidFill>
            <a:srgbClr val="FFDB75"/>
          </a:solidFill>
        </p:spPr>
        <p:txBody>
          <a:bodyPr wrap="square">
            <a:spAutoFit/>
          </a:bodyPr>
          <a:lstStyle/>
          <a:p>
            <a:pPr marL="682625" fontAlgn="t">
              <a:buNone/>
            </a:pPr>
            <a:r>
              <a:rPr lang="en-US" sz="2300" dirty="0"/>
              <a:t>A trend toward </a:t>
            </a:r>
            <a:r>
              <a:rPr lang="en-US" sz="2300" b="1" dirty="0"/>
              <a:t>increased licensing </a:t>
            </a:r>
            <a:r>
              <a:rPr lang="en-US" sz="2300" dirty="0"/>
              <a:t>in fields such as social work to ensure safety and equity.</a:t>
            </a:r>
          </a:p>
        </p:txBody>
      </p:sp>
      <p:pic>
        <p:nvPicPr>
          <p:cNvPr id="12" name="Picture 11">
            <a:extLst>
              <a:ext uri="{FF2B5EF4-FFF2-40B4-BE49-F238E27FC236}">
                <a16:creationId xmlns:a16="http://schemas.microsoft.com/office/drawing/2014/main" id="{78AF626E-7BEC-C45E-7F6D-7824C8331907}"/>
              </a:ext>
            </a:extLst>
          </p:cNvPr>
          <p:cNvPicPr>
            <a:picLocks noChangeAspect="1"/>
          </p:cNvPicPr>
          <p:nvPr/>
        </p:nvPicPr>
        <p:blipFill>
          <a:blip r:embed="rId3">
            <a:duotone>
              <a:prstClr val="black"/>
              <a:srgbClr val="D9C3A5">
                <a:tint val="50000"/>
                <a:satMod val="180000"/>
              </a:srgbClr>
            </a:duotone>
            <a:extLst>
              <a:ext uri="{BEBA8EAE-BF5A-486C-A8C5-ECC9F3942E4B}">
                <a14:imgProps xmlns:a14="http://schemas.microsoft.com/office/drawing/2010/main">
                  <a14:imgLayer r:embed="rId4">
                    <a14:imgEffect>
                      <a14:colorTemperature colorTemp="5300"/>
                    </a14:imgEffect>
                  </a14:imgLayer>
                </a14:imgProps>
              </a:ext>
            </a:extLst>
          </a:blip>
          <a:stretch>
            <a:fillRect/>
          </a:stretch>
        </p:blipFill>
        <p:spPr>
          <a:xfrm>
            <a:off x="-984788" y="711914"/>
            <a:ext cx="8432571" cy="6478286"/>
          </a:xfrm>
          <a:prstGeom prst="rect">
            <a:avLst/>
          </a:prstGeom>
        </p:spPr>
      </p:pic>
    </p:spTree>
    <p:extLst>
      <p:ext uri="{BB962C8B-B14F-4D97-AF65-F5344CB8AC3E}">
        <p14:creationId xmlns:p14="http://schemas.microsoft.com/office/powerpoint/2010/main" val="16163625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Picture 40">
            <a:extLst>
              <a:ext uri="{FF2B5EF4-FFF2-40B4-BE49-F238E27FC236}">
                <a16:creationId xmlns:a16="http://schemas.microsoft.com/office/drawing/2014/main" id="{4BD26D96-60D9-4E85-8863-46F04C983E93}"/>
              </a:ext>
            </a:extLst>
          </p:cNvPr>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Layer>
                </a14:imgProps>
              </a:ext>
            </a:extLst>
          </a:blip>
          <a:stretch>
            <a:fillRect/>
          </a:stretch>
        </p:blipFill>
        <p:spPr>
          <a:xfrm>
            <a:off x="486258" y="473611"/>
            <a:ext cx="10515600" cy="6837337"/>
          </a:xfrm>
          <a:prstGeom prst="rect">
            <a:avLst/>
          </a:prstGeom>
        </p:spPr>
      </p:pic>
      <p:sp>
        <p:nvSpPr>
          <p:cNvPr id="2" name="Title 1">
            <a:extLst>
              <a:ext uri="{FF2B5EF4-FFF2-40B4-BE49-F238E27FC236}">
                <a16:creationId xmlns:a16="http://schemas.microsoft.com/office/drawing/2014/main" id="{C6D3B3D8-02EC-3A7D-1EA8-2C602C07AC9B}"/>
              </a:ext>
            </a:extLst>
          </p:cNvPr>
          <p:cNvSpPr>
            <a:spLocks noGrp="1"/>
          </p:cNvSpPr>
          <p:nvPr>
            <p:ph type="title"/>
          </p:nvPr>
        </p:nvSpPr>
        <p:spPr/>
        <p:txBody>
          <a:bodyPr/>
          <a:lstStyle/>
          <a:p>
            <a:r>
              <a:rPr lang="en-US" dirty="0"/>
              <a:t>The “Third Lens”</a:t>
            </a:r>
          </a:p>
        </p:txBody>
      </p:sp>
      <p:cxnSp>
        <p:nvCxnSpPr>
          <p:cNvPr id="4" name="Straight Connector 3">
            <a:extLst>
              <a:ext uri="{FF2B5EF4-FFF2-40B4-BE49-F238E27FC236}">
                <a16:creationId xmlns:a16="http://schemas.microsoft.com/office/drawing/2014/main" id="{97FE9F3E-6D4A-D067-2552-66F3ACAC1BDB}"/>
              </a:ext>
            </a:extLst>
          </p:cNvPr>
          <p:cNvCxnSpPr>
            <a:cxnSpLocks/>
          </p:cNvCxnSpPr>
          <p:nvPr/>
        </p:nvCxnSpPr>
        <p:spPr>
          <a:xfrm>
            <a:off x="995423" y="1446835"/>
            <a:ext cx="8009681" cy="0"/>
          </a:xfrm>
          <a:prstGeom prst="line">
            <a:avLst/>
          </a:prstGeom>
        </p:spPr>
        <p:style>
          <a:lnRef idx="2">
            <a:schemeClr val="dk1"/>
          </a:lnRef>
          <a:fillRef idx="0">
            <a:schemeClr val="dk1"/>
          </a:fillRef>
          <a:effectRef idx="1">
            <a:schemeClr val="dk1"/>
          </a:effectRef>
          <a:fontRef idx="minor">
            <a:schemeClr val="tx1"/>
          </a:fontRef>
        </p:style>
      </p:cxnSp>
      <p:sp>
        <p:nvSpPr>
          <p:cNvPr id="14" name="TextBox 13">
            <a:extLst>
              <a:ext uri="{FF2B5EF4-FFF2-40B4-BE49-F238E27FC236}">
                <a16:creationId xmlns:a16="http://schemas.microsoft.com/office/drawing/2014/main" id="{486C555B-E7CC-288B-CFB2-A87D39BB15BB}"/>
              </a:ext>
            </a:extLst>
          </p:cNvPr>
          <p:cNvSpPr txBox="1"/>
          <p:nvPr/>
        </p:nvSpPr>
        <p:spPr>
          <a:xfrm>
            <a:off x="2150390" y="4105483"/>
            <a:ext cx="6098582" cy="369332"/>
          </a:xfrm>
          <a:prstGeom prst="rect">
            <a:avLst/>
          </a:prstGeom>
          <a:noFill/>
        </p:spPr>
        <p:txBody>
          <a:bodyPr wrap="square">
            <a:spAutoFit/>
          </a:bodyPr>
          <a:lstStyle/>
          <a:p>
            <a:pPr fontAlgn="t"/>
            <a:endParaRPr lang="en-US" sz="1800" b="0" i="0" kern="1200" dirty="0">
              <a:solidFill>
                <a:schemeClr val="tx1"/>
              </a:solidFill>
              <a:effectLst/>
              <a:latin typeface="+mn-lt"/>
              <a:ea typeface="+mn-ea"/>
              <a:cs typeface="+mn-cs"/>
            </a:endParaRPr>
          </a:p>
        </p:txBody>
      </p:sp>
      <p:sp>
        <p:nvSpPr>
          <p:cNvPr id="16" name="TextBox 15">
            <a:extLst>
              <a:ext uri="{FF2B5EF4-FFF2-40B4-BE49-F238E27FC236}">
                <a16:creationId xmlns:a16="http://schemas.microsoft.com/office/drawing/2014/main" id="{5286C724-2EBE-D858-777E-AE21BD0BD941}"/>
              </a:ext>
            </a:extLst>
          </p:cNvPr>
          <p:cNvSpPr txBox="1"/>
          <p:nvPr/>
        </p:nvSpPr>
        <p:spPr>
          <a:xfrm>
            <a:off x="2150390" y="4613315"/>
            <a:ext cx="6098582" cy="369332"/>
          </a:xfrm>
          <a:prstGeom prst="rect">
            <a:avLst/>
          </a:prstGeom>
          <a:noFill/>
        </p:spPr>
        <p:txBody>
          <a:bodyPr wrap="square">
            <a:spAutoFit/>
          </a:bodyPr>
          <a:lstStyle/>
          <a:p>
            <a:pPr fontAlgn="t"/>
            <a:endParaRPr lang="en-US" sz="1800" b="0" i="0" kern="1200" dirty="0">
              <a:solidFill>
                <a:schemeClr val="tx1"/>
              </a:solidFill>
              <a:effectLst/>
              <a:latin typeface="+mn-lt"/>
              <a:ea typeface="+mn-ea"/>
              <a:cs typeface="+mn-cs"/>
            </a:endParaRPr>
          </a:p>
        </p:txBody>
      </p:sp>
      <p:sp>
        <p:nvSpPr>
          <p:cNvPr id="18" name="TextBox 17">
            <a:extLst>
              <a:ext uri="{FF2B5EF4-FFF2-40B4-BE49-F238E27FC236}">
                <a16:creationId xmlns:a16="http://schemas.microsoft.com/office/drawing/2014/main" id="{FD9F27B2-9CDC-03B6-3B6A-42D4E1020B77}"/>
              </a:ext>
            </a:extLst>
          </p:cNvPr>
          <p:cNvSpPr txBox="1"/>
          <p:nvPr/>
        </p:nvSpPr>
        <p:spPr>
          <a:xfrm>
            <a:off x="2150390" y="5226499"/>
            <a:ext cx="6098582" cy="369332"/>
          </a:xfrm>
          <a:prstGeom prst="rect">
            <a:avLst/>
          </a:prstGeom>
          <a:noFill/>
        </p:spPr>
        <p:txBody>
          <a:bodyPr wrap="square">
            <a:spAutoFit/>
          </a:bodyPr>
          <a:lstStyle/>
          <a:p>
            <a:pPr fontAlgn="t"/>
            <a:endParaRPr lang="en-US" sz="1800" b="0" i="0" kern="1200" dirty="0">
              <a:solidFill>
                <a:schemeClr val="tx1"/>
              </a:solidFill>
              <a:effectLst/>
              <a:latin typeface="+mn-lt"/>
              <a:ea typeface="+mn-ea"/>
              <a:cs typeface="+mn-cs"/>
            </a:endParaRPr>
          </a:p>
        </p:txBody>
      </p:sp>
      <p:sp>
        <p:nvSpPr>
          <p:cNvPr id="20" name="TextBox 19">
            <a:extLst>
              <a:ext uri="{FF2B5EF4-FFF2-40B4-BE49-F238E27FC236}">
                <a16:creationId xmlns:a16="http://schemas.microsoft.com/office/drawing/2014/main" id="{4D4B3626-0E82-720A-F442-FA48B7E13985}"/>
              </a:ext>
            </a:extLst>
          </p:cNvPr>
          <p:cNvSpPr txBox="1"/>
          <p:nvPr/>
        </p:nvSpPr>
        <p:spPr>
          <a:xfrm>
            <a:off x="5000263" y="632516"/>
            <a:ext cx="4324550" cy="707886"/>
          </a:xfrm>
          <a:prstGeom prst="rect">
            <a:avLst/>
          </a:prstGeom>
          <a:noFill/>
        </p:spPr>
        <p:txBody>
          <a:bodyPr wrap="square">
            <a:spAutoFit/>
          </a:bodyPr>
          <a:lstStyle/>
          <a:p>
            <a:r>
              <a:rPr lang="en-US" sz="2000" b="1" i="0" kern="1200" dirty="0">
                <a:solidFill>
                  <a:schemeClr val="tx1"/>
                </a:solidFill>
                <a:effectLst/>
                <a:latin typeface="+mn-lt"/>
                <a:ea typeface="+mn-ea"/>
                <a:cs typeface="+mn-cs"/>
              </a:rPr>
              <a:t>Public Interest</a:t>
            </a:r>
            <a:r>
              <a:rPr lang="en-US" sz="2000" b="0" i="0" kern="1200" dirty="0">
                <a:solidFill>
                  <a:schemeClr val="tx1"/>
                </a:solidFill>
                <a:effectLst/>
                <a:latin typeface="+mn-lt"/>
                <a:ea typeface="+mn-ea"/>
                <a:cs typeface="+mn-cs"/>
              </a:rPr>
              <a:t> and </a:t>
            </a:r>
            <a:r>
              <a:rPr lang="en-US" sz="2000" b="1" i="0" kern="1200" dirty="0">
                <a:solidFill>
                  <a:schemeClr val="tx1"/>
                </a:solidFill>
                <a:effectLst/>
                <a:latin typeface="+mn-lt"/>
                <a:ea typeface="+mn-ea"/>
                <a:cs typeface="+mn-cs"/>
              </a:rPr>
              <a:t>Public Choice</a:t>
            </a:r>
            <a:r>
              <a:rPr lang="en-US" sz="2000" b="0" i="0" kern="1200" dirty="0">
                <a:solidFill>
                  <a:schemeClr val="tx1"/>
                </a:solidFill>
                <a:effectLst/>
                <a:latin typeface="+mn-lt"/>
                <a:ea typeface="+mn-ea"/>
                <a:cs typeface="+mn-cs"/>
              </a:rPr>
              <a:t> theories each explain </a:t>
            </a:r>
            <a:r>
              <a:rPr lang="en-US" sz="2000" b="0" i="1" kern="1200" dirty="0">
                <a:solidFill>
                  <a:schemeClr val="tx1"/>
                </a:solidFill>
                <a:effectLst/>
                <a:latin typeface="+mn-lt"/>
                <a:ea typeface="+mn-ea"/>
                <a:cs typeface="+mn-cs"/>
              </a:rPr>
              <a:t>part</a:t>
            </a:r>
            <a:r>
              <a:rPr lang="en-US" sz="2000" b="0" i="0" kern="1200" dirty="0">
                <a:solidFill>
                  <a:schemeClr val="tx1"/>
                </a:solidFill>
                <a:effectLst/>
                <a:latin typeface="+mn-lt"/>
                <a:ea typeface="+mn-ea"/>
                <a:cs typeface="+mn-cs"/>
              </a:rPr>
              <a:t> of licensing</a:t>
            </a:r>
            <a:endParaRPr lang="en-US" sz="2000" dirty="0"/>
          </a:p>
        </p:txBody>
      </p:sp>
      <p:sp>
        <p:nvSpPr>
          <p:cNvPr id="22" name="TextBox 21">
            <a:extLst>
              <a:ext uri="{FF2B5EF4-FFF2-40B4-BE49-F238E27FC236}">
                <a16:creationId xmlns:a16="http://schemas.microsoft.com/office/drawing/2014/main" id="{D1416246-7ECE-5147-8E0E-F29FD9F26052}"/>
              </a:ext>
            </a:extLst>
          </p:cNvPr>
          <p:cNvSpPr txBox="1"/>
          <p:nvPr/>
        </p:nvSpPr>
        <p:spPr>
          <a:xfrm>
            <a:off x="2758698" y="1690688"/>
            <a:ext cx="5970721" cy="523220"/>
          </a:xfrm>
          <a:prstGeom prst="rect">
            <a:avLst/>
          </a:prstGeom>
          <a:noFill/>
        </p:spPr>
        <p:txBody>
          <a:bodyPr wrap="square" rtlCol="0">
            <a:spAutoFit/>
          </a:bodyPr>
          <a:lstStyle/>
          <a:p>
            <a:pPr algn="ctr"/>
            <a:r>
              <a:rPr lang="en-US" sz="2800" b="1" dirty="0">
                <a:solidFill>
                  <a:srgbClr val="CC9900"/>
                </a:solidFill>
              </a:rPr>
              <a:t>Administrative Reality</a:t>
            </a:r>
          </a:p>
        </p:txBody>
      </p:sp>
      <p:sp>
        <p:nvSpPr>
          <p:cNvPr id="26" name="TextBox 25">
            <a:extLst>
              <a:ext uri="{FF2B5EF4-FFF2-40B4-BE49-F238E27FC236}">
                <a16:creationId xmlns:a16="http://schemas.microsoft.com/office/drawing/2014/main" id="{22CCD3BA-9349-570C-8FEC-DCE38A930459}"/>
              </a:ext>
            </a:extLst>
          </p:cNvPr>
          <p:cNvSpPr txBox="1"/>
          <p:nvPr/>
        </p:nvSpPr>
        <p:spPr>
          <a:xfrm>
            <a:off x="8408797" y="1827377"/>
            <a:ext cx="1456841" cy="923330"/>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800" b="1" i="0" kern="1200" dirty="0">
                <a:solidFill>
                  <a:schemeClr val="tx1"/>
                </a:solidFill>
                <a:effectLst/>
                <a:latin typeface="+mn-lt"/>
                <a:ea typeface="+mn-ea"/>
                <a:cs typeface="+mn-cs"/>
              </a:rPr>
              <a:t>Shift the Central Question</a:t>
            </a:r>
            <a:endParaRPr lang="en-US" sz="1800" b="0" i="0" kern="1200" dirty="0">
              <a:solidFill>
                <a:schemeClr val="tx1"/>
              </a:solidFill>
              <a:effectLst/>
              <a:latin typeface="+mn-lt"/>
              <a:ea typeface="+mn-ea"/>
              <a:cs typeface="+mn-cs"/>
            </a:endParaRPr>
          </a:p>
        </p:txBody>
      </p:sp>
      <p:sp>
        <p:nvSpPr>
          <p:cNvPr id="28" name="TextBox 27">
            <a:extLst>
              <a:ext uri="{FF2B5EF4-FFF2-40B4-BE49-F238E27FC236}">
                <a16:creationId xmlns:a16="http://schemas.microsoft.com/office/drawing/2014/main" id="{81E8D215-77BE-10BE-11FB-E9976DFB611D}"/>
              </a:ext>
            </a:extLst>
          </p:cNvPr>
          <p:cNvSpPr txBox="1"/>
          <p:nvPr/>
        </p:nvSpPr>
        <p:spPr>
          <a:xfrm>
            <a:off x="1678335" y="1897812"/>
            <a:ext cx="1456841" cy="923330"/>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800" b="1" i="0" kern="1200" dirty="0">
                <a:solidFill>
                  <a:schemeClr val="tx1"/>
                </a:solidFill>
                <a:effectLst/>
                <a:latin typeface="+mn-lt"/>
                <a:ea typeface="+mn-ea"/>
                <a:cs typeface="+mn-cs"/>
              </a:rPr>
              <a:t>Emphasize Regulatory Craft</a:t>
            </a:r>
            <a:endParaRPr lang="en-US" sz="1800" b="0" i="0" kern="1200" dirty="0">
              <a:solidFill>
                <a:schemeClr val="tx1"/>
              </a:solidFill>
              <a:effectLst/>
              <a:latin typeface="+mn-lt"/>
              <a:ea typeface="+mn-ea"/>
              <a:cs typeface="+mn-cs"/>
            </a:endParaRPr>
          </a:p>
        </p:txBody>
      </p:sp>
      <p:sp>
        <p:nvSpPr>
          <p:cNvPr id="30" name="TextBox 29">
            <a:extLst>
              <a:ext uri="{FF2B5EF4-FFF2-40B4-BE49-F238E27FC236}">
                <a16:creationId xmlns:a16="http://schemas.microsoft.com/office/drawing/2014/main" id="{725B6DA2-6823-BC43-B079-F5BD9821951F}"/>
              </a:ext>
            </a:extLst>
          </p:cNvPr>
          <p:cNvSpPr txBox="1"/>
          <p:nvPr/>
        </p:nvSpPr>
        <p:spPr>
          <a:xfrm>
            <a:off x="1645401" y="4578321"/>
            <a:ext cx="1522708" cy="923330"/>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800" b="1" i="0" kern="1200" dirty="0">
                <a:solidFill>
                  <a:schemeClr val="tx1"/>
                </a:solidFill>
                <a:effectLst/>
                <a:latin typeface="+mn-lt"/>
                <a:ea typeface="+mn-ea"/>
                <a:cs typeface="+mn-cs"/>
              </a:rPr>
              <a:t>Employ Practical Reform</a:t>
            </a:r>
            <a:endParaRPr lang="en-US" sz="1800" b="0" i="0" kern="1200" dirty="0">
              <a:solidFill>
                <a:schemeClr val="tx1"/>
              </a:solidFill>
              <a:effectLst/>
              <a:latin typeface="+mn-lt"/>
              <a:ea typeface="+mn-ea"/>
              <a:cs typeface="+mn-cs"/>
            </a:endParaRPr>
          </a:p>
        </p:txBody>
      </p:sp>
      <p:sp>
        <p:nvSpPr>
          <p:cNvPr id="32" name="TextBox 31">
            <a:extLst>
              <a:ext uri="{FF2B5EF4-FFF2-40B4-BE49-F238E27FC236}">
                <a16:creationId xmlns:a16="http://schemas.microsoft.com/office/drawing/2014/main" id="{1AC60335-5C80-CA16-0F44-CBC3036997D4}"/>
              </a:ext>
            </a:extLst>
          </p:cNvPr>
          <p:cNvSpPr txBox="1"/>
          <p:nvPr/>
        </p:nvSpPr>
        <p:spPr>
          <a:xfrm>
            <a:off x="8406860" y="4413256"/>
            <a:ext cx="1456841" cy="1200329"/>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800" b="1" i="0" kern="1200" dirty="0">
                <a:solidFill>
                  <a:schemeClr val="tx1"/>
                </a:solidFill>
                <a:effectLst/>
                <a:latin typeface="+mn-lt"/>
                <a:ea typeface="+mn-ea"/>
                <a:cs typeface="+mn-cs"/>
              </a:rPr>
              <a:t>Link to Behavioral &amp; Decision Sciences</a:t>
            </a:r>
            <a:endParaRPr lang="en-US" sz="1800" b="0" i="0" kern="1200" dirty="0">
              <a:solidFill>
                <a:schemeClr val="tx1"/>
              </a:solidFill>
              <a:effectLst/>
              <a:latin typeface="+mn-lt"/>
              <a:ea typeface="+mn-ea"/>
              <a:cs typeface="+mn-cs"/>
            </a:endParaRPr>
          </a:p>
        </p:txBody>
      </p:sp>
      <p:sp>
        <p:nvSpPr>
          <p:cNvPr id="37" name="TextBox 36">
            <a:extLst>
              <a:ext uri="{FF2B5EF4-FFF2-40B4-BE49-F238E27FC236}">
                <a16:creationId xmlns:a16="http://schemas.microsoft.com/office/drawing/2014/main" id="{A53EFA81-3445-D8BE-CEBD-08A6E3B0AAB8}"/>
              </a:ext>
            </a:extLst>
          </p:cNvPr>
          <p:cNvSpPr txBox="1"/>
          <p:nvPr/>
        </p:nvSpPr>
        <p:spPr>
          <a:xfrm>
            <a:off x="2535910" y="5976336"/>
            <a:ext cx="6637149" cy="769441"/>
          </a:xfrm>
          <a:prstGeom prst="rect">
            <a:avLst/>
          </a:prstGeom>
          <a:noFill/>
        </p:spPr>
        <p:txBody>
          <a:bodyPr wrap="square">
            <a:spAutoFit/>
          </a:bodyPr>
          <a:lstStyle/>
          <a:p>
            <a:pPr algn="ctr"/>
            <a:r>
              <a:rPr lang="en-US" sz="2200" dirty="0"/>
              <a:t>Real‑world licensing systems operate under political constraints, limited resources, and human behavior</a:t>
            </a:r>
          </a:p>
        </p:txBody>
      </p:sp>
    </p:spTree>
    <p:extLst>
      <p:ext uri="{BB962C8B-B14F-4D97-AF65-F5344CB8AC3E}">
        <p14:creationId xmlns:p14="http://schemas.microsoft.com/office/powerpoint/2010/main" val="374048873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4373</TotalTime>
  <Words>8174</Words>
  <Application>Microsoft Office PowerPoint</Application>
  <PresentationFormat>Widescreen</PresentationFormat>
  <Paragraphs>624</Paragraphs>
  <Slides>30</Slides>
  <Notes>27</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30</vt:i4>
      </vt:variant>
    </vt:vector>
  </HeadingPairs>
  <TitlesOfParts>
    <vt:vector size="35" baseType="lpstr">
      <vt:lpstr>Aptos</vt:lpstr>
      <vt:lpstr>Aptos Display</vt:lpstr>
      <vt:lpstr>Arial</vt:lpstr>
      <vt:lpstr>Wingdings</vt:lpstr>
      <vt:lpstr>Office Theme</vt:lpstr>
      <vt:lpstr>Regulatory Theory &amp; Global Implications</vt:lpstr>
      <vt:lpstr>Regulatory Theory and Licensing</vt:lpstr>
      <vt:lpstr>Theoretical Background</vt:lpstr>
      <vt:lpstr>What is Regulatory Theory</vt:lpstr>
      <vt:lpstr>Licensing as a Regulatory Tool</vt:lpstr>
      <vt:lpstr>Public Interest Theory</vt:lpstr>
      <vt:lpstr>Public Choice Theory</vt:lpstr>
      <vt:lpstr>Current Trends (2024-2026)</vt:lpstr>
      <vt:lpstr>The “Third Lens”</vt:lpstr>
      <vt:lpstr>Shifting the Central Question</vt:lpstr>
      <vt:lpstr>Fiene’s Theory of Regulatory Compliance</vt:lpstr>
      <vt:lpstr>Emphasis on Regulatory Craft</vt:lpstr>
      <vt:lpstr>Risk-Based Regulation</vt:lpstr>
      <vt:lpstr>Employing Practical Reform</vt:lpstr>
      <vt:lpstr>Global Trends</vt:lpstr>
      <vt:lpstr>Golbal Practices</vt:lpstr>
      <vt:lpstr>United Kingdom</vt:lpstr>
      <vt:lpstr>European Union</vt:lpstr>
      <vt:lpstr>Russia</vt:lpstr>
      <vt:lpstr>Africa</vt:lpstr>
      <vt:lpstr>Indonesia</vt:lpstr>
      <vt:lpstr>Australia</vt:lpstr>
      <vt:lpstr>Canada</vt:lpstr>
      <vt:lpstr>Shared Global Pattern</vt:lpstr>
      <vt:lpstr>Global Impacts</vt:lpstr>
      <vt:lpstr>Taking A Closer Look into Human Services</vt:lpstr>
      <vt:lpstr>Why is Human Care Licensing Different</vt:lpstr>
      <vt:lpstr>Behavioral Compliance Theories</vt:lpstr>
      <vt:lpstr>Key Takeaways</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Sonya Stevens</dc:creator>
  <cp:lastModifiedBy>Sonya Stevens</cp:lastModifiedBy>
  <cp:revision>1</cp:revision>
  <dcterms:created xsi:type="dcterms:W3CDTF">2026-04-13T16:01:23Z</dcterms:created>
  <dcterms:modified xsi:type="dcterms:W3CDTF">2026-04-17T18:01:49Z</dcterms:modified>
</cp:coreProperties>
</file>